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ink/ink3.xml" ContentType="application/inkml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4" r:id="rId2"/>
    <p:sldMasterId id="2147483696" r:id="rId3"/>
  </p:sldMasterIdLst>
  <p:notesMasterIdLst>
    <p:notesMasterId r:id="rId67"/>
  </p:notesMasterIdLst>
  <p:sldIdLst>
    <p:sldId id="429" r:id="rId4"/>
    <p:sldId id="946" r:id="rId5"/>
    <p:sldId id="1276" r:id="rId6"/>
    <p:sldId id="1217" r:id="rId7"/>
    <p:sldId id="1218" r:id="rId8"/>
    <p:sldId id="1190" r:id="rId9"/>
    <p:sldId id="1226" r:id="rId10"/>
    <p:sldId id="455" r:id="rId11"/>
    <p:sldId id="1133" r:id="rId12"/>
    <p:sldId id="1230" r:id="rId13"/>
    <p:sldId id="1134" r:id="rId14"/>
    <p:sldId id="1135" r:id="rId15"/>
    <p:sldId id="1136" r:id="rId16"/>
    <p:sldId id="1189" r:id="rId17"/>
    <p:sldId id="1219" r:id="rId18"/>
    <p:sldId id="1220" r:id="rId19"/>
    <p:sldId id="1197" r:id="rId20"/>
    <p:sldId id="1192" r:id="rId21"/>
    <p:sldId id="1198" r:id="rId22"/>
    <p:sldId id="1203" r:id="rId23"/>
    <p:sldId id="1199" r:id="rId24"/>
    <p:sldId id="1204" r:id="rId25"/>
    <p:sldId id="1200" r:id="rId26"/>
    <p:sldId id="1205" r:id="rId27"/>
    <p:sldId id="1201" r:id="rId28"/>
    <p:sldId id="1206" r:id="rId29"/>
    <p:sldId id="1208" r:id="rId30"/>
    <p:sldId id="1209" r:id="rId31"/>
    <p:sldId id="1202" r:id="rId32"/>
    <p:sldId id="1207" r:id="rId33"/>
    <p:sldId id="1191" r:id="rId34"/>
    <p:sldId id="1267" r:id="rId35"/>
    <p:sldId id="1221" r:id="rId36"/>
    <p:sldId id="1210" r:id="rId37"/>
    <p:sldId id="1211" r:id="rId38"/>
    <p:sldId id="1213" r:id="rId39"/>
    <p:sldId id="1214" r:id="rId40"/>
    <p:sldId id="1215" r:id="rId41"/>
    <p:sldId id="1222" r:id="rId42"/>
    <p:sldId id="1223" r:id="rId43"/>
    <p:sldId id="1231" r:id="rId44"/>
    <p:sldId id="1234" r:id="rId45"/>
    <p:sldId id="1224" r:id="rId46"/>
    <p:sldId id="1237" r:id="rId47"/>
    <p:sldId id="1235" r:id="rId48"/>
    <p:sldId id="1236" r:id="rId49"/>
    <p:sldId id="1238" r:id="rId50"/>
    <p:sldId id="1239" r:id="rId51"/>
    <p:sldId id="1240" r:id="rId52"/>
    <p:sldId id="1242" r:id="rId53"/>
    <p:sldId id="1269" r:id="rId54"/>
    <p:sldId id="1270" r:id="rId55"/>
    <p:sldId id="1275" r:id="rId56"/>
    <p:sldId id="1274" r:id="rId57"/>
    <p:sldId id="1273" r:id="rId58"/>
    <p:sldId id="1244" r:id="rId59"/>
    <p:sldId id="1245" r:id="rId60"/>
    <p:sldId id="1247" r:id="rId61"/>
    <p:sldId id="1248" r:id="rId62"/>
    <p:sldId id="1262" r:id="rId63"/>
    <p:sldId id="1251" r:id="rId64"/>
    <p:sldId id="1253" r:id="rId65"/>
    <p:sldId id="1264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5200"/>
    <a:srgbClr val="509601"/>
    <a:srgbClr val="FF5F09"/>
    <a:srgbClr val="7C2570"/>
    <a:srgbClr val="363636"/>
    <a:srgbClr val="000000"/>
    <a:srgbClr val="ED00F0"/>
    <a:srgbClr val="981B8F"/>
    <a:srgbClr val="60125B"/>
    <a:srgbClr val="11FF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26" autoAdjust="0"/>
    <p:restoredTop sz="89452" autoAdjust="0"/>
  </p:normalViewPr>
  <p:slideViewPr>
    <p:cSldViewPr snapToGrid="0">
      <p:cViewPr varScale="1">
        <p:scale>
          <a:sx n="113" d="100"/>
          <a:sy n="113" d="100"/>
        </p:scale>
        <p:origin x="1448" y="176"/>
      </p:cViewPr>
      <p:guideLst>
        <p:guide orient="horz" pos="25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3" d="100"/>
        <a:sy n="93" d="100"/>
      </p:scale>
      <p:origin x="0" y="20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01:49:07.29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947 377 24575,'-57'-2'0,"0"-1"0,0 1 0,1 0 0,-3 0 0,0 1 0,5 1 0,2-1 0,-33 0 0,10 1 0,11 0 0,-2 0 0,7 0 0,-2 1 0,18 0 0,18 0 0,12 1 0,9-2 0,43 1 0,11-1 0,10 1 0,19-1 0,7 0 0,-19 0 0,3 1 0,2 0 0,7 0 0,3 1 0,-2 0 0,-7-1 0,-1 0 0,-2 1 0,31 2 0,-6-1 0,-22-1 0,-10-1 0,2 3 0,-40-2 0,-18 0 0,-64 6 0,4-4 0,-2 0 0,-7-1 0,-8-2 0,-4-2 0,-4 0 0,-1 0 0,5 0 0,3-1 0,5 0 0,8 1 0,7-1 0,10 1 0,32-1 0,94-7 0,-37 6 0,7 0 0,7-1 0,7 0 0,2 0 0,2 3 0,1 0 0,0 1 0,2-1 0,0-1 0,-2 1 0,27 1 0,-5 0 0,-22 0 0,-7 0 0,11-1 0,-31 0 0,-3 0 0,-2 2 0,17 0 0,-8 2 0,-1-2 0,-27 1 0,-17-2 0,-39-4 0,-16-3 0,-42-4 0,34 3 0,-4 0 0,-8-1 0,-1 0 0,10 0 0,1 1 0,1 1 0,3-1 0,-9-1 0,-16-1 0,15 0 0,-1 2 0,17-1 0,21 5 0,6-2 0,5-1 0,5-1 0,4 2 0,1 0 0,40-6 0,16 4 0,4-2 0,9 0 0,12 1 0,6 2 0,-10 1 0,5 0 0,0 1 0,2-1 0,0 0 0,-3 1 0,19 0 0,-7 0 0,-15 0 0,-9 1 0,7 1 0,-1 1 0,-12 0 0,4 0 0,10 0 0,1 0 0,-3-1 0,0 0 0,-4 1 0,-8 0 0,-4-2 0,-27 2 0,-15 0 0,-5 2 0,-35-22 0,16 12 0,-27-14 0,27 19 0,8 3 0,1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01:49:11.0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20 24575,'42'-1'0,"2"1"0,0-3 0,0 2 0,-3-1 0,0 2 0,-4-1 0,-4 0 0,-1 0 0,-9 1 0,-1-1 0,-3 0 0,0 0 0,1 1 0,11 0 0,1 0 0,6 0 0,-10 0 0,3 0 0,-6-2 0,2 1 0,1-1 0,-4 2 0,-1 2 0,-4-2 0,1 0 0,-2 0 0,3-1 0,-3 1 0,1-1 0,-3 0 0,0 0 0,-1 1 0,2 0 0,-7 0 0,6 0 0,-8 0 0,1 1 0,14 1 0,2 1 0,6-1 0,-3 1 0,-18-2 0,2 2 0,-5-2 0,1 2 0,8-3 0,-3 1 0,0-1 0,-4 0 0,-3 0 0,1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02:57:39.275"/>
    </inkml:context>
    <inkml:brush xml:id="br0">
      <inkml:brushProperty name="width" value="0.2" units="cm"/>
      <inkml:brushProperty name="height" value="0.2" units="cm"/>
      <inkml:brushProperty name="color" value="#C666A9"/>
    </inkml:brush>
  </inkml:definitions>
  <inkml:trace contextRef="#ctx0" brushRef="#br0">429 38 24575,'-7'-16'0,"-1"4"0,4 9 0,0 2 0,-3 1 0,-3-1 0,-3 0 0,-6 0 0,-3 0 0,2 1 0,-4-1 0,10 1 0,-2 0 0,4 0 0,3 0 0,-1 0 0,3 0 0,-1 0 0,3 1 0,-2 0 0,3 1 0,-2 1 0,1 1 0,1 2 0,1 0 0,-1 1 0,2-1 0,0-1 0,-1 4 0,0 6 0,-4 8 0,1 2 0,0 3 0,3-8 0,-1-1 0,2-6 0,0-3 0,1-4 0,0 2 0,1-2 0,0 2 0,-1 0 0,-1 2 0,0 0 0,1 1 0,-1-3 0,0 0 0,0-3 0,1-1 0,-7-26 0,3 0 0,-6-25 0,6 4 0,1 4 0,2 8 0,1 13 0,0 11 0,1 4 0,-12 12 0,4 3 0,-11 9 0,5 6 0,4-8 0,0 5 0,6-9 0,0 0 0,3-4 0,-1 2 0,2-2 0,0 2 0,0 0 0,0 1 0,1 2 0,0-2 0,2-3 0,-1-1 0,3-3 0,2 0 0,7 3 0,6 1 0,-1-2 0,3 0 0,-1-5 0,-2 0 0,-1-2 0,-6 0 0,-7-2 0,-1 0 0,4 0 0,1 0 0,8 0 0,-1 1 0,2 0 0,-3 2 0,-1-2 0,5 0 0,-4-3 0,12 0 0,-10-1 0,5-1 0,-9 0 0,0 1 0,-6 0 0,2-1 0,2-4 0,1 0 0,0-4 0,-4 4 0,-3 2 0,-1 0 0,-1 2 0,-1 0 0,3-3 0,-1-1 0,2-4 0,0 3 0,-1-1 0,0 3 0,-2 0 0,0 1 0,-3 0 0,2 2 0,-1-5 0,-1 3 0,1-5 0,-1 2 0,0-3 0,0 4 0,-1 0 0,1 4 0,-2-2 0,0 2 0,0-1 0,-2-2 0,1-3 0,0 0 0,-1-3 0,-1 4 0,0-2 0,-1 2 0,0 1 0,-2-1 0,0 2 0,-2-3 0,1 3 0,3 2 0,-1 1 0,3 1 0,-4-2 0,4 2 0,-4-1 0,5 3 0,-3-1 0,14-4 0,0 4 0,8-5 0,-3 7 0,-5 0 0,-2 0 0,1 0 0,-2 0 0,2 0 0,1 0 0,2 0 0,3 0 0,-2 0 0,0 0 0,-7 0 0,2 1 0,1 2 0,1 3 0,4 0 0,-7-2 0,3 3 0,-6-4 0,4 4 0,-3-5 0,1 3 0,-3-1 0,3 5 0,-3 1 0,3 7 0,-2 0 0,1 0 0,0 0 0,-1-5 0,1 2 0,0-5 0,-2 2 0,0-3 0,1 2 0,-1 0 0,1 0 0,-1 2 0,2 0 0,0 0 0,-1 1 0,-1-5 0,0 0 0,-1-5 0,2 5 0,-2-3 0,0 5 0,0-2 0,0 0 0,0 3 0,-1-4 0,0 3 0,0-1 0,-1 0 0,-1-1 0,0 0 0,-1-1 0,0 1 0,-3 2 0,1 1 0,-4 0 0,2-2 0,-1-1 0,2 0 0,-2-1 0,-2 7 0,3-6 0,0 2 0,5-7 0,1-1 0,2 5 0,0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3DCD7-3A2F-F442-8E0E-CE9B0E0899A4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065AD-3860-894D-94CD-8F4DF3EAE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83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4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245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99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3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588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62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49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4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959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6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469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171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946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571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54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54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245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805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209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54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540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54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54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54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540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1542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02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3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5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0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0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9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83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8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438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8587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5289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8140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4589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6449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7362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4354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7482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2614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>
                <a:solidFill>
                  <a:prstClr val="black"/>
                </a:solidFill>
                <a:latin typeface="Calibri"/>
              </a:rPr>
              <a:pPr/>
              <a:t>9/8/26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87029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654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035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373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03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072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837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879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70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817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6218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9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770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530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E98A3-4EB4-48E8-8C10-B40E4F1FC920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F5F04-1610-4E0B-9989-01C6ACF5D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2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5" Type="http://schemas.openxmlformats.org/officeDocument/2006/relationships/image" Target="../media/image5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customXml" Target="../ink/ink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ki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1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4948591"/>
            <a:ext cx="9144000" cy="1909410"/>
          </a:xfrm>
          <a:prstGeom prst="rect">
            <a:avLst/>
          </a:prstGeom>
          <a:gradFill flip="none" rotWithShape="1">
            <a:gsLst>
              <a:gs pos="30000">
                <a:schemeClr val="bg1">
                  <a:alpha val="66000"/>
                </a:schemeClr>
              </a:gs>
              <a:gs pos="92000">
                <a:schemeClr val="bg1">
                  <a:alpha val="0"/>
                </a:schemeClr>
              </a:gs>
            </a:gsLst>
            <a:lin ang="161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688955" y="5534588"/>
            <a:ext cx="5769265" cy="8383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660066"/>
                </a:solidFill>
                <a:cs typeface="Helvetica"/>
              </a:rPr>
              <a:t>Skin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56199" y="6112410"/>
            <a:ext cx="7034778" cy="672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cs typeface="Helvetica Light"/>
              </a:rPr>
              <a:t>Kristine Krafts, M.D.</a:t>
            </a:r>
          </a:p>
        </p:txBody>
      </p:sp>
    </p:spTree>
    <p:extLst>
      <p:ext uri="{BB962C8B-B14F-4D97-AF65-F5344CB8AC3E}">
        <p14:creationId xmlns:p14="http://schemas.microsoft.com/office/powerpoint/2010/main" val="403890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609299" y="1769182"/>
            <a:ext cx="8077501" cy="4113385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Describe the functions of skin.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five layers of the epidermis.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structure, location and function of the following cell types found in the epidermis: keratinocytes, melanocytes, Langerhans cells, and Merkel cells.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structure and contents of the papillary dermis, reticular dermis, and hypodermis.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2A10A-8AD7-4AEC-AC57-123A86B6032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16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609299" y="2058107"/>
            <a:ext cx="8077501" cy="3102732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Describe the structure and function of sebaceous glands, eccrine sweat glands, and apocrine sweat glands.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structure of a hair follicle (including the hair itself) and explain how and why hair can become damaged.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2A10A-8AD7-4AEC-AC57-123A86B6032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87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556477" y="2113538"/>
            <a:ext cx="3091165" cy="2162628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Introduction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Epidermis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Dermis</a:t>
            </a:r>
          </a:p>
        </p:txBody>
      </p:sp>
    </p:spTree>
    <p:extLst>
      <p:ext uri="{BB962C8B-B14F-4D97-AF65-F5344CB8AC3E}">
        <p14:creationId xmlns:p14="http://schemas.microsoft.com/office/powerpoint/2010/main" val="259093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556477" y="2113537"/>
            <a:ext cx="3091165" cy="281636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Introduction </a:t>
            </a:r>
          </a:p>
        </p:txBody>
      </p:sp>
    </p:spTree>
    <p:extLst>
      <p:ext uri="{BB962C8B-B14F-4D97-AF65-F5344CB8AC3E}">
        <p14:creationId xmlns:p14="http://schemas.microsoft.com/office/powerpoint/2010/main" val="2827441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Functions of Skin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95134" y="1507066"/>
            <a:ext cx="8040865" cy="4828822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/>
              <a:t>Serves as a barrier protecting against physical and chemical injury and infection.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Prevents water entry and loss.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Helps regulate body temperature.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Receptor organ for sensory stimuli.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Involved in synthesis of vitamin D</a:t>
            </a:r>
            <a:r>
              <a:rPr lang="en-US" sz="2800" baseline="-25000" dirty="0"/>
              <a:t>3 </a:t>
            </a:r>
            <a:r>
              <a:rPr lang="en-US" sz="2800" dirty="0"/>
              <a:t>from precursors in skin.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Excretion of substances produced by glands.</a:t>
            </a:r>
          </a:p>
        </p:txBody>
      </p:sp>
    </p:spTree>
    <p:extLst>
      <p:ext uri="{BB962C8B-B14F-4D97-AF65-F5344CB8AC3E}">
        <p14:creationId xmlns:p14="http://schemas.microsoft.com/office/powerpoint/2010/main" val="3418367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Embryologic Origins of Skin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173689" y="2254954"/>
            <a:ext cx="6982533" cy="2825045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/>
              <a:t>Epidermis (the surface layer of skin) arises from ectoderm.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Dermis (the layer of skin just under the epidermis) arises from somites of the paraxial mesoderm.</a:t>
            </a:r>
          </a:p>
        </p:txBody>
      </p:sp>
    </p:spTree>
    <p:extLst>
      <p:ext uri="{BB962C8B-B14F-4D97-AF65-F5344CB8AC3E}">
        <p14:creationId xmlns:p14="http://schemas.microsoft.com/office/powerpoint/2010/main" val="3927982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17" t="1200" r="1241" b="16902"/>
          <a:stretch/>
        </p:blipFill>
        <p:spPr>
          <a:xfrm>
            <a:off x="1411066" y="767238"/>
            <a:ext cx="6279242" cy="56165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205325" y="5562600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53472" y="3356176"/>
            <a:ext cx="304800" cy="152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0" y="49530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4400" y="51054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41862" y="5029200"/>
            <a:ext cx="339725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4800600"/>
            <a:ext cx="2286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24600" y="4648200"/>
            <a:ext cx="2286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Box 2054"/>
          <p:cNvSpPr txBox="1">
            <a:spLocks noChangeArrowheads="1"/>
          </p:cNvSpPr>
          <p:nvPr/>
        </p:nvSpPr>
        <p:spPr bwMode="auto">
          <a:xfrm>
            <a:off x="220272" y="2470090"/>
            <a:ext cx="173579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Know this!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1071109" y="654338"/>
            <a:ext cx="7577502" cy="6080414"/>
            <a:chOff x="1071109" y="320098"/>
            <a:chExt cx="7577502" cy="6080414"/>
          </a:xfrm>
        </p:grpSpPr>
        <p:sp>
          <p:nvSpPr>
            <p:cNvPr id="16" name="Rectangle 15"/>
            <p:cNvSpPr/>
            <p:nvPr/>
          </p:nvSpPr>
          <p:spPr>
            <a:xfrm>
              <a:off x="3276600" y="5209048"/>
              <a:ext cx="228600" cy="3048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071109" y="320098"/>
              <a:ext cx="7577502" cy="6080414"/>
              <a:chOff x="1071109" y="320098"/>
              <a:chExt cx="7577502" cy="6080414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1784462" y="320098"/>
                <a:ext cx="5747500" cy="1786100"/>
                <a:chOff x="1784462" y="320098"/>
                <a:chExt cx="5747500" cy="1786100"/>
              </a:xfrm>
            </p:grpSpPr>
            <p:sp>
              <p:nvSpPr>
                <p:cNvPr id="14" name="Rectangle 13"/>
                <p:cNvSpPr/>
                <p:nvPr/>
              </p:nvSpPr>
              <p:spPr>
                <a:xfrm>
                  <a:off x="1784462" y="397621"/>
                  <a:ext cx="1926781" cy="14452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4805138" y="320098"/>
                  <a:ext cx="1926781" cy="106290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008509" y="1504019"/>
                  <a:ext cx="1523453" cy="6021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3" name="Group 42"/>
              <p:cNvGrpSpPr/>
              <p:nvPr/>
            </p:nvGrpSpPr>
            <p:grpSpPr>
              <a:xfrm>
                <a:off x="1071109" y="835514"/>
                <a:ext cx="7577502" cy="5564998"/>
                <a:chOff x="1071109" y="634970"/>
                <a:chExt cx="7577502" cy="5564998"/>
              </a:xfrm>
            </p:grpSpPr>
            <p:grpSp>
              <p:nvGrpSpPr>
                <p:cNvPr id="42" name="Group 41"/>
                <p:cNvGrpSpPr/>
                <p:nvPr/>
              </p:nvGrpSpPr>
              <p:grpSpPr>
                <a:xfrm>
                  <a:off x="1102024" y="634970"/>
                  <a:ext cx="7305742" cy="1281388"/>
                  <a:chOff x="1102024" y="634970"/>
                  <a:chExt cx="7305742" cy="1281388"/>
                </a:xfrm>
              </p:grpSpPr>
              <p:grpSp>
                <p:nvGrpSpPr>
                  <p:cNvPr id="41" name="Group 40"/>
                  <p:cNvGrpSpPr/>
                  <p:nvPr/>
                </p:nvGrpSpPr>
                <p:grpSpPr>
                  <a:xfrm>
                    <a:off x="1102024" y="634970"/>
                    <a:ext cx="5537462" cy="1041396"/>
                    <a:chOff x="1102024" y="634970"/>
                    <a:chExt cx="5537462" cy="1041396"/>
                  </a:xfrm>
                </p:grpSpPr>
                <p:grpSp>
                  <p:nvGrpSpPr>
                    <p:cNvPr id="40" name="Group 39"/>
                    <p:cNvGrpSpPr/>
                    <p:nvPr/>
                  </p:nvGrpSpPr>
                  <p:grpSpPr>
                    <a:xfrm>
                      <a:off x="1102024" y="1086757"/>
                      <a:ext cx="2835434" cy="589609"/>
                      <a:chOff x="1102024" y="1086757"/>
                      <a:chExt cx="2835434" cy="589609"/>
                    </a:xfrm>
                  </p:grpSpPr>
                  <p:sp>
                    <p:nvSpPr>
                      <p:cNvPr id="6" name="TextBox 5"/>
                      <p:cNvSpPr txBox="1"/>
                      <p:nvPr/>
                    </p:nvSpPr>
                    <p:spPr>
                      <a:xfrm>
                        <a:off x="1102024" y="1086757"/>
                        <a:ext cx="2835434" cy="276999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Bones of the head</a:t>
                        </a:r>
                      </a:p>
                    </p:txBody>
                  </p:sp>
                  <p:sp>
                    <p:nvSpPr>
                      <p:cNvPr id="15" name="TextBox 14"/>
                      <p:cNvSpPr txBox="1"/>
                      <p:nvPr/>
                    </p:nvSpPr>
                    <p:spPr>
                      <a:xfrm>
                        <a:off x="1904887" y="1368589"/>
                        <a:ext cx="1313714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Neural crest</a:t>
                        </a:r>
                      </a:p>
                    </p:txBody>
                  </p:sp>
                </p:grpSp>
                <p:grpSp>
                  <p:nvGrpSpPr>
                    <p:cNvPr id="34" name="Group 33"/>
                    <p:cNvGrpSpPr/>
                    <p:nvPr/>
                  </p:nvGrpSpPr>
                  <p:grpSpPr>
                    <a:xfrm>
                      <a:off x="4696505" y="634970"/>
                      <a:ext cx="1942981" cy="558771"/>
                      <a:chOff x="4696505" y="634970"/>
                      <a:chExt cx="1942981" cy="558771"/>
                    </a:xfrm>
                  </p:grpSpPr>
                  <p:sp>
                    <p:nvSpPr>
                      <p:cNvPr id="26" name="TextBox 25"/>
                      <p:cNvSpPr txBox="1"/>
                      <p:nvPr/>
                    </p:nvSpPr>
                    <p:spPr>
                      <a:xfrm>
                        <a:off x="4936509" y="885964"/>
                        <a:ext cx="1391214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Neuroectoderm</a:t>
                        </a:r>
                      </a:p>
                    </p:txBody>
                  </p:sp>
                  <p:sp>
                    <p:nvSpPr>
                      <p:cNvPr id="32" name="TextBox 31"/>
                      <p:cNvSpPr txBox="1"/>
                      <p:nvPr/>
                    </p:nvSpPr>
                    <p:spPr>
                      <a:xfrm>
                        <a:off x="4696505" y="634970"/>
                        <a:ext cx="1942981" cy="276999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+mn-cs"/>
                          </a:rPr>
                          <a:t>Central nervous system</a:t>
                        </a:r>
                      </a:p>
                    </p:txBody>
                  </p:sp>
                </p:grpSp>
              </p:grpSp>
              <p:grpSp>
                <p:nvGrpSpPr>
                  <p:cNvPr id="33" name="Group 32"/>
                  <p:cNvGrpSpPr/>
                  <p:nvPr/>
                </p:nvGrpSpPr>
                <p:grpSpPr>
                  <a:xfrm>
                    <a:off x="5823263" y="1344931"/>
                    <a:ext cx="2584503" cy="571427"/>
                    <a:chOff x="5823263" y="1344931"/>
                    <a:chExt cx="2584503" cy="571427"/>
                  </a:xfrm>
                </p:grpSpPr>
                <p:sp>
                  <p:nvSpPr>
                    <p:cNvPr id="27" name="TextBox 26"/>
                    <p:cNvSpPr txBox="1"/>
                    <p:nvPr/>
                  </p:nvSpPr>
                  <p:spPr>
                    <a:xfrm>
                      <a:off x="5823263" y="1608581"/>
                      <a:ext cx="2584503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Intermediate plate mesoderm</a:t>
                      </a:r>
                    </a:p>
                  </p:txBody>
                </p:sp>
                <p:sp>
                  <p:nvSpPr>
                    <p:cNvPr id="35" name="TextBox 34"/>
                    <p:cNvSpPr txBox="1"/>
                    <p:nvPr/>
                  </p:nvSpPr>
                  <p:spPr>
                    <a:xfrm>
                      <a:off x="6315899" y="1344931"/>
                      <a:ext cx="1610191" cy="276999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Urogenital system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3" name="Group 2"/>
                <p:cNvGrpSpPr/>
                <p:nvPr/>
              </p:nvGrpSpPr>
              <p:grpSpPr>
                <a:xfrm>
                  <a:off x="3601767" y="3009132"/>
                  <a:ext cx="5046844" cy="2136763"/>
                  <a:chOff x="3601767" y="3009132"/>
                  <a:chExt cx="5046844" cy="2136763"/>
                </a:xfrm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5986616" y="3120383"/>
                    <a:ext cx="1775248" cy="202551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Rectangle 22"/>
                  <p:cNvSpPr/>
                  <p:nvPr/>
                </p:nvSpPr>
                <p:spPr>
                  <a:xfrm>
                    <a:off x="3764247" y="3164178"/>
                    <a:ext cx="1926781" cy="114961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6150824" y="3009132"/>
                    <a:ext cx="2114622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Lateral plate mesoderm</a:t>
                    </a:r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3886406" y="3052926"/>
                    <a:ext cx="163032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Paraxial mesoderm</a:t>
                    </a:r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5900763" y="3379580"/>
                    <a:ext cx="2747848" cy="461665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Heart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Hematopoietic system</a:t>
                    </a:r>
                  </a:p>
                </p:txBody>
              </p: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3601767" y="3381391"/>
                    <a:ext cx="2189523" cy="830997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All the muscles of the body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Most of the bones of the body (except the bones of the head)</a:t>
                    </a:r>
                    <a:br>
                      <a: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</a:br>
                    <a:r>
                      <a: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Dermis</a:t>
                    </a:r>
                  </a:p>
                </p:txBody>
              </p:sp>
            </p:grpSp>
            <p:grpSp>
              <p:nvGrpSpPr>
                <p:cNvPr id="19" name="Group 18"/>
                <p:cNvGrpSpPr/>
                <p:nvPr/>
              </p:nvGrpSpPr>
              <p:grpSpPr>
                <a:xfrm>
                  <a:off x="1071109" y="3020071"/>
                  <a:ext cx="3450278" cy="3179897"/>
                  <a:chOff x="1071109" y="3020071"/>
                  <a:chExt cx="3450278" cy="3179897"/>
                </a:xfrm>
              </p:grpSpPr>
              <p:grpSp>
                <p:nvGrpSpPr>
                  <p:cNvPr id="5" name="Group 4"/>
                  <p:cNvGrpSpPr/>
                  <p:nvPr/>
                </p:nvGrpSpPr>
                <p:grpSpPr>
                  <a:xfrm>
                    <a:off x="2165862" y="4936106"/>
                    <a:ext cx="2355525" cy="1263862"/>
                    <a:chOff x="2165862" y="4936106"/>
                    <a:chExt cx="2355525" cy="1263862"/>
                  </a:xfrm>
                </p:grpSpPr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2417690" y="5047358"/>
                      <a:ext cx="2070834" cy="115261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0" name="TextBox 29"/>
                    <p:cNvSpPr txBox="1"/>
                    <p:nvPr/>
                  </p:nvSpPr>
                  <p:spPr>
                    <a:xfrm>
                      <a:off x="2614747" y="4936106"/>
                      <a:ext cx="1456898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Endoderm</a:t>
                      </a:r>
                    </a:p>
                  </p:txBody>
                </p:sp>
                <p:sp>
                  <p:nvSpPr>
                    <p:cNvPr id="38" name="TextBox 37"/>
                    <p:cNvSpPr txBox="1"/>
                    <p:nvPr/>
                  </p:nvSpPr>
                  <p:spPr>
                    <a:xfrm>
                      <a:off x="2165862" y="5263687"/>
                      <a:ext cx="2355525" cy="276999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Lining of GI tract</a:t>
                      </a:r>
                    </a:p>
                  </p:txBody>
                </p:sp>
              </p:grpSp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1071109" y="3020071"/>
                    <a:ext cx="2005173" cy="1961594"/>
                    <a:chOff x="1071109" y="3020071"/>
                    <a:chExt cx="2005173" cy="1961594"/>
                  </a:xfrm>
                </p:grpSpPr>
                <p:sp>
                  <p:nvSpPr>
                    <p:cNvPr id="25" name="Rectangle 24"/>
                    <p:cNvSpPr/>
                    <p:nvPr/>
                  </p:nvSpPr>
                  <p:spPr>
                    <a:xfrm>
                      <a:off x="1355772" y="3098487"/>
                      <a:ext cx="1720510" cy="188317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1" name="TextBox 30"/>
                    <p:cNvSpPr txBox="1"/>
                    <p:nvPr/>
                  </p:nvSpPr>
                  <p:spPr>
                    <a:xfrm>
                      <a:off x="1083823" y="3020071"/>
                      <a:ext cx="181643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Surface ectoderm</a:t>
                      </a:r>
                    </a:p>
                  </p:txBody>
                </p:sp>
                <p:sp>
                  <p:nvSpPr>
                    <p:cNvPr id="39" name="TextBox 38"/>
                    <p:cNvSpPr txBox="1"/>
                    <p:nvPr/>
                  </p:nvSpPr>
                  <p:spPr>
                    <a:xfrm>
                      <a:off x="1071109" y="3358612"/>
                      <a:ext cx="1942981" cy="276999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Epidermis</a:t>
                      </a: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734274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Skin is composed of: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873637" y="1852147"/>
            <a:ext cx="7631642" cy="3416045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Epidermis</a:t>
            </a:r>
            <a:r>
              <a:rPr lang="en-US" sz="2800" dirty="0"/>
              <a:t>: a surface of keratinized stratified squamous epithelium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Dermis</a:t>
            </a:r>
            <a:r>
              <a:rPr lang="en-US" sz="2800" dirty="0"/>
              <a:t>: connective tissue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509601"/>
                </a:solidFill>
              </a:rPr>
              <a:t>Skin appendages</a:t>
            </a:r>
            <a:r>
              <a:rPr lang="en-US" sz="2800" dirty="0"/>
              <a:t>: Merocrine (eccrine) sweat glands, apocrine sweat glands, sebaceous glands, hair follicles, nails.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004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44317" y="949046"/>
            <a:ext cx="2370667" cy="427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US" sz="2400" dirty="0">
                <a:solidFill>
                  <a:srgbClr val="000000"/>
                </a:solidFill>
              </a:rPr>
              <a:t>Epidermis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Skin hypodermis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5" t="5316" r="35178" b="7545"/>
          <a:stretch/>
        </p:blipFill>
        <p:spPr>
          <a:xfrm flipH="1">
            <a:off x="2926080" y="701921"/>
            <a:ext cx="3869061" cy="601999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077595" y="2376906"/>
            <a:ext cx="1534045" cy="395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US" sz="2400" dirty="0">
                <a:solidFill>
                  <a:srgbClr val="000000"/>
                </a:solidFill>
              </a:rPr>
              <a:t>Dermis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3861917"/>
            <a:ext cx="2625302" cy="12919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US" sz="2400" dirty="0">
                <a:solidFill>
                  <a:srgbClr val="000000"/>
                </a:solidFill>
              </a:rPr>
              <a:t>Hypodermis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(Not technically part of the skin)</a:t>
            </a:r>
          </a:p>
        </p:txBody>
      </p:sp>
      <p:sp>
        <p:nvSpPr>
          <p:cNvPr id="3" name="Right Bracket 2"/>
          <p:cNvSpPr/>
          <p:nvPr/>
        </p:nvSpPr>
        <p:spPr>
          <a:xfrm flipH="1">
            <a:off x="2670184" y="926150"/>
            <a:ext cx="107479" cy="423333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/>
          <p:cNvSpPr/>
          <p:nvPr/>
        </p:nvSpPr>
        <p:spPr>
          <a:xfrm flipH="1">
            <a:off x="2668384" y="1404851"/>
            <a:ext cx="109277" cy="2122516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/>
          <p:cNvSpPr/>
          <p:nvPr/>
        </p:nvSpPr>
        <p:spPr>
          <a:xfrm flipH="1">
            <a:off x="2667935" y="3615204"/>
            <a:ext cx="109728" cy="1765484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ket 10">
            <a:extLst>
              <a:ext uri="{FF2B5EF4-FFF2-40B4-BE49-F238E27FC236}">
                <a16:creationId xmlns:a16="http://schemas.microsoft.com/office/drawing/2014/main" id="{5181C339-C624-3093-9A73-3AEB92C029B9}"/>
              </a:ext>
            </a:extLst>
          </p:cNvPr>
          <p:cNvSpPr/>
          <p:nvPr/>
        </p:nvSpPr>
        <p:spPr>
          <a:xfrm flipH="1">
            <a:off x="1088966" y="867295"/>
            <a:ext cx="103734" cy="2690552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7FF2986-14A7-A2F4-E39F-A36D7AB9992C}"/>
              </a:ext>
            </a:extLst>
          </p:cNvPr>
          <p:cNvSpPr txBox="1">
            <a:spLocks/>
          </p:cNvSpPr>
          <p:nvPr/>
        </p:nvSpPr>
        <p:spPr>
          <a:xfrm>
            <a:off x="74815" y="2097044"/>
            <a:ext cx="868738" cy="395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US" sz="2400" dirty="0">
                <a:solidFill>
                  <a:srgbClr val="000000"/>
                </a:solidFill>
              </a:rPr>
              <a:t>Skin</a:t>
            </a:r>
          </a:p>
        </p:txBody>
      </p:sp>
    </p:spTree>
    <p:extLst>
      <p:ext uri="{BB962C8B-B14F-4D97-AF65-F5344CB8AC3E}">
        <p14:creationId xmlns:p14="http://schemas.microsoft.com/office/powerpoint/2010/main" val="2172147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4" descr="F018_00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"/>
          <a:stretch/>
        </p:blipFill>
        <p:spPr bwMode="auto">
          <a:xfrm>
            <a:off x="142212" y="169332"/>
            <a:ext cx="8885329" cy="6575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-108728"/>
            <a:ext cx="4345884" cy="11951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rgbClr val="FF5F09"/>
                </a:solidFill>
              </a:rPr>
              <a:t>Skin and hypodermis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C672A3-FE0D-58B4-2F1A-4B8A937642F1}"/>
              </a:ext>
            </a:extLst>
          </p:cNvPr>
          <p:cNvSpPr txBox="1">
            <a:spLocks/>
          </p:cNvSpPr>
          <p:nvPr/>
        </p:nvSpPr>
        <p:spPr>
          <a:xfrm>
            <a:off x="190247" y="653426"/>
            <a:ext cx="4678085" cy="5149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000" dirty="0">
                <a:solidFill>
                  <a:srgbClr val="FF5F09"/>
                </a:solidFill>
              </a:rPr>
              <a:t>(Plus a bunch of other labeled items)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3C2FD8-989F-3A0D-2B14-FCF253497F83}"/>
              </a:ext>
            </a:extLst>
          </p:cNvPr>
          <p:cNvSpPr/>
          <p:nvPr/>
        </p:nvSpPr>
        <p:spPr>
          <a:xfrm>
            <a:off x="7315200" y="1269999"/>
            <a:ext cx="1041400" cy="211667"/>
          </a:xfrm>
          <a:prstGeom prst="rect">
            <a:avLst/>
          </a:prstGeom>
          <a:solidFill>
            <a:schemeClr val="bg1">
              <a:alpha val="78344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3BF5E78-7CE3-D2D8-A14D-B81DB875F08E}"/>
                  </a:ext>
                </a:extLst>
              </p14:cNvPr>
              <p14:cNvContentPartPr/>
              <p14:nvPr/>
            </p14:nvContentPartPr>
            <p14:xfrm>
              <a:off x="7521707" y="893853"/>
              <a:ext cx="1029240" cy="1508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3BF5E78-7CE3-D2D8-A14D-B81DB875F0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59067" y="831213"/>
                <a:ext cx="115488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611F6CE-67AD-9724-DE84-2AFF24CF77AA}"/>
                  </a:ext>
                </a:extLst>
              </p14:cNvPr>
              <p14:cNvContentPartPr/>
              <p14:nvPr/>
            </p14:nvContentPartPr>
            <p14:xfrm>
              <a:off x="7613507" y="1172493"/>
              <a:ext cx="424800" cy="7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611F6CE-67AD-9724-DE84-2AFF24CF77A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50867" y="1109493"/>
                <a:ext cx="550440" cy="1332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DBC595F7-08C3-64EA-4357-2FDC320E4AF9}"/>
              </a:ext>
            </a:extLst>
          </p:cNvPr>
          <p:cNvSpPr/>
          <p:nvPr/>
        </p:nvSpPr>
        <p:spPr>
          <a:xfrm>
            <a:off x="7552267" y="2116665"/>
            <a:ext cx="1041400" cy="211667"/>
          </a:xfrm>
          <a:prstGeom prst="rect">
            <a:avLst/>
          </a:prstGeom>
          <a:solidFill>
            <a:schemeClr val="bg1">
              <a:alpha val="78344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D275FA-90BB-1933-69DF-316A8BD9D528}"/>
              </a:ext>
            </a:extLst>
          </p:cNvPr>
          <p:cNvSpPr/>
          <p:nvPr/>
        </p:nvSpPr>
        <p:spPr>
          <a:xfrm>
            <a:off x="7569200" y="2692399"/>
            <a:ext cx="1574800" cy="2794001"/>
          </a:xfrm>
          <a:prstGeom prst="rect">
            <a:avLst/>
          </a:prstGeom>
          <a:solidFill>
            <a:schemeClr val="bg1">
              <a:alpha val="78344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AC73B9-B639-6FFC-2DCC-0BC9B42736D7}"/>
              </a:ext>
            </a:extLst>
          </p:cNvPr>
          <p:cNvSpPr/>
          <p:nvPr/>
        </p:nvSpPr>
        <p:spPr>
          <a:xfrm>
            <a:off x="6942667" y="6087532"/>
            <a:ext cx="1735666" cy="211667"/>
          </a:xfrm>
          <a:prstGeom prst="rect">
            <a:avLst/>
          </a:prstGeom>
          <a:solidFill>
            <a:schemeClr val="bg1">
              <a:alpha val="78344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5CDE9A-E4B0-7CA6-387D-60B1D22964D4}"/>
              </a:ext>
            </a:extLst>
          </p:cNvPr>
          <p:cNvSpPr/>
          <p:nvPr/>
        </p:nvSpPr>
        <p:spPr>
          <a:xfrm>
            <a:off x="2455332" y="6400799"/>
            <a:ext cx="3691467" cy="397934"/>
          </a:xfrm>
          <a:prstGeom prst="rect">
            <a:avLst/>
          </a:prstGeom>
          <a:solidFill>
            <a:schemeClr val="bg1">
              <a:alpha val="78344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9EDC36-7881-421B-CAE0-88C4084C7632}"/>
              </a:ext>
            </a:extLst>
          </p:cNvPr>
          <p:cNvCxnSpPr/>
          <p:nvPr/>
        </p:nvCxnSpPr>
        <p:spPr>
          <a:xfrm>
            <a:off x="6925733" y="1354667"/>
            <a:ext cx="372534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9934164-F6AE-06C8-B84C-D41F4BAEE91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7382933" y="2209801"/>
            <a:ext cx="169334" cy="12698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8648E56-05BE-A968-6AD6-1468C7C48927}"/>
              </a:ext>
            </a:extLst>
          </p:cNvPr>
          <p:cNvCxnSpPr>
            <a:cxnSpLocks/>
          </p:cNvCxnSpPr>
          <p:nvPr/>
        </p:nvCxnSpPr>
        <p:spPr>
          <a:xfrm>
            <a:off x="7323667" y="2802466"/>
            <a:ext cx="220133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2392765-8417-3AA2-999D-F00B9BD0EB18}"/>
              </a:ext>
            </a:extLst>
          </p:cNvPr>
          <p:cNvCxnSpPr/>
          <p:nvPr/>
        </p:nvCxnSpPr>
        <p:spPr>
          <a:xfrm>
            <a:off x="7078133" y="1507067"/>
            <a:ext cx="372534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2E77D34-9631-BC7E-F2BB-CA8AED1244DD}"/>
              </a:ext>
            </a:extLst>
          </p:cNvPr>
          <p:cNvCxnSpPr>
            <a:cxnSpLocks/>
          </p:cNvCxnSpPr>
          <p:nvPr/>
        </p:nvCxnSpPr>
        <p:spPr>
          <a:xfrm>
            <a:off x="7315200" y="3081866"/>
            <a:ext cx="220133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7C1BD8A-377E-23E4-E401-CFC020BEDF16}"/>
              </a:ext>
            </a:extLst>
          </p:cNvPr>
          <p:cNvCxnSpPr>
            <a:cxnSpLocks/>
          </p:cNvCxnSpPr>
          <p:nvPr/>
        </p:nvCxnSpPr>
        <p:spPr>
          <a:xfrm>
            <a:off x="7340601" y="3589866"/>
            <a:ext cx="220133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B0AB69-ECF4-A613-CF62-ADE0B2E0A348}"/>
              </a:ext>
            </a:extLst>
          </p:cNvPr>
          <p:cNvCxnSpPr>
            <a:cxnSpLocks/>
          </p:cNvCxnSpPr>
          <p:nvPr/>
        </p:nvCxnSpPr>
        <p:spPr>
          <a:xfrm>
            <a:off x="7357534" y="3877733"/>
            <a:ext cx="220133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2EE85DE-84EC-E70C-1E3F-74550E581128}"/>
              </a:ext>
            </a:extLst>
          </p:cNvPr>
          <p:cNvCxnSpPr>
            <a:cxnSpLocks/>
          </p:cNvCxnSpPr>
          <p:nvPr/>
        </p:nvCxnSpPr>
        <p:spPr>
          <a:xfrm>
            <a:off x="7366000" y="4182533"/>
            <a:ext cx="220133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47D9730-BC3B-D159-678D-96F0B47B9E98}"/>
              </a:ext>
            </a:extLst>
          </p:cNvPr>
          <p:cNvCxnSpPr>
            <a:cxnSpLocks/>
          </p:cNvCxnSpPr>
          <p:nvPr/>
        </p:nvCxnSpPr>
        <p:spPr>
          <a:xfrm>
            <a:off x="7357534" y="4470400"/>
            <a:ext cx="220133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CFE83DA-42DF-A8EA-7086-D777242287EF}"/>
              </a:ext>
            </a:extLst>
          </p:cNvPr>
          <p:cNvCxnSpPr>
            <a:cxnSpLocks/>
          </p:cNvCxnSpPr>
          <p:nvPr/>
        </p:nvCxnSpPr>
        <p:spPr>
          <a:xfrm>
            <a:off x="7264400" y="5156199"/>
            <a:ext cx="313267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9E48700-A55A-6A40-BA78-2889D7FD4356}"/>
              </a:ext>
            </a:extLst>
          </p:cNvPr>
          <p:cNvCxnSpPr>
            <a:cxnSpLocks/>
          </p:cNvCxnSpPr>
          <p:nvPr/>
        </p:nvCxnSpPr>
        <p:spPr>
          <a:xfrm>
            <a:off x="7247466" y="5283199"/>
            <a:ext cx="313267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31B4DE7-89CD-FD7D-5B8D-B104EC3E8F38}"/>
              </a:ext>
            </a:extLst>
          </p:cNvPr>
          <p:cNvCxnSpPr>
            <a:cxnSpLocks/>
          </p:cNvCxnSpPr>
          <p:nvPr/>
        </p:nvCxnSpPr>
        <p:spPr>
          <a:xfrm>
            <a:off x="6460066" y="6155265"/>
            <a:ext cx="457201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1AA7DFC-290A-5C5B-AA31-7B2399E8E074}"/>
              </a:ext>
            </a:extLst>
          </p:cNvPr>
          <p:cNvCxnSpPr>
            <a:cxnSpLocks/>
          </p:cNvCxnSpPr>
          <p:nvPr/>
        </p:nvCxnSpPr>
        <p:spPr>
          <a:xfrm rot="5400000">
            <a:off x="3471333" y="6239934"/>
            <a:ext cx="313267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28736A5-470F-DE03-B451-C1DECC1A623D}"/>
              </a:ext>
            </a:extLst>
          </p:cNvPr>
          <p:cNvCxnSpPr>
            <a:cxnSpLocks/>
          </p:cNvCxnSpPr>
          <p:nvPr/>
        </p:nvCxnSpPr>
        <p:spPr>
          <a:xfrm rot="5400000">
            <a:off x="2683933" y="6299201"/>
            <a:ext cx="313267" cy="0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B7B5335-F912-6926-FDCD-2D6868505D5C}"/>
              </a:ext>
            </a:extLst>
          </p:cNvPr>
          <p:cNvCxnSpPr>
            <a:cxnSpLocks/>
          </p:cNvCxnSpPr>
          <p:nvPr/>
        </p:nvCxnSpPr>
        <p:spPr>
          <a:xfrm>
            <a:off x="4627034" y="6193368"/>
            <a:ext cx="0" cy="207435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FEA20A6-D977-CDF8-0C04-B9084B8C2411}"/>
              </a:ext>
            </a:extLst>
          </p:cNvPr>
          <p:cNvCxnSpPr>
            <a:cxnSpLocks/>
          </p:cNvCxnSpPr>
          <p:nvPr/>
        </p:nvCxnSpPr>
        <p:spPr>
          <a:xfrm>
            <a:off x="5676900" y="6210301"/>
            <a:ext cx="0" cy="207435"/>
          </a:xfrm>
          <a:prstGeom prst="line">
            <a:avLst/>
          </a:prstGeom>
          <a:ln>
            <a:solidFill>
              <a:schemeClr val="bg1">
                <a:alpha val="7485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916A0BD3-4DEB-6D26-F533-D23E41B7A9F8}"/>
              </a:ext>
            </a:extLst>
          </p:cNvPr>
          <p:cNvSpPr/>
          <p:nvPr/>
        </p:nvSpPr>
        <p:spPr>
          <a:xfrm>
            <a:off x="66502" y="5611091"/>
            <a:ext cx="1064029" cy="423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B41E2D-3DDC-14EA-408D-5A887A48C6B2}"/>
              </a:ext>
            </a:extLst>
          </p:cNvPr>
          <p:cNvSpPr txBox="1"/>
          <p:nvPr/>
        </p:nvSpPr>
        <p:spPr>
          <a:xfrm>
            <a:off x="199508" y="5378336"/>
            <a:ext cx="1030778" cy="5237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en-US" sz="1200" b="1" dirty="0"/>
          </a:p>
          <a:p>
            <a:pPr algn="ctr"/>
            <a:r>
              <a:rPr lang="en-US" sz="1200" b="1" dirty="0"/>
              <a:t>Hypodermis</a:t>
            </a:r>
          </a:p>
        </p:txBody>
      </p:sp>
    </p:spTree>
    <p:extLst>
      <p:ext uri="{BB962C8B-B14F-4D97-AF65-F5344CB8AC3E}">
        <p14:creationId xmlns:p14="http://schemas.microsoft.com/office/powerpoint/2010/main" val="3887130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0512F60-DE08-6F4C-CEC5-A43A5D25E641}"/>
              </a:ext>
            </a:extLst>
          </p:cNvPr>
          <p:cNvGrpSpPr/>
          <p:nvPr/>
        </p:nvGrpSpPr>
        <p:grpSpPr>
          <a:xfrm>
            <a:off x="1772587" y="685800"/>
            <a:ext cx="5929489" cy="6029325"/>
            <a:chOff x="3115732" y="685800"/>
            <a:chExt cx="5929489" cy="6029325"/>
          </a:xfrm>
        </p:grpSpPr>
        <p:pic>
          <p:nvPicPr>
            <p:cNvPr id="9219" name="Picture 4" descr="F018_001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06" t="26723" r="52625" b="24072"/>
            <a:stretch/>
          </p:blipFill>
          <p:spPr bwMode="auto">
            <a:xfrm>
              <a:off x="3115732" y="685800"/>
              <a:ext cx="4237567" cy="6029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1" name="TextBox 2"/>
            <p:cNvSpPr txBox="1">
              <a:spLocks noChangeArrowheads="1"/>
            </p:cNvSpPr>
            <p:nvPr/>
          </p:nvSpPr>
          <p:spPr bwMode="auto">
            <a:xfrm>
              <a:off x="7480299" y="862718"/>
              <a:ext cx="15649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000" dirty="0">
                  <a:latin typeface="+mj-lt"/>
                  <a:cs typeface="Tahoma" pitchFamily="34" charset="0"/>
                </a:rPr>
                <a:t>Hair shaft</a:t>
              </a:r>
            </a:p>
          </p:txBody>
        </p:sp>
        <p:cxnSp>
          <p:nvCxnSpPr>
            <p:cNvPr id="6" name="Straight Arrow Connector 5"/>
            <p:cNvCxnSpPr>
              <a:stCxn id="9221" idx="1"/>
            </p:cNvCxnSpPr>
            <p:nvPr/>
          </p:nvCxnSpPr>
          <p:spPr>
            <a:xfrm flipH="1" flipV="1">
              <a:off x="5943601" y="838201"/>
              <a:ext cx="1536698" cy="224572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2"/>
            <p:cNvSpPr txBox="1">
              <a:spLocks noChangeArrowheads="1"/>
            </p:cNvSpPr>
            <p:nvPr/>
          </p:nvSpPr>
          <p:spPr bwMode="auto">
            <a:xfrm>
              <a:off x="7579078" y="1664230"/>
              <a:ext cx="142381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000" dirty="0">
                  <a:latin typeface="+mj-lt"/>
                  <a:cs typeface="Tahoma" pitchFamily="34" charset="0"/>
                </a:rPr>
                <a:t>Meissner corpuscle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5983111" y="2233730"/>
              <a:ext cx="1593144" cy="461492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2"/>
            <p:cNvSpPr txBox="1">
              <a:spLocks noChangeArrowheads="1"/>
            </p:cNvSpPr>
            <p:nvPr/>
          </p:nvSpPr>
          <p:spPr bwMode="auto">
            <a:xfrm>
              <a:off x="7577667" y="2889073"/>
              <a:ext cx="131233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2000" dirty="0">
                  <a:latin typeface="+mj-lt"/>
                  <a:cs typeface="Tahoma" pitchFamily="34" charset="0"/>
                </a:rPr>
                <a:t>Sebaceous gland</a:t>
              </a:r>
            </a:p>
          </p:txBody>
        </p:sp>
        <p:cxnSp>
          <p:nvCxnSpPr>
            <p:cNvPr id="18" name="Straight Arrow Connector 17"/>
            <p:cNvCxnSpPr>
              <a:stCxn id="17" idx="1"/>
            </p:cNvCxnSpPr>
            <p:nvPr/>
          </p:nvCxnSpPr>
          <p:spPr>
            <a:xfrm flipH="1">
              <a:off x="6022623" y="3243016"/>
              <a:ext cx="1555044" cy="4205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"/>
            <p:cNvSpPr txBox="1">
              <a:spLocks noChangeArrowheads="1"/>
            </p:cNvSpPr>
            <p:nvPr/>
          </p:nvSpPr>
          <p:spPr bwMode="auto">
            <a:xfrm>
              <a:off x="7645400" y="3665607"/>
              <a:ext cx="131233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2000" dirty="0">
                  <a:latin typeface="+mj-lt"/>
                  <a:cs typeface="Tahoma" pitchFamily="34" charset="0"/>
                </a:rPr>
                <a:t>Arrector pili muscle</a:t>
              </a:r>
            </a:p>
          </p:txBody>
        </p:sp>
        <p:cxnSp>
          <p:nvCxnSpPr>
            <p:cNvPr id="23" name="Straight Arrow Connector 22"/>
            <p:cNvCxnSpPr>
              <a:stCxn id="21" idx="1"/>
            </p:cNvCxnSpPr>
            <p:nvPr/>
          </p:nvCxnSpPr>
          <p:spPr>
            <a:xfrm flipH="1" flipV="1">
              <a:off x="6457245" y="3790243"/>
              <a:ext cx="1188155" cy="229307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"/>
            <p:cNvSpPr txBox="1">
              <a:spLocks noChangeArrowheads="1"/>
            </p:cNvSpPr>
            <p:nvPr/>
          </p:nvSpPr>
          <p:spPr bwMode="auto">
            <a:xfrm>
              <a:off x="7600244" y="4749340"/>
              <a:ext cx="141675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2000" dirty="0">
                  <a:latin typeface="+mj-lt"/>
                  <a:cs typeface="Tahoma" pitchFamily="34" charset="0"/>
                </a:rPr>
                <a:t>Hair follicle</a:t>
              </a:r>
            </a:p>
          </p:txBody>
        </p:sp>
        <p:cxnSp>
          <p:nvCxnSpPr>
            <p:cNvPr id="25" name="Straight Arrow Connector 24"/>
            <p:cNvCxnSpPr>
              <a:stCxn id="24" idx="1"/>
            </p:cNvCxnSpPr>
            <p:nvPr/>
          </p:nvCxnSpPr>
          <p:spPr>
            <a:xfrm flipH="1">
              <a:off x="5003802" y="4949395"/>
              <a:ext cx="2596442" cy="153182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"/>
            <p:cNvSpPr txBox="1">
              <a:spLocks noChangeArrowheads="1"/>
            </p:cNvSpPr>
            <p:nvPr/>
          </p:nvSpPr>
          <p:spPr bwMode="auto">
            <a:xfrm>
              <a:off x="7611533" y="5790740"/>
              <a:ext cx="141675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2000" dirty="0">
                  <a:latin typeface="+mj-lt"/>
                  <a:cs typeface="Tahoma" pitchFamily="34" charset="0"/>
                </a:rPr>
                <a:t>Pacinian corpuscle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H="1" flipV="1">
              <a:off x="6383867" y="6002865"/>
              <a:ext cx="1188155" cy="229307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23BE3F47-D777-1C05-512A-EB40E00E2668}"/>
              </a:ext>
            </a:extLst>
          </p:cNvPr>
          <p:cNvSpPr txBox="1">
            <a:spLocks/>
          </p:cNvSpPr>
          <p:nvPr/>
        </p:nvSpPr>
        <p:spPr>
          <a:xfrm>
            <a:off x="2933448" y="-303306"/>
            <a:ext cx="3145620" cy="11951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rgbClr val="FF5F09"/>
                </a:solidFill>
              </a:rPr>
              <a:t>Skin appendages</a:t>
            </a:r>
          </a:p>
        </p:txBody>
      </p:sp>
    </p:spTree>
    <p:extLst>
      <p:ext uri="{BB962C8B-B14F-4D97-AF65-F5344CB8AC3E}">
        <p14:creationId xmlns:p14="http://schemas.microsoft.com/office/powerpoint/2010/main" val="2117432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4" descr="F018_00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97" t="23385" b="26091"/>
          <a:stretch/>
        </p:blipFill>
        <p:spPr bwMode="auto">
          <a:xfrm>
            <a:off x="126207" y="733778"/>
            <a:ext cx="8945562" cy="593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3B424FB-DF75-7049-678C-1BAFC5ACD32E}"/>
              </a:ext>
            </a:extLst>
          </p:cNvPr>
          <p:cNvSpPr txBox="1">
            <a:spLocks/>
          </p:cNvSpPr>
          <p:nvPr/>
        </p:nvSpPr>
        <p:spPr>
          <a:xfrm>
            <a:off x="2434689" y="-303306"/>
            <a:ext cx="4273687" cy="11951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rgbClr val="FF5F09"/>
                </a:solidFill>
              </a:rPr>
              <a:t>More skin appendages</a:t>
            </a:r>
          </a:p>
        </p:txBody>
      </p:sp>
    </p:spTree>
    <p:extLst>
      <p:ext uri="{BB962C8B-B14F-4D97-AF65-F5344CB8AC3E}">
        <p14:creationId xmlns:p14="http://schemas.microsoft.com/office/powerpoint/2010/main" val="3248208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Hypodermis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714499" y="2032898"/>
            <a:ext cx="6784975" cy="35306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/>
              <a:t>Also called subcutaneous tissue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NOT considered part of the skin!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Consists of loose connective tissue and adipose tissue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Function: loosely binds the skin to underlying structures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DFFC54-1CAA-433C-9C32-AFC161C992D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09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556477" y="2113537"/>
            <a:ext cx="5731187" cy="281636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Introduction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Epidermis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</a:rPr>
              <a:t>Layers of the epidermis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</a:rPr>
              <a:t>Cells of the epidermis</a:t>
            </a:r>
          </a:p>
          <a:p>
            <a:pPr>
              <a:spcBef>
                <a:spcPts val="1800"/>
              </a:spcBef>
            </a:pP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1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556477" y="2113537"/>
            <a:ext cx="5731187" cy="281636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Introduction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Epidermis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</a:rPr>
              <a:t>Layers of the epidermis</a:t>
            </a:r>
          </a:p>
        </p:txBody>
      </p:sp>
    </p:spTree>
    <p:extLst>
      <p:ext uri="{BB962C8B-B14F-4D97-AF65-F5344CB8AC3E}">
        <p14:creationId xmlns:p14="http://schemas.microsoft.com/office/powerpoint/2010/main" val="4187517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Five Layers of the Epidermis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827749" y="2073215"/>
            <a:ext cx="4246382" cy="344176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Stratum corneum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Stratum lucidum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Stratum granulosum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Stratum spinosum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Stratum basale</a:t>
            </a:r>
          </a:p>
        </p:txBody>
      </p:sp>
    </p:spTree>
    <p:extLst>
      <p:ext uri="{BB962C8B-B14F-4D97-AF65-F5344CB8AC3E}">
        <p14:creationId xmlns:p14="http://schemas.microsoft.com/office/powerpoint/2010/main" val="2916025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25444" y="217249"/>
            <a:ext cx="2977445" cy="841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rgbClr val="FF5F09"/>
                </a:solidFill>
              </a:rPr>
              <a:t>Five layers of epidermis</a:t>
            </a:r>
          </a:p>
        </p:txBody>
      </p:sp>
      <p:pic>
        <p:nvPicPr>
          <p:cNvPr id="4" name="Picture 4" descr="F018_00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2" t="8472" r="55685" b="14838"/>
          <a:stretch/>
        </p:blipFill>
        <p:spPr bwMode="auto">
          <a:xfrm>
            <a:off x="419443" y="208914"/>
            <a:ext cx="5359944" cy="638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533220" y="1432132"/>
            <a:ext cx="1687608" cy="548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corneum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770436" y="1760254"/>
            <a:ext cx="946582" cy="302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739037" y="2324901"/>
            <a:ext cx="946582" cy="302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741056" y="2480324"/>
            <a:ext cx="892417" cy="31050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776494" y="3476001"/>
            <a:ext cx="973942" cy="901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5761804" y="4146459"/>
            <a:ext cx="973942" cy="901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6568657" y="1996777"/>
            <a:ext cx="1434954" cy="548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lucidum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366129" y="2483406"/>
            <a:ext cx="2255715" cy="548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granulosum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6600055" y="3133160"/>
            <a:ext cx="1687609" cy="548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spinosum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6470561" y="3835045"/>
            <a:ext cx="1599886" cy="548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basale</a:t>
            </a:r>
          </a:p>
        </p:txBody>
      </p:sp>
    </p:spTree>
    <p:extLst>
      <p:ext uri="{BB962C8B-B14F-4D97-AF65-F5344CB8AC3E}">
        <p14:creationId xmlns:p14="http://schemas.microsoft.com/office/powerpoint/2010/main" val="364145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Stratum Corneum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877751" y="1905990"/>
            <a:ext cx="7656962" cy="388292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Most superficial layer. 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Consists of flat, dead cells – basically keratin scales - that are continuously shed.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Keratin is composed of cytokeratin filaments (long intertwined protein chains) and keratohyalin (a substance that helps hold cytokeratin filaments together).</a:t>
            </a:r>
          </a:p>
        </p:txBody>
      </p:sp>
    </p:spTree>
    <p:extLst>
      <p:ext uri="{BB962C8B-B14F-4D97-AF65-F5344CB8AC3E}">
        <p14:creationId xmlns:p14="http://schemas.microsoft.com/office/powerpoint/2010/main" val="1655490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in 5 layer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95" y="217248"/>
            <a:ext cx="6422010" cy="643394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934236" y="808262"/>
            <a:ext cx="1687608" cy="929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Stratum corneum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121325" y="1270077"/>
            <a:ext cx="946582" cy="302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387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Stratum Lucidum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038499" y="2039618"/>
            <a:ext cx="6148912" cy="370915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Below stratum corneum.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Keratinocytes have lost nuclei and organelles and appear as homogeneous, translucent cells.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Cells contain keratin.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Present only in very thick skin.</a:t>
            </a:r>
          </a:p>
        </p:txBody>
      </p:sp>
    </p:spTree>
    <p:extLst>
      <p:ext uri="{BB962C8B-B14F-4D97-AF65-F5344CB8AC3E}">
        <p14:creationId xmlns:p14="http://schemas.microsoft.com/office/powerpoint/2010/main" val="4041695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in 5 layer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95" y="217248"/>
            <a:ext cx="6422010" cy="643394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151453" y="2161897"/>
            <a:ext cx="1687608" cy="929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Stratum lucidum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355251" y="2607001"/>
            <a:ext cx="946582" cy="302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576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Stratum Granulosum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119504" y="1343789"/>
            <a:ext cx="7351960" cy="488258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Below stratum lucidum (in thick skin) or stratum corneum (in thin skin).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Cells contain two types of granules.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Keratohyaline granules: large, basophilic; </a:t>
            </a:r>
            <a:br>
              <a:rPr lang="en-US" sz="2800" dirty="0"/>
            </a:br>
            <a:r>
              <a:rPr lang="en-US" sz="2800" dirty="0"/>
              <a:t>bind cytokeratin molecules together to make keratin.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Lamellar granules: small; contain lipid that is released into intercellular spaces (acts as a cement to prevent penetration of water and other materials).</a:t>
            </a:r>
          </a:p>
        </p:txBody>
      </p:sp>
    </p:spTree>
    <p:extLst>
      <p:ext uri="{BB962C8B-B14F-4D97-AF65-F5344CB8AC3E}">
        <p14:creationId xmlns:p14="http://schemas.microsoft.com/office/powerpoint/2010/main" val="7990439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in 5 layer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95" y="217248"/>
            <a:ext cx="6422010" cy="643394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984362" y="2329013"/>
            <a:ext cx="2038498" cy="929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Stratum granulosum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422087" y="2824252"/>
            <a:ext cx="946582" cy="302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290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Stratum Spinosum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111550" y="1535375"/>
            <a:ext cx="6920900" cy="422608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Thick layer beneath stratum granulosum.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Consists almost entirely of keratinocytes (with occasional Langerhans cells).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Spot desmosomes connect cells.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Cells shrink during processing but remain attached at desmosomes, and look “spiny” or prickly.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Along with stratum basale, form “rete pegs” which dip down into the dermis.</a:t>
            </a:r>
          </a:p>
        </p:txBody>
      </p:sp>
    </p:spTree>
    <p:extLst>
      <p:ext uri="{BB962C8B-B14F-4D97-AF65-F5344CB8AC3E}">
        <p14:creationId xmlns:p14="http://schemas.microsoft.com/office/powerpoint/2010/main" val="2797106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in 5 layer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95" y="217248"/>
            <a:ext cx="6422010" cy="643394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001071" y="2780224"/>
            <a:ext cx="2038498" cy="929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Stratum spinosum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321833" y="3275463"/>
            <a:ext cx="946582" cy="302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11A2400-90C9-1F84-8230-80C1EAFACCF2}"/>
              </a:ext>
            </a:extLst>
          </p:cNvPr>
          <p:cNvSpPr txBox="1">
            <a:spLocks/>
          </p:cNvSpPr>
          <p:nvPr/>
        </p:nvSpPr>
        <p:spPr>
          <a:xfrm>
            <a:off x="6912401" y="5601010"/>
            <a:ext cx="2038498" cy="929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Rete pegs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0F57B2B-B515-8F1F-7D03-28FC92DFBDFC}"/>
              </a:ext>
            </a:extLst>
          </p:cNvPr>
          <p:cNvCxnSpPr>
            <a:cxnSpLocks/>
          </p:cNvCxnSpPr>
          <p:nvPr/>
        </p:nvCxnSpPr>
        <p:spPr>
          <a:xfrm flipH="1" flipV="1">
            <a:off x="6151418" y="5170516"/>
            <a:ext cx="1014153" cy="83127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75373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B96AD10-9816-8F83-53B2-7007D10CAE17}"/>
              </a:ext>
            </a:extLst>
          </p:cNvPr>
          <p:cNvCxnSpPr>
            <a:cxnSpLocks/>
          </p:cNvCxnSpPr>
          <p:nvPr/>
        </p:nvCxnSpPr>
        <p:spPr>
          <a:xfrm flipH="1" flipV="1">
            <a:off x="5306291" y="5613861"/>
            <a:ext cx="1834342" cy="43780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75373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C8AE008-8FAE-664C-C428-71600321095D}"/>
              </a:ext>
            </a:extLst>
          </p:cNvPr>
          <p:cNvCxnSpPr>
            <a:cxnSpLocks/>
          </p:cNvCxnSpPr>
          <p:nvPr/>
        </p:nvCxnSpPr>
        <p:spPr>
          <a:xfrm flipH="1" flipV="1">
            <a:off x="2754283" y="6026727"/>
            <a:ext cx="4402975" cy="13300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schemeClr val="bg1">
                <a:alpha val="75373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33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650182" y="451211"/>
            <a:ext cx="2305842" cy="59660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Keratinocytes in </a:t>
            </a:r>
            <a:r>
              <a:rPr lang="en-US" sz="2400" dirty="0">
                <a:solidFill>
                  <a:srgbClr val="FF5F09"/>
                </a:solidFill>
              </a:rPr>
              <a:t>stratum spinosum </a:t>
            </a:r>
            <a:r>
              <a:rPr lang="en-US" sz="2400" dirty="0">
                <a:solidFill>
                  <a:srgbClr val="000000"/>
                </a:solidFill>
              </a:rPr>
              <a:t>are attached by spot desmosomes. </a:t>
            </a:r>
          </a:p>
          <a:p>
            <a:pPr>
              <a:defRPr/>
            </a:pP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Cells retract during fixation and appear to be connected by spines.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8" r="17355"/>
          <a:stretch>
            <a:fillRect/>
          </a:stretch>
        </p:blipFill>
        <p:spPr bwMode="auto">
          <a:xfrm>
            <a:off x="325894" y="469176"/>
            <a:ext cx="5902539" cy="591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4884860" y="4983065"/>
            <a:ext cx="2361241" cy="33900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2371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018_00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01" t="8424"/>
          <a:stretch/>
        </p:blipFill>
        <p:spPr bwMode="auto">
          <a:xfrm>
            <a:off x="1134346" y="259282"/>
            <a:ext cx="5719533" cy="583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267222" y="3648506"/>
            <a:ext cx="1876778" cy="929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Spot desmosomes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282232" y="4369699"/>
            <a:ext cx="963869" cy="301016"/>
          </a:xfrm>
          <a:prstGeom prst="straightConnector1">
            <a:avLst/>
          </a:prstGeom>
          <a:ln w="38100" cmpd="sng">
            <a:solidFill>
              <a:srgbClr val="FF5F09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18034" y="1788867"/>
            <a:ext cx="2025966" cy="1078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Cytokeratin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filaments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337611" y="2441222"/>
            <a:ext cx="2084833" cy="1198950"/>
          </a:xfrm>
          <a:prstGeom prst="straightConnector1">
            <a:avLst/>
          </a:prstGeom>
          <a:ln w="38100" cmpd="sng">
            <a:solidFill>
              <a:srgbClr val="FF5F09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1241778" y="6166556"/>
            <a:ext cx="6984999" cy="691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Stratum spinosum cells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BE678-F04D-F5CE-13AA-B24FFD408463}"/>
              </a:ext>
            </a:extLst>
          </p:cNvPr>
          <p:cNvSpPr txBox="1">
            <a:spLocks/>
          </p:cNvSpPr>
          <p:nvPr/>
        </p:nvSpPr>
        <p:spPr>
          <a:xfrm>
            <a:off x="6908253" y="590692"/>
            <a:ext cx="2025966" cy="1078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Artifactual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spaces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B34D650-24DA-5E5C-2099-77D150F65BF7}"/>
              </a:ext>
            </a:extLst>
          </p:cNvPr>
          <p:cNvCxnSpPr>
            <a:cxnSpLocks/>
          </p:cNvCxnSpPr>
          <p:nvPr/>
        </p:nvCxnSpPr>
        <p:spPr>
          <a:xfrm flipH="1">
            <a:off x="5806613" y="1282253"/>
            <a:ext cx="1344439" cy="773163"/>
          </a:xfrm>
          <a:prstGeom prst="straightConnector1">
            <a:avLst/>
          </a:prstGeom>
          <a:ln w="38100" cmpd="sng">
            <a:solidFill>
              <a:srgbClr val="FF5F09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4C8D29FA-352C-4C65-D58A-AC860C340B59}"/>
              </a:ext>
            </a:extLst>
          </p:cNvPr>
          <p:cNvSpPr txBox="1">
            <a:spLocks/>
          </p:cNvSpPr>
          <p:nvPr/>
        </p:nvSpPr>
        <p:spPr>
          <a:xfrm>
            <a:off x="1413163" y="734779"/>
            <a:ext cx="1480473" cy="437316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FF5F09"/>
                </a:solidFill>
              </a:rPr>
              <a:t>One cell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84DAD8E-18B8-DF79-971B-E2C99F899451}"/>
              </a:ext>
            </a:extLst>
          </p:cNvPr>
          <p:cNvSpPr txBox="1">
            <a:spLocks/>
          </p:cNvSpPr>
          <p:nvPr/>
        </p:nvSpPr>
        <p:spPr>
          <a:xfrm>
            <a:off x="4572000" y="5517368"/>
            <a:ext cx="2053244" cy="437316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FF5F09"/>
                </a:solidFill>
              </a:rPr>
              <a:t>Another cell</a:t>
            </a:r>
          </a:p>
        </p:txBody>
      </p:sp>
    </p:spTree>
    <p:extLst>
      <p:ext uri="{BB962C8B-B14F-4D97-AF65-F5344CB8AC3E}">
        <p14:creationId xmlns:p14="http://schemas.microsoft.com/office/powerpoint/2010/main" val="3916542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Stratum Basale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23949" y="1921627"/>
            <a:ext cx="8595360" cy="386729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Bottom layer; below stratum spinosum.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One layer thick. Consists mostly of keratinocytes.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Keratinocytes are attached to each other by spot desmosomes and to basal lamina by hemidesmosomes.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Also present are stem cells (which renew epidermis every 15-30 days), melanocytes and Merkel cells.</a:t>
            </a:r>
          </a:p>
        </p:txBody>
      </p:sp>
    </p:spTree>
    <p:extLst>
      <p:ext uri="{BB962C8B-B14F-4D97-AF65-F5344CB8AC3E}">
        <p14:creationId xmlns:p14="http://schemas.microsoft.com/office/powerpoint/2010/main" val="3662299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kin 5 layer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95" y="217248"/>
            <a:ext cx="6422010" cy="643394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867399" y="4635216"/>
            <a:ext cx="2038498" cy="929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Stratum basale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478012" y="5207113"/>
            <a:ext cx="2656731" cy="1671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3902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Thick vs. Thin Skin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95134" y="1557189"/>
            <a:ext cx="8294054" cy="4770459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FF5F09"/>
                </a:solidFill>
              </a:rPr>
              <a:t>Thick skin </a:t>
            </a:r>
            <a:r>
              <a:rPr lang="en-US" sz="2800" dirty="0"/>
              <a:t>is present on palms and soles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Epidermis has five cell layers + thick keratin layer.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Dermis does NOT contain hair follicles or sebaceous glands.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dirty="0">
                <a:solidFill>
                  <a:srgbClr val="FF5F09"/>
                </a:solidFill>
              </a:rPr>
              <a:t>Thin skin </a:t>
            </a:r>
            <a:r>
              <a:rPr lang="en-US" sz="2800" dirty="0"/>
              <a:t>is found everywhere else. 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Epidermis has four cell layers (no stratum lucidum), and the stratum corneum is much thinner.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Dermis usually contains hair follicles and sebaceous glands.</a:t>
            </a:r>
          </a:p>
        </p:txBody>
      </p:sp>
    </p:spTree>
    <p:extLst>
      <p:ext uri="{BB962C8B-B14F-4D97-AF65-F5344CB8AC3E}">
        <p14:creationId xmlns:p14="http://schemas.microsoft.com/office/powerpoint/2010/main" val="39205109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732588" y="2738019"/>
            <a:ext cx="1687608" cy="548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corneum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3858919" y="3420345"/>
            <a:ext cx="1434954" cy="548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lucidum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444142" y="3968750"/>
            <a:ext cx="2255715" cy="548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granulosum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3732592" y="4619792"/>
            <a:ext cx="1687609" cy="548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spinosum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776453" y="5889309"/>
            <a:ext cx="1599886" cy="548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basale</a:t>
            </a:r>
          </a:p>
        </p:txBody>
      </p:sp>
      <p:pic>
        <p:nvPicPr>
          <p:cNvPr id="16" name="Picture 8" descr="thick skin, sweat duct in epi, 20x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26"/>
          <a:stretch/>
        </p:blipFill>
        <p:spPr>
          <a:xfrm>
            <a:off x="203200" y="447871"/>
            <a:ext cx="3311524" cy="6186195"/>
          </a:xfrm>
          <a:prstGeom prst="rect">
            <a:avLst/>
          </a:prstGeom>
          <a:noFill/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860680" y="0"/>
            <a:ext cx="2242509" cy="674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rgbClr val="FF5F09"/>
                </a:solidFill>
              </a:rPr>
              <a:t>Thick skin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546817E-0E1C-154C-92F2-F69C580F204B}"/>
              </a:ext>
            </a:extLst>
          </p:cNvPr>
          <p:cNvSpPr txBox="1">
            <a:spLocks/>
          </p:cNvSpPr>
          <p:nvPr/>
        </p:nvSpPr>
        <p:spPr>
          <a:xfrm>
            <a:off x="6140027" y="2493544"/>
            <a:ext cx="2242509" cy="6747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rgbClr val="FF5F09"/>
                </a:solidFill>
              </a:rPr>
              <a:t>Thin skin</a:t>
            </a:r>
          </a:p>
        </p:txBody>
      </p:sp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98962E24-7E44-074C-9FF0-8E554E15D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8995" y="3832030"/>
            <a:ext cx="3215562" cy="2784356"/>
          </a:xfrm>
          <a:prstGeom prst="rect">
            <a:avLst/>
          </a:prstGeom>
        </p:spPr>
      </p:pic>
      <p:cxnSp>
        <p:nvCxnSpPr>
          <p:cNvPr id="7" name="Straight Arrow Connector 6"/>
          <p:cNvCxnSpPr>
            <a:cxnSpLocks/>
          </p:cNvCxnSpPr>
          <p:nvPr/>
        </p:nvCxnSpPr>
        <p:spPr>
          <a:xfrm flipH="1" flipV="1">
            <a:off x="3429260" y="5349811"/>
            <a:ext cx="698240" cy="796989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189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561E8E4-5B18-7846-B8FF-87720D80CF9B}"/>
              </a:ext>
            </a:extLst>
          </p:cNvPr>
          <p:cNvCxnSpPr>
            <a:cxnSpLocks/>
          </p:cNvCxnSpPr>
          <p:nvPr/>
        </p:nvCxnSpPr>
        <p:spPr>
          <a:xfrm flipV="1">
            <a:off x="5016500" y="6074230"/>
            <a:ext cx="1095051" cy="11067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38100" dist="38100" dir="21000000" algn="tl" rotWithShape="0">
              <a:schemeClr val="bg1">
                <a:alpha val="87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FD60AC-1737-8D47-87AE-3B1ABDCB57C0}"/>
              </a:ext>
            </a:extLst>
          </p:cNvPr>
          <p:cNvCxnSpPr>
            <a:cxnSpLocks/>
          </p:cNvCxnSpPr>
          <p:nvPr/>
        </p:nvCxnSpPr>
        <p:spPr>
          <a:xfrm flipH="1" flipV="1">
            <a:off x="3517900" y="4902200"/>
            <a:ext cx="381000" cy="1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189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430A60C-CA44-3544-8BB5-9E094E7A8C69}"/>
              </a:ext>
            </a:extLst>
          </p:cNvPr>
          <p:cNvCxnSpPr>
            <a:cxnSpLocks/>
          </p:cNvCxnSpPr>
          <p:nvPr/>
        </p:nvCxnSpPr>
        <p:spPr>
          <a:xfrm flipV="1">
            <a:off x="5245100" y="4914900"/>
            <a:ext cx="381000" cy="1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189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FB94B87-2B53-364D-AFA6-87695DBDA801}"/>
              </a:ext>
            </a:extLst>
          </p:cNvPr>
          <p:cNvCxnSpPr>
            <a:cxnSpLocks/>
          </p:cNvCxnSpPr>
          <p:nvPr/>
        </p:nvCxnSpPr>
        <p:spPr>
          <a:xfrm flipH="1" flipV="1">
            <a:off x="3265714" y="4049486"/>
            <a:ext cx="506186" cy="230414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39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04BE09B-31A7-1F41-89AE-38F8269BB95F}"/>
              </a:ext>
            </a:extLst>
          </p:cNvPr>
          <p:cNvCxnSpPr>
            <a:cxnSpLocks/>
          </p:cNvCxnSpPr>
          <p:nvPr/>
        </p:nvCxnSpPr>
        <p:spPr>
          <a:xfrm flipH="1">
            <a:off x="3361509" y="3762104"/>
            <a:ext cx="653143" cy="139337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93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D7744A8-D392-BF44-95AA-54C95CAF4A9D}"/>
              </a:ext>
            </a:extLst>
          </p:cNvPr>
          <p:cNvCxnSpPr>
            <a:cxnSpLocks/>
          </p:cNvCxnSpPr>
          <p:nvPr/>
        </p:nvCxnSpPr>
        <p:spPr>
          <a:xfrm flipV="1">
            <a:off x="5319123" y="4119154"/>
            <a:ext cx="977174" cy="14696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72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9B731DD-F1D6-2D44-93E5-55A17020DD47}"/>
              </a:ext>
            </a:extLst>
          </p:cNvPr>
          <p:cNvCxnSpPr>
            <a:cxnSpLocks/>
          </p:cNvCxnSpPr>
          <p:nvPr/>
        </p:nvCxnSpPr>
        <p:spPr>
          <a:xfrm>
            <a:off x="5155474" y="3135086"/>
            <a:ext cx="770710" cy="833664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438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AD2B6FE-6CC9-0649-8A02-2E120A8661E0}"/>
              </a:ext>
            </a:extLst>
          </p:cNvPr>
          <p:cNvCxnSpPr>
            <a:cxnSpLocks/>
          </p:cNvCxnSpPr>
          <p:nvPr/>
        </p:nvCxnSpPr>
        <p:spPr>
          <a:xfrm flipH="1" flipV="1">
            <a:off x="3539671" y="3034211"/>
            <a:ext cx="381000" cy="1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189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178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556477" y="2113537"/>
            <a:ext cx="5731187" cy="281636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Introduction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Epidermis</a:t>
            </a:r>
          </a:p>
          <a:p>
            <a:pPr lvl="1"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Layers of the epidermis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</a:rPr>
              <a:t>Cells of the epidermis</a:t>
            </a:r>
          </a:p>
          <a:p>
            <a:pPr>
              <a:spcBef>
                <a:spcPts val="1800"/>
              </a:spcBef>
            </a:pP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1991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Five Types of Cells in Epidermis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49135" y="1329307"/>
            <a:ext cx="8636924" cy="5278886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rgbClr val="FF5F09"/>
              </a:buClr>
            </a:pPr>
            <a:r>
              <a:rPr lang="en-US" sz="2800" dirty="0">
                <a:solidFill>
                  <a:srgbClr val="509601"/>
                </a:solidFill>
              </a:rPr>
              <a:t>Keratinocytes</a:t>
            </a:r>
            <a:r>
              <a:rPr lang="en-US" sz="2800" dirty="0"/>
              <a:t> make up most of the epidermis. Most are stratified squamous epithelial cells (basal layer = cuboidal cells). Produce intermediate filaments called cytokeratins.</a:t>
            </a:r>
          </a:p>
          <a:p>
            <a:pPr>
              <a:spcBef>
                <a:spcPts val="1200"/>
              </a:spcBef>
              <a:buClr>
                <a:srgbClr val="FF5F09"/>
              </a:buClr>
            </a:pPr>
            <a:r>
              <a:rPr lang="en-US" sz="2800" dirty="0">
                <a:solidFill>
                  <a:srgbClr val="509601"/>
                </a:solidFill>
              </a:rPr>
              <a:t>Langerhans cells</a:t>
            </a:r>
            <a:r>
              <a:rPr lang="en-US" sz="2800" dirty="0"/>
              <a:t> (in stratum spinosum) process </a:t>
            </a:r>
            <a:r>
              <a:rPr lang="en-US" sz="2800" dirty="0">
                <a:sym typeface="Wingdings" pitchFamily="2" charset="2"/>
              </a:rPr>
              <a:t>antigen.</a:t>
            </a:r>
          </a:p>
          <a:p>
            <a:pPr>
              <a:spcBef>
                <a:spcPts val="1200"/>
              </a:spcBef>
              <a:buClr>
                <a:srgbClr val="FF5F09"/>
              </a:buClr>
            </a:pPr>
            <a:r>
              <a:rPr lang="en-US" sz="2800" dirty="0">
                <a:solidFill>
                  <a:srgbClr val="509601"/>
                </a:solidFill>
              </a:rPr>
              <a:t>Melanocytes</a:t>
            </a:r>
            <a:r>
              <a:rPr lang="en-US" sz="2800" dirty="0"/>
              <a:t> (in stratum basale) produce</a:t>
            </a:r>
            <a:r>
              <a:rPr lang="en-US" sz="2800" dirty="0">
                <a:sym typeface="Wingdings" pitchFamily="2" charset="2"/>
              </a:rPr>
              <a:t> melanin.</a:t>
            </a:r>
          </a:p>
          <a:p>
            <a:pPr>
              <a:spcBef>
                <a:spcPts val="1200"/>
              </a:spcBef>
              <a:buClr>
                <a:srgbClr val="FF5F09"/>
              </a:buClr>
            </a:pPr>
            <a:r>
              <a:rPr lang="en-US" sz="2800" dirty="0">
                <a:solidFill>
                  <a:srgbClr val="509601"/>
                </a:solidFill>
              </a:rPr>
              <a:t>Merkel cells</a:t>
            </a:r>
            <a:r>
              <a:rPr lang="en-US" sz="2800" dirty="0"/>
              <a:t> (in stratum basale) are involved in</a:t>
            </a:r>
            <a:r>
              <a:rPr lang="en-US" sz="2800" dirty="0"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FFFFFF"/>
                </a:solidFill>
                <a:sym typeface="Wingdings" pitchFamily="2" charset="2"/>
              </a:rPr>
              <a:t>touch sen</a:t>
            </a:r>
            <a:r>
              <a:rPr lang="en-US" sz="2800" dirty="0">
                <a:sym typeface="Wingdings" pitchFamily="2" charset="2"/>
              </a:rPr>
              <a:t>sation.</a:t>
            </a:r>
          </a:p>
          <a:p>
            <a:pPr>
              <a:spcBef>
                <a:spcPts val="1200"/>
              </a:spcBef>
              <a:buClr>
                <a:srgbClr val="FF5F09"/>
              </a:buClr>
            </a:pPr>
            <a:r>
              <a:rPr lang="en-US" sz="2800" dirty="0">
                <a:solidFill>
                  <a:srgbClr val="509601"/>
                </a:solidFill>
                <a:sym typeface="Wingdings" pitchFamily="2" charset="2"/>
              </a:rPr>
              <a:t>Stem cells </a:t>
            </a:r>
            <a:r>
              <a:rPr lang="en-US" sz="2800" dirty="0">
                <a:sym typeface="Wingdings" pitchFamily="2" charset="2"/>
              </a:rPr>
              <a:t>(in stratum basale) produce new keratinocytes.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1452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306895" y="4561177"/>
            <a:ext cx="2038498" cy="929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melanocyte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" r="1024" b="-2451"/>
          <a:stretch/>
        </p:blipFill>
        <p:spPr bwMode="auto">
          <a:xfrm>
            <a:off x="1078942" y="1130530"/>
            <a:ext cx="5136806" cy="572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4414434" y="5031638"/>
            <a:ext cx="2038499" cy="11"/>
          </a:xfrm>
          <a:prstGeom prst="straightConnector1">
            <a:avLst/>
          </a:prstGeom>
          <a:ln w="38100" cmpd="sng">
            <a:solidFill>
              <a:srgbClr val="FF5F09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6438478" y="1501729"/>
            <a:ext cx="2284956" cy="929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keratinocyte</a:t>
            </a:r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>
          <a:xfrm flipH="1">
            <a:off x="5695180" y="1972190"/>
            <a:ext cx="1046442" cy="0"/>
          </a:xfrm>
          <a:prstGeom prst="straightConnector1">
            <a:avLst/>
          </a:prstGeom>
          <a:ln w="38100" cmpd="sng">
            <a:solidFill>
              <a:srgbClr val="FF5F09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320BEF4B-87A0-47A7-4245-8951E7ACDC26}"/>
              </a:ext>
            </a:extLst>
          </p:cNvPr>
          <p:cNvSpPr txBox="1">
            <a:spLocks/>
          </p:cNvSpPr>
          <p:nvPr/>
        </p:nvSpPr>
        <p:spPr>
          <a:xfrm>
            <a:off x="1022363" y="159059"/>
            <a:ext cx="7099274" cy="841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rgbClr val="FF5F09"/>
                </a:solidFill>
              </a:rPr>
              <a:t>More about melanocytes</a:t>
            </a:r>
          </a:p>
        </p:txBody>
      </p:sp>
    </p:spTree>
    <p:extLst>
      <p:ext uri="{BB962C8B-B14F-4D97-AF65-F5344CB8AC3E}">
        <p14:creationId xmlns:p14="http://schemas.microsoft.com/office/powerpoint/2010/main" val="2130519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67344" y="5915886"/>
            <a:ext cx="8738807" cy="7353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More melanin is present in keratinocytes </a:t>
            </a:r>
            <a:br>
              <a:rPr lang="en-US" sz="2800" dirty="0">
                <a:solidFill>
                  <a:srgbClr val="000000"/>
                </a:solidFill>
              </a:rPr>
            </a:br>
            <a:r>
              <a:rPr lang="en-US" sz="2800" dirty="0">
                <a:solidFill>
                  <a:srgbClr val="000000"/>
                </a:solidFill>
              </a:rPr>
              <a:t>than in melanocytes!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4" descr="melanocyes best, 40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764" y="718597"/>
            <a:ext cx="66294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1468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" descr="Melanin close u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" r="4606" b="-2"/>
          <a:stretch/>
        </p:blipFill>
        <p:spPr bwMode="auto">
          <a:xfrm>
            <a:off x="1891767" y="10"/>
            <a:ext cx="725223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B59110-8FAB-2CA1-3341-189E68C81430}"/>
              </a:ext>
            </a:extLst>
          </p:cNvPr>
          <p:cNvSpPr txBox="1">
            <a:spLocks/>
          </p:cNvSpPr>
          <p:nvPr/>
        </p:nvSpPr>
        <p:spPr>
          <a:xfrm>
            <a:off x="470489" y="148344"/>
            <a:ext cx="4601718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Melanin and skin color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70487" y="1883664"/>
            <a:ext cx="3595878" cy="4444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lnSpc>
                <a:spcPct val="110000"/>
              </a:lnSpc>
              <a:spcBef>
                <a:spcPts val="600"/>
              </a:spcBef>
              <a:buClr>
                <a:srgbClr val="509601"/>
              </a:buClr>
              <a:defRPr/>
            </a:pP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number of melanocytes per unit area varies from one part of the body to another but is independent of race. </a:t>
            </a:r>
          </a:p>
          <a:p>
            <a:pPr algn="l" defTabSz="914400">
              <a:lnSpc>
                <a:spcPct val="110000"/>
              </a:lnSpc>
              <a:spcBef>
                <a:spcPts val="600"/>
              </a:spcBef>
              <a:buClr>
                <a:srgbClr val="509601"/>
              </a:buClr>
              <a:defRPr/>
            </a:pPr>
            <a:b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Differences in skin color are due to differing numbers of melanin granules in melanocytes!</a:t>
            </a:r>
            <a:endParaRPr lang="en-US" sz="17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234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67344" y="5915886"/>
            <a:ext cx="8738807" cy="7353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Melanin granules accumulate above keratinocyte nuclei to protect genetic material from UV damage. Smart!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83" b="313"/>
          <a:stretch/>
        </p:blipFill>
        <p:spPr bwMode="auto">
          <a:xfrm>
            <a:off x="2416539" y="1554174"/>
            <a:ext cx="4343400" cy="4111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un 1"/>
          <p:cNvSpPr/>
          <p:nvPr/>
        </p:nvSpPr>
        <p:spPr>
          <a:xfrm>
            <a:off x="4010160" y="183827"/>
            <a:ext cx="1136212" cy="1019404"/>
          </a:xfrm>
          <a:prstGeom prst="sun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845610" y="1203231"/>
            <a:ext cx="16709" cy="935847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446613" y="1272073"/>
            <a:ext cx="16709" cy="935847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198518" y="1338920"/>
            <a:ext cx="16709" cy="935847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162560" y="1288785"/>
            <a:ext cx="16709" cy="935847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9508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556477" y="2113537"/>
            <a:ext cx="6432965" cy="281636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Introduction 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Epidermis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Dermis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</a:rPr>
              <a:t>Basic structure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</a:rPr>
              <a:t>Specialized receptors and structures</a:t>
            </a:r>
          </a:p>
          <a:p>
            <a:pPr>
              <a:spcBef>
                <a:spcPts val="1800"/>
              </a:spcBef>
            </a:pP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126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556477" y="2113537"/>
            <a:ext cx="6432965" cy="281636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Introduction 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Epidermis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Dermis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</a:rPr>
              <a:t>Basic structure</a:t>
            </a:r>
          </a:p>
          <a:p>
            <a:pPr marL="0" indent="0">
              <a:spcBef>
                <a:spcPts val="1800"/>
              </a:spcBef>
              <a:buNone/>
            </a:pP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380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64196" y="2178539"/>
            <a:ext cx="1453113" cy="811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>
                <a:solidFill>
                  <a:srgbClr val="000000"/>
                </a:solidFill>
              </a:rPr>
              <a:t>Papillary dermis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195508" y="4236045"/>
            <a:ext cx="1534045" cy="658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>
                <a:solidFill>
                  <a:srgbClr val="000000"/>
                </a:solidFill>
              </a:rPr>
              <a:t>Reticular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dermis</a:t>
            </a:r>
          </a:p>
        </p:txBody>
      </p:sp>
      <p:sp>
        <p:nvSpPr>
          <p:cNvPr id="3" name="Right Bracket 2"/>
          <p:cNvSpPr/>
          <p:nvPr/>
        </p:nvSpPr>
        <p:spPr>
          <a:xfrm>
            <a:off x="3946771" y="2217616"/>
            <a:ext cx="109728" cy="741377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/>
          <p:cNvSpPr/>
          <p:nvPr/>
        </p:nvSpPr>
        <p:spPr>
          <a:xfrm>
            <a:off x="3970522" y="3072184"/>
            <a:ext cx="93479" cy="3375509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kin papillary dermis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7" r="7243"/>
          <a:stretch/>
        </p:blipFill>
        <p:spPr>
          <a:xfrm>
            <a:off x="273539" y="742461"/>
            <a:ext cx="3487616" cy="5724769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327212" y="244232"/>
            <a:ext cx="2228789" cy="537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>
                <a:solidFill>
                  <a:srgbClr val="000000"/>
                </a:solidFill>
              </a:rPr>
              <a:t>Dermal papillae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475155" y="752231"/>
            <a:ext cx="644769" cy="188546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203939" y="781539"/>
            <a:ext cx="121139" cy="18815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6008078" y="1524000"/>
            <a:ext cx="2979616" cy="20026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>
                <a:solidFill>
                  <a:srgbClr val="000000"/>
                </a:solidFill>
              </a:rPr>
              <a:t>Loose connective tissue with lots of capillary loops and thin elastic fibers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5394571" y="2667000"/>
            <a:ext cx="545121" cy="19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3604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64196" y="2178539"/>
            <a:ext cx="1453113" cy="811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>
                <a:solidFill>
                  <a:srgbClr val="000000"/>
                </a:solidFill>
              </a:rPr>
              <a:t>Papillary dermis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195508" y="4236045"/>
            <a:ext cx="1534045" cy="658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>
                <a:solidFill>
                  <a:srgbClr val="000000"/>
                </a:solidFill>
              </a:rPr>
              <a:t>Reticular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dermis</a:t>
            </a:r>
          </a:p>
        </p:txBody>
      </p:sp>
      <p:sp>
        <p:nvSpPr>
          <p:cNvPr id="3" name="Right Bracket 2"/>
          <p:cNvSpPr/>
          <p:nvPr/>
        </p:nvSpPr>
        <p:spPr>
          <a:xfrm>
            <a:off x="3946771" y="2217616"/>
            <a:ext cx="109728" cy="741377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/>
          <p:cNvSpPr/>
          <p:nvPr/>
        </p:nvSpPr>
        <p:spPr>
          <a:xfrm>
            <a:off x="3970522" y="3072184"/>
            <a:ext cx="93479" cy="3375509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kin papillary dermis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7" r="7243"/>
          <a:stretch/>
        </p:blipFill>
        <p:spPr>
          <a:xfrm>
            <a:off x="273539" y="742461"/>
            <a:ext cx="3487616" cy="5724769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327212" y="244232"/>
            <a:ext cx="2228789" cy="537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>
                <a:solidFill>
                  <a:srgbClr val="000000"/>
                </a:solidFill>
              </a:rPr>
              <a:t>Dermal papillae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475155" y="752231"/>
            <a:ext cx="644769" cy="188546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203939" y="781539"/>
            <a:ext cx="121139" cy="18815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5998308" y="3565769"/>
            <a:ext cx="3048000" cy="2344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>
                <a:solidFill>
                  <a:srgbClr val="000000"/>
                </a:solidFill>
              </a:rPr>
              <a:t>Dense connective tissue with thick collagen bundles and elastic fibers, larger blood vessels and glands.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5384801" y="4708769"/>
            <a:ext cx="545121" cy="19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3852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556477" y="2113537"/>
            <a:ext cx="6432965" cy="281636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Introduction </a:t>
            </a:r>
          </a:p>
          <a:p>
            <a:pPr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Epidermis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Dermis</a:t>
            </a:r>
          </a:p>
          <a:p>
            <a:pPr lvl="1"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2800" dirty="0">
                <a:solidFill>
                  <a:srgbClr val="595959"/>
                </a:solidFill>
              </a:rPr>
              <a:t>Basic structure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</a:rPr>
              <a:t>Specialized receptors and structures</a:t>
            </a:r>
          </a:p>
          <a:p>
            <a:pPr>
              <a:spcBef>
                <a:spcPts val="1800"/>
              </a:spcBef>
            </a:pP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4532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Meissner’s and Pacinian Corpuscles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835451" y="1613982"/>
            <a:ext cx="7836520" cy="4494593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2800" dirty="0">
                <a:solidFill>
                  <a:srgbClr val="509601"/>
                </a:solidFill>
              </a:rPr>
              <a:t>Meissner’s corpuscle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Sensitive to light touch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Consists of an unmyelinated axon meandering back and forth between flattened Schwann cells.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>
                <a:solidFill>
                  <a:srgbClr val="509601"/>
                </a:solidFill>
              </a:rPr>
              <a:t>Pacinian corpuscle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Sensitive to vibration and pressure. 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Consists of unmyelinated nerve terminal surrounded by layers of fibroblasts.</a:t>
            </a:r>
          </a:p>
          <a:p>
            <a:pPr marL="57150" indent="0">
              <a:spcBef>
                <a:spcPts val="60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12207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7575" y="6122681"/>
            <a:ext cx="8738807" cy="7353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Meissner’s corpuscle: sensitive to light touch</a:t>
            </a:r>
          </a:p>
        </p:txBody>
      </p:sp>
      <p:pic>
        <p:nvPicPr>
          <p:cNvPr id="8" name="Picture 3" descr="meisnner's 2, 20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42307" y="386863"/>
            <a:ext cx="4259385" cy="5679180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 flipV="1">
            <a:off x="3731846" y="3880338"/>
            <a:ext cx="1105879" cy="2498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2423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7575" y="6122681"/>
            <a:ext cx="8738807" cy="7353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FF5F09"/>
                </a:solidFill>
              </a:rPr>
              <a:t>P</a:t>
            </a:r>
            <a:r>
              <a:rPr lang="en-US" sz="2800" dirty="0">
                <a:solidFill>
                  <a:srgbClr val="000000"/>
                </a:solidFill>
              </a:rPr>
              <a:t>acinian corpuscle: sensitive to vibration, </a:t>
            </a:r>
            <a:r>
              <a:rPr lang="en-US" sz="2800" dirty="0">
                <a:solidFill>
                  <a:srgbClr val="FF5F09"/>
                </a:solidFill>
              </a:rPr>
              <a:t>p</a:t>
            </a:r>
            <a:r>
              <a:rPr lang="en-US" sz="2800" dirty="0">
                <a:solidFill>
                  <a:srgbClr val="000000"/>
                </a:solidFill>
              </a:rPr>
              <a:t>ressure</a:t>
            </a:r>
          </a:p>
        </p:txBody>
      </p:sp>
      <p:pic>
        <p:nvPicPr>
          <p:cNvPr id="2" name="Picture 1" descr="Pacinian corpuscl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98" y="327365"/>
            <a:ext cx="6706167" cy="573932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3067539" y="4474308"/>
            <a:ext cx="908538" cy="187569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5822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Pilosebaceous Apparatus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605692" y="2338851"/>
            <a:ext cx="8186615" cy="283884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Hairs: hair follicle and shaft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Sebaceous glands and ducts: empty into hair follicle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Arrector pili muscles: cause erection of hair shaft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Hairs and sebaceous glands derive from ectoderm</a:t>
            </a:r>
          </a:p>
        </p:txBody>
      </p:sp>
    </p:spTree>
    <p:extLst>
      <p:ext uri="{BB962C8B-B14F-4D97-AF65-F5344CB8AC3E}">
        <p14:creationId xmlns:p14="http://schemas.microsoft.com/office/powerpoint/2010/main" val="2104773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7575" y="6122681"/>
            <a:ext cx="8738807" cy="7353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Pilosebaceous apparatus and sweat gland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"/>
          <a:stretch>
            <a:fillRect/>
          </a:stretch>
        </p:blipFill>
        <p:spPr bwMode="auto">
          <a:xfrm>
            <a:off x="2842846" y="117231"/>
            <a:ext cx="4038726" cy="610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3399693" y="4513385"/>
            <a:ext cx="908538" cy="187569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3626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7575" y="6350000"/>
            <a:ext cx="8738807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Pilosebaceous apparatus</a:t>
            </a:r>
          </a:p>
        </p:txBody>
      </p:sp>
      <p:pic>
        <p:nvPicPr>
          <p:cNvPr id="9" name="Picture 4" descr="thin skin, sebaceous +arrector pilli, hair, 15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46" y="156308"/>
            <a:ext cx="4637942" cy="6183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0" y="4532464"/>
            <a:ext cx="2284956" cy="723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Arrector pili muscle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836616" y="5011618"/>
            <a:ext cx="1660769" cy="976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0" y="3326941"/>
            <a:ext cx="2284956" cy="723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Sebaceous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gland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1836616" y="3790462"/>
            <a:ext cx="2608384" cy="1563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166077" y="943248"/>
            <a:ext cx="1987971" cy="541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Hair follicle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949939" y="1266095"/>
            <a:ext cx="2700215" cy="1367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0076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7575" y="6134100"/>
            <a:ext cx="8738807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Main parts of the hair follicle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57575" y="4433806"/>
            <a:ext cx="2653265" cy="191619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None/>
            </a:pPr>
            <a:r>
              <a:rPr lang="en-US" sz="2000" dirty="0">
                <a:solidFill>
                  <a:schemeClr val="tx1"/>
                </a:solidFill>
              </a:rPr>
              <a:t>The </a:t>
            </a:r>
            <a:r>
              <a:rPr lang="en-US" sz="2000" dirty="0">
                <a:solidFill>
                  <a:srgbClr val="509601"/>
                </a:solidFill>
              </a:rPr>
              <a:t>dermal papilla </a:t>
            </a:r>
            <a:r>
              <a:rPr lang="en-US" sz="2000" dirty="0">
                <a:solidFill>
                  <a:schemeClr val="tx1"/>
                </a:solidFill>
              </a:rPr>
              <a:t>contains numerous capillaries. It maintains the viability of the hair follicle.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CEA95AB-6314-9E4C-B339-9C6B2544383D}"/>
              </a:ext>
            </a:extLst>
          </p:cNvPr>
          <p:cNvSpPr txBox="1">
            <a:spLocks/>
          </p:cNvSpPr>
          <p:nvPr/>
        </p:nvSpPr>
        <p:spPr>
          <a:xfrm>
            <a:off x="-6042" y="1611294"/>
            <a:ext cx="3180498" cy="160264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2000" dirty="0">
                <a:solidFill>
                  <a:schemeClr val="tx1"/>
                </a:solidFill>
                <a:latin typeface="+mj-lt"/>
              </a:rPr>
              <a:t>The </a:t>
            </a:r>
            <a:r>
              <a:rPr lang="en-US" sz="2000" dirty="0">
                <a:solidFill>
                  <a:srgbClr val="509601"/>
                </a:solidFill>
                <a:latin typeface="+mj-lt"/>
              </a:rPr>
              <a:t>hair follicle </a:t>
            </a:r>
            <a:br>
              <a:rPr lang="en-US" sz="2000" dirty="0">
                <a:solidFill>
                  <a:srgbClr val="509601"/>
                </a:solidFill>
                <a:latin typeface="+mj-lt"/>
              </a:rPr>
            </a:br>
            <a:r>
              <a:rPr lang="en-US" sz="2000" dirty="0">
                <a:solidFill>
                  <a:schemeClr val="tx1"/>
                </a:solidFill>
                <a:latin typeface="+mj-lt"/>
              </a:rPr>
              <a:t>is a tubular invagination of the epidermis extending deep into the dermis.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D456C40-35E3-964B-BF9B-8B27C8928E7D}"/>
              </a:ext>
            </a:extLst>
          </p:cNvPr>
          <p:cNvSpPr txBox="1">
            <a:spLocks/>
          </p:cNvSpPr>
          <p:nvPr/>
        </p:nvSpPr>
        <p:spPr>
          <a:xfrm>
            <a:off x="6097450" y="4522820"/>
            <a:ext cx="2647052" cy="115763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None/>
            </a:pPr>
            <a:r>
              <a:rPr lang="en-US" sz="2000" dirty="0">
                <a:solidFill>
                  <a:schemeClr val="tx1"/>
                </a:solidFill>
                <a:latin typeface="+mj-lt"/>
              </a:rPr>
              <a:t>The </a:t>
            </a:r>
            <a:r>
              <a:rPr lang="en-US" sz="2000" dirty="0">
                <a:solidFill>
                  <a:srgbClr val="509601"/>
                </a:solidFill>
                <a:latin typeface="+mj-lt"/>
              </a:rPr>
              <a:t>hair bulb 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is basically just the base of the hair follicle.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0840746-42F9-8D41-A44F-099C570F5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719" y="325725"/>
            <a:ext cx="2486530" cy="55915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51DFAEA-1754-C14F-B80E-32187028DED2}"/>
              </a:ext>
            </a:extLst>
          </p:cNvPr>
          <p:cNvSpPr/>
          <p:nvPr/>
        </p:nvSpPr>
        <p:spPr>
          <a:xfrm>
            <a:off x="3376718" y="288300"/>
            <a:ext cx="733119" cy="2000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3F20B17-9215-2C47-9EA2-D7F3B3DBB051}"/>
              </a:ext>
            </a:extLst>
          </p:cNvPr>
          <p:cNvSpPr/>
          <p:nvPr/>
        </p:nvSpPr>
        <p:spPr>
          <a:xfrm>
            <a:off x="5101549" y="278019"/>
            <a:ext cx="733119" cy="2000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403CB7-BB56-714E-BA11-44F5E2BD5BFC}"/>
              </a:ext>
            </a:extLst>
          </p:cNvPr>
          <p:cNvSpPr/>
          <p:nvPr/>
        </p:nvSpPr>
        <p:spPr>
          <a:xfrm>
            <a:off x="4099765" y="248430"/>
            <a:ext cx="273594" cy="1110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B97BC1-5313-C64B-AC8C-9F8676F5ED34}"/>
              </a:ext>
            </a:extLst>
          </p:cNvPr>
          <p:cNvSpPr/>
          <p:nvPr/>
        </p:nvSpPr>
        <p:spPr>
          <a:xfrm>
            <a:off x="4741541" y="241944"/>
            <a:ext cx="273594" cy="1110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cxnSpLocks/>
          </p:cNvCxnSpPr>
          <p:nvPr/>
        </p:nvCxnSpPr>
        <p:spPr>
          <a:xfrm flipH="1">
            <a:off x="4679218" y="2050854"/>
            <a:ext cx="1876596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2628900" y="4737100"/>
            <a:ext cx="1952646" cy="48971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0C12CAF-48B1-F148-81F1-7A90D0116E1B}"/>
              </a:ext>
            </a:extLst>
          </p:cNvPr>
          <p:cNvCxnSpPr>
            <a:cxnSpLocks/>
          </p:cNvCxnSpPr>
          <p:nvPr/>
        </p:nvCxnSpPr>
        <p:spPr>
          <a:xfrm>
            <a:off x="2441174" y="1814931"/>
            <a:ext cx="1432326" cy="6772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ight Bracket 29">
            <a:extLst>
              <a:ext uri="{FF2B5EF4-FFF2-40B4-BE49-F238E27FC236}">
                <a16:creationId xmlns:a16="http://schemas.microsoft.com/office/drawing/2014/main" id="{CCB1EC49-AB6D-E241-8118-0B5CB4D4B64B}"/>
              </a:ext>
            </a:extLst>
          </p:cNvPr>
          <p:cNvSpPr/>
          <p:nvPr/>
        </p:nvSpPr>
        <p:spPr>
          <a:xfrm>
            <a:off x="5499100" y="4102100"/>
            <a:ext cx="139987" cy="1714500"/>
          </a:xfrm>
          <a:prstGeom prst="rightBracket">
            <a:avLst/>
          </a:prstGeom>
          <a:ln w="25400">
            <a:solidFill>
              <a:schemeClr val="tx1"/>
            </a:solidFill>
          </a:ln>
          <a:effectLst>
            <a:outerShdw blurRad="40000" dist="20000" dir="5400000" rotWithShape="0">
              <a:schemeClr val="tx1"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6F3F184-B375-1847-9597-C33A7283CE2D}"/>
              </a:ext>
            </a:extLst>
          </p:cNvPr>
          <p:cNvCxnSpPr/>
          <p:nvPr/>
        </p:nvCxnSpPr>
        <p:spPr>
          <a:xfrm flipH="1">
            <a:off x="5639087" y="4736643"/>
            <a:ext cx="916727" cy="4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F2A718F-8FE3-7842-99EE-7A36A627C6EE}"/>
              </a:ext>
            </a:extLst>
          </p:cNvPr>
          <p:cNvSpPr txBox="1">
            <a:spLocks/>
          </p:cNvSpPr>
          <p:nvPr/>
        </p:nvSpPr>
        <p:spPr>
          <a:xfrm>
            <a:off x="6141712" y="1801575"/>
            <a:ext cx="2354588" cy="160264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D47310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509601"/>
              </a:buClr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2000" dirty="0">
                <a:solidFill>
                  <a:schemeClr val="tx1"/>
                </a:solidFill>
                <a:latin typeface="+mj-lt"/>
              </a:rPr>
              <a:t>The </a:t>
            </a:r>
            <a:r>
              <a:rPr lang="en-US" sz="2000" dirty="0">
                <a:solidFill>
                  <a:srgbClr val="509601"/>
                </a:solidFill>
                <a:latin typeface="+mj-lt"/>
              </a:rPr>
              <a:t>hair shaft</a:t>
            </a:r>
            <a:br>
              <a:rPr lang="en-US" sz="2000" dirty="0">
                <a:solidFill>
                  <a:srgbClr val="509601"/>
                </a:solidFill>
                <a:latin typeface="+mj-lt"/>
              </a:rPr>
            </a:br>
            <a:r>
              <a:rPr lang="en-US" sz="2000" dirty="0">
                <a:solidFill>
                  <a:schemeClr val="tx1"/>
                </a:solidFill>
                <a:latin typeface="+mj-lt"/>
              </a:rPr>
              <a:t>arises from the base of the follicle.</a:t>
            </a:r>
          </a:p>
        </p:txBody>
      </p:sp>
    </p:spTree>
    <p:extLst>
      <p:ext uri="{BB962C8B-B14F-4D97-AF65-F5344CB8AC3E}">
        <p14:creationId xmlns:p14="http://schemas.microsoft.com/office/powerpoint/2010/main" val="7522761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eramides: Patching up Damaged Hair">
            <a:extLst>
              <a:ext uri="{FF2B5EF4-FFF2-40B4-BE49-F238E27FC236}">
                <a16:creationId xmlns:a16="http://schemas.microsoft.com/office/drawing/2014/main" id="{D8FE75E2-0BF0-6E1E-9DA4-DFB3A4C4B2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5" b="26017"/>
          <a:stretch/>
        </p:blipFill>
        <p:spPr bwMode="auto">
          <a:xfrm>
            <a:off x="0" y="1097279"/>
            <a:ext cx="9144000" cy="437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7445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4AE835A-8F66-0979-4B3A-03B9E4505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23" y="905891"/>
            <a:ext cx="8344721" cy="504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82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36CF1D-C912-D1E9-B171-88A9709313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92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135811-44F6-1352-6AC6-0E84FBA2836E}"/>
              </a:ext>
            </a:extLst>
          </p:cNvPr>
          <p:cNvSpPr txBox="1"/>
          <p:nvPr/>
        </p:nvSpPr>
        <p:spPr>
          <a:xfrm>
            <a:off x="2651760" y="603504"/>
            <a:ext cx="192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chips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9983F9E-7196-5AD3-F3CC-9E4F1590C801}"/>
              </a:ext>
            </a:extLst>
          </p:cNvPr>
          <p:cNvCxnSpPr>
            <a:cxnSpLocks/>
          </p:cNvCxnSpPr>
          <p:nvPr/>
        </p:nvCxnSpPr>
        <p:spPr>
          <a:xfrm flipH="1">
            <a:off x="2651760" y="1249835"/>
            <a:ext cx="347472" cy="2334613"/>
          </a:xfrm>
          <a:prstGeom prst="straightConnector1">
            <a:avLst/>
          </a:prstGeom>
          <a:ln w="34925">
            <a:solidFill>
              <a:schemeClr val="bg1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889E27D-AD47-FC89-4EAA-96ABF9B2EE56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3611880" y="1249835"/>
            <a:ext cx="2532890" cy="1636776"/>
          </a:xfrm>
          <a:prstGeom prst="straightConnector1">
            <a:avLst/>
          </a:prstGeom>
          <a:ln w="34925">
            <a:solidFill>
              <a:schemeClr val="bg1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3374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unk Science: Opening the Hair's Cuticle for Better Deep Conditioning">
            <a:extLst>
              <a:ext uri="{FF2B5EF4-FFF2-40B4-BE49-F238E27FC236}">
                <a16:creationId xmlns:a16="http://schemas.microsoft.com/office/drawing/2014/main" id="{2DA6C1BD-B015-2A33-6E99-5F9B2918E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" y="1217676"/>
            <a:ext cx="8357616" cy="410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7744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id="{180FFB2C-B813-45BE-A11D-A3FC3528B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33" y="149660"/>
            <a:ext cx="7396734" cy="655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8220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Skin glands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605692" y="1901234"/>
            <a:ext cx="8186615" cy="366359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Three types: sebaceous glands, eccrine (merocrine) sweat glands, and apocrine sweat glands.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Arise from ectoderm.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Secretory portion of glands resides in the dermis.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Three different types of secretion: holocrine, merocrine, and apocrine.</a:t>
            </a:r>
          </a:p>
        </p:txBody>
      </p:sp>
    </p:spTree>
    <p:extLst>
      <p:ext uri="{BB962C8B-B14F-4D97-AF65-F5344CB8AC3E}">
        <p14:creationId xmlns:p14="http://schemas.microsoft.com/office/powerpoint/2010/main" val="12520480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Sebaceous glands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711522" y="1786213"/>
            <a:ext cx="8186615" cy="417521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Present everywhere except palms and soles.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Secretory portion: peripheral, flattened undifferentiated cells.  Central cells are large with foamy cytoplasm containing lipids.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Cells burst, releasing sebum (holocrine secretion).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Duct empties into hair follicle.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Become functional at puberty.</a:t>
            </a:r>
          </a:p>
        </p:txBody>
      </p:sp>
    </p:spTree>
    <p:extLst>
      <p:ext uri="{BB962C8B-B14F-4D97-AF65-F5344CB8AC3E}">
        <p14:creationId xmlns:p14="http://schemas.microsoft.com/office/powerpoint/2010/main" val="42909343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7575" y="6255934"/>
            <a:ext cx="8738807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Sebaceous glands with ducts emptying into hair follicle</a:t>
            </a:r>
          </a:p>
        </p:txBody>
      </p:sp>
      <p:pic>
        <p:nvPicPr>
          <p:cNvPr id="5" name="Content Placeholder 4" descr="F018_015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81"/>
          <a:stretch/>
        </p:blipFill>
        <p:spPr>
          <a:xfrm>
            <a:off x="1551243" y="424375"/>
            <a:ext cx="5927406" cy="5757206"/>
          </a:xfrm>
          <a:prstGeom prst="rect">
            <a:avLst/>
          </a:prstGeom>
        </p:spPr>
      </p:pic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2036618" y="3501980"/>
            <a:ext cx="529591" cy="2840631"/>
          </a:xfrm>
          <a:prstGeom prst="straightConnector1">
            <a:avLst/>
          </a:prstGeom>
          <a:ln w="34925">
            <a:solidFill>
              <a:srgbClr val="000000"/>
            </a:solidFill>
            <a:tailEnd type="arrow"/>
          </a:ln>
          <a:effectLst>
            <a:outerShdw blurRad="40000" dist="20000" dir="5400000" rotWithShape="0">
              <a:schemeClr val="bg1">
                <a:alpha val="78065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 flipH="1" flipV="1">
            <a:off x="4206240" y="3734077"/>
            <a:ext cx="2809702" cy="260022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2C4D05B-4246-FA32-CCF0-BD2FB155FA75}"/>
                  </a:ext>
                </a:extLst>
              </p14:cNvPr>
              <p14:cNvContentPartPr/>
              <p14:nvPr/>
            </p14:nvContentPartPr>
            <p14:xfrm>
              <a:off x="1646607" y="5889240"/>
              <a:ext cx="226440" cy="19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2C4D05B-4246-FA32-CCF0-BD2FB155FA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10967" y="5853600"/>
                <a:ext cx="298080" cy="263520"/>
              </a:xfrm>
              <a:prstGeom prst="rect">
                <a:avLst/>
              </a:prstGeom>
            </p:spPr>
          </p:pic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A06296D-1B79-C1C8-B7AC-25873FECFEF1}"/>
              </a:ext>
            </a:extLst>
          </p:cNvPr>
          <p:cNvCxnSpPr>
            <a:cxnSpLocks/>
          </p:cNvCxnSpPr>
          <p:nvPr/>
        </p:nvCxnSpPr>
        <p:spPr>
          <a:xfrm flipH="1" flipV="1">
            <a:off x="3399905" y="4497186"/>
            <a:ext cx="964277" cy="1862050"/>
          </a:xfrm>
          <a:prstGeom prst="straightConnector1">
            <a:avLst/>
          </a:prstGeom>
          <a:ln w="34925">
            <a:solidFill>
              <a:srgbClr val="000000"/>
            </a:solidFill>
            <a:tailEnd type="arrow"/>
          </a:ln>
          <a:effectLst>
            <a:outerShdw blurRad="40000" dist="20000" dir="5400000" rotWithShape="0">
              <a:schemeClr val="bg1">
                <a:alpha val="78065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5709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Eccrine (Merocrine) Sweat Glands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993736" y="1790374"/>
            <a:ext cx="7637284" cy="409191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Secretory portion has three cell types: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Clear cells (contain glycogen, produce a watery substance)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Darker cells (produce a proteinaceous substance)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Myoepithelial cells (surround gland)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Duct is lined by simple cuboidal epithelium and opens onto skin surface.</a:t>
            </a:r>
          </a:p>
        </p:txBody>
      </p:sp>
    </p:spTree>
    <p:extLst>
      <p:ext uri="{BB962C8B-B14F-4D97-AF65-F5344CB8AC3E}">
        <p14:creationId xmlns:p14="http://schemas.microsoft.com/office/powerpoint/2010/main" val="5174500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ccrin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4" r="11157"/>
          <a:stretch/>
        </p:blipFill>
        <p:spPr>
          <a:xfrm>
            <a:off x="2129009" y="170365"/>
            <a:ext cx="4855634" cy="5994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7575" y="6255934"/>
            <a:ext cx="8738807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  <a:latin typeface="Calibri"/>
              </a:rPr>
              <a:t>Eccrine sweat glands and ducts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4468813" y="3473351"/>
            <a:ext cx="368148" cy="2950481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5808086" y="3743325"/>
            <a:ext cx="525914" cy="2683517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904903" y="3476361"/>
            <a:ext cx="2081628" cy="930686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40000" dist="20000" dir="228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0" y="3968750"/>
            <a:ext cx="1904902" cy="1213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Myoepithelial cells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830201" y="3006502"/>
            <a:ext cx="1942258" cy="1307175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40000" dist="20000" dir="2280000" rotWithShape="0">
              <a:schemeClr val="bg1">
                <a:alpha val="62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6984642" y="688620"/>
            <a:ext cx="2159357" cy="1213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Secretory cells: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4626978" y="2355116"/>
            <a:ext cx="2726625" cy="1027066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 flipH="1">
            <a:off x="5413248" y="1792697"/>
            <a:ext cx="2000932" cy="225327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3BA7F1B-980F-AFE3-957B-AAEE8FCCCC2A}"/>
              </a:ext>
            </a:extLst>
          </p:cNvPr>
          <p:cNvSpPr txBox="1">
            <a:spLocks/>
          </p:cNvSpPr>
          <p:nvPr/>
        </p:nvSpPr>
        <p:spPr>
          <a:xfrm>
            <a:off x="7083467" y="1167506"/>
            <a:ext cx="1511390" cy="1213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Clear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D01B333-787E-A641-625E-1AE075C5EE7D}"/>
              </a:ext>
            </a:extLst>
          </p:cNvPr>
          <p:cNvSpPr txBox="1">
            <a:spLocks/>
          </p:cNvSpPr>
          <p:nvPr/>
        </p:nvSpPr>
        <p:spPr>
          <a:xfrm>
            <a:off x="7179922" y="1715787"/>
            <a:ext cx="1511390" cy="1213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Darker</a:t>
            </a:r>
          </a:p>
        </p:txBody>
      </p:sp>
    </p:spTree>
    <p:extLst>
      <p:ext uri="{BB962C8B-B14F-4D97-AF65-F5344CB8AC3E}">
        <p14:creationId xmlns:p14="http://schemas.microsoft.com/office/powerpoint/2010/main" val="15141816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05200"/>
                </a:solidFill>
              </a:rPr>
              <a:t>Apocrine</a:t>
            </a:r>
            <a:r>
              <a:rPr lang="en-US" dirty="0"/>
              <a:t> Sweat Glands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191543" y="1800006"/>
            <a:ext cx="7284081" cy="41134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Located only in </a:t>
            </a:r>
            <a:r>
              <a:rPr lang="en-US" sz="2800" dirty="0">
                <a:solidFill>
                  <a:srgbClr val="E05200"/>
                </a:solidFill>
              </a:rPr>
              <a:t>a</a:t>
            </a:r>
            <a:r>
              <a:rPr lang="en-US" sz="2800" dirty="0"/>
              <a:t>xilla, </a:t>
            </a:r>
            <a:r>
              <a:rPr lang="en-US" sz="2800" dirty="0">
                <a:solidFill>
                  <a:srgbClr val="E05200"/>
                </a:solidFill>
              </a:rPr>
              <a:t>a</a:t>
            </a:r>
            <a:r>
              <a:rPr lang="en-US" sz="2800" dirty="0"/>
              <a:t>reola of breast, and </a:t>
            </a:r>
            <a:r>
              <a:rPr lang="en-US" sz="2800" dirty="0">
                <a:solidFill>
                  <a:srgbClr val="E05200"/>
                </a:solidFill>
              </a:rPr>
              <a:t>a</a:t>
            </a:r>
            <a:r>
              <a:rPr lang="en-US" sz="2800" dirty="0"/>
              <a:t>nal canal.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Have larger ducts and secretory units than eccrine sweat glands.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Ducts open into hair follicles.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Apocrine secretion is viscous and contains proteins, carbohydrates and lipids.</a:t>
            </a:r>
          </a:p>
        </p:txBody>
      </p:sp>
    </p:spTree>
    <p:extLst>
      <p:ext uri="{BB962C8B-B14F-4D97-AF65-F5344CB8AC3E}">
        <p14:creationId xmlns:p14="http://schemas.microsoft.com/office/powerpoint/2010/main" val="33765214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8614" y="743663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01547" y="6255934"/>
            <a:ext cx="8738807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>
                <a:solidFill>
                  <a:srgbClr val="000000"/>
                </a:solidFill>
              </a:rPr>
              <a:t>Apocrine sweat glands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64" y="130717"/>
            <a:ext cx="8172873" cy="612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197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Skin Lecture Outline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2556477" y="2113537"/>
            <a:ext cx="3091165" cy="2816369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Introduction 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Epidermis</a:t>
            </a:r>
          </a:p>
          <a:p>
            <a:pPr>
              <a:spcBef>
                <a:spcPts val="1800"/>
              </a:spcBef>
            </a:pPr>
            <a:r>
              <a:rPr lang="en-US" sz="2800" dirty="0">
                <a:solidFill>
                  <a:srgbClr val="FFFFFF"/>
                </a:solidFill>
              </a:rPr>
              <a:t>Dermis</a:t>
            </a:r>
          </a:p>
        </p:txBody>
      </p:sp>
    </p:spTree>
    <p:extLst>
      <p:ext uri="{BB962C8B-B14F-4D97-AF65-F5344CB8AC3E}">
        <p14:creationId xmlns:p14="http://schemas.microsoft.com/office/powerpoint/2010/main" val="3398755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9577</TotalTime>
  <Words>1440</Words>
  <Application>Microsoft Macintosh PowerPoint</Application>
  <PresentationFormat>On-screen Show (4:3)</PresentationFormat>
  <Paragraphs>247</Paragraphs>
  <Slides>63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Arial</vt:lpstr>
      <vt:lpstr>Calibri</vt:lpstr>
      <vt:lpstr>Helvetica</vt:lpstr>
      <vt:lpstr>Helvetica Light</vt:lpstr>
      <vt:lpstr>Wingdings</vt:lpstr>
      <vt:lpstr>Office Theme</vt:lpstr>
      <vt:lpstr>3_Office Theme</vt:lpstr>
      <vt:lpstr>2_Office Theme</vt:lpstr>
      <vt:lpstr>PowerPoint Presentation</vt:lpstr>
      <vt:lpstr>Skin Lecture Objectives</vt:lpstr>
      <vt:lpstr>Skin Lecture Objectives</vt:lpstr>
      <vt:lpstr>Skin Lecture Outline</vt:lpstr>
      <vt:lpstr>Skin Lecture Outline</vt:lpstr>
      <vt:lpstr>Functions of Skin</vt:lpstr>
      <vt:lpstr>Embryologic Origins of Skin</vt:lpstr>
      <vt:lpstr>PowerPoint Presentation</vt:lpstr>
      <vt:lpstr>Skin is composed of:</vt:lpstr>
      <vt:lpstr>PowerPoint Presentation</vt:lpstr>
      <vt:lpstr>PowerPoint Presentation</vt:lpstr>
      <vt:lpstr>PowerPoint Presentation</vt:lpstr>
      <vt:lpstr>PowerPoint Presentation</vt:lpstr>
      <vt:lpstr>Hypodermis</vt:lpstr>
      <vt:lpstr>Skin Lecture Outline</vt:lpstr>
      <vt:lpstr>Skin Lecture Outline</vt:lpstr>
      <vt:lpstr>The Five Layers of the Epidermis</vt:lpstr>
      <vt:lpstr>PowerPoint Presentation</vt:lpstr>
      <vt:lpstr>Stratum Corneum</vt:lpstr>
      <vt:lpstr>PowerPoint Presentation</vt:lpstr>
      <vt:lpstr>Stratum Lucidum</vt:lpstr>
      <vt:lpstr>PowerPoint Presentation</vt:lpstr>
      <vt:lpstr>Stratum Granulosum</vt:lpstr>
      <vt:lpstr>PowerPoint Presentation</vt:lpstr>
      <vt:lpstr>Stratum Spinosum</vt:lpstr>
      <vt:lpstr>PowerPoint Presentation</vt:lpstr>
      <vt:lpstr>PowerPoint Presentation</vt:lpstr>
      <vt:lpstr>PowerPoint Presentation</vt:lpstr>
      <vt:lpstr>Stratum Basale</vt:lpstr>
      <vt:lpstr>PowerPoint Presentation</vt:lpstr>
      <vt:lpstr>Thick vs. Thin Skin</vt:lpstr>
      <vt:lpstr>PowerPoint Presentation</vt:lpstr>
      <vt:lpstr>Skin Lecture Outline</vt:lpstr>
      <vt:lpstr>Five Types of Cells in Epidermis</vt:lpstr>
      <vt:lpstr>PowerPoint Presentation</vt:lpstr>
      <vt:lpstr>PowerPoint Presentation</vt:lpstr>
      <vt:lpstr>PowerPoint Presentation</vt:lpstr>
      <vt:lpstr>PowerPoint Presentation</vt:lpstr>
      <vt:lpstr>Skin Lecture Outline</vt:lpstr>
      <vt:lpstr>Skin Lecture Outline</vt:lpstr>
      <vt:lpstr>PowerPoint Presentation</vt:lpstr>
      <vt:lpstr>PowerPoint Presentation</vt:lpstr>
      <vt:lpstr>Skin Lecture Outline</vt:lpstr>
      <vt:lpstr>Meissner’s and Pacinian Corpuscles</vt:lpstr>
      <vt:lpstr>PowerPoint Presentation</vt:lpstr>
      <vt:lpstr>PowerPoint Presentation</vt:lpstr>
      <vt:lpstr>The Pilosebaceous Apparatus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Skin glands</vt:lpstr>
      <vt:lpstr>Sebaceous glands</vt:lpstr>
      <vt:lpstr>PowerPoint Presentation</vt:lpstr>
      <vt:lpstr>Eccrine (Merocrine) Sweat Glands</vt:lpstr>
      <vt:lpstr>PowerPoint Presentation</vt:lpstr>
      <vt:lpstr>Apocrine Sweat Glands</vt:lpstr>
      <vt:lpstr>PowerPoint Presentation</vt:lpstr>
      <vt:lpstr>Skin Lecture 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Krafts</dc:creator>
  <cp:lastModifiedBy>Kristine P Krafts</cp:lastModifiedBy>
  <cp:revision>695</cp:revision>
  <cp:lastPrinted>2026-09-08T03:00:37Z</cp:lastPrinted>
  <dcterms:created xsi:type="dcterms:W3CDTF">2011-10-27T17:49:46Z</dcterms:created>
  <dcterms:modified xsi:type="dcterms:W3CDTF">2026-09-08T18:54:03Z</dcterms:modified>
</cp:coreProperties>
</file>