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2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6.xml" ContentType="application/vnd.openxmlformats-officedocument.presentationml.tags+xml"/>
  <Override PartName="/ppt/notesSlides/notesSlide17.xml" ContentType="application/vnd.openxmlformats-officedocument.presentationml.notesSlide+xml"/>
  <Override PartName="/ppt/tags/tag7.xml" ContentType="application/vnd.openxmlformats-officedocument.presentationml.tags+xml"/>
  <Override PartName="/ppt/notesSlides/notesSlide18.xml" ContentType="application/vnd.openxmlformats-officedocument.presentationml.notesSlide+xml"/>
  <Override PartName="/ppt/tags/tag8.xml" ContentType="application/vnd.openxmlformats-officedocument.presentationml.tags+xml"/>
  <Override PartName="/ppt/notesSlides/notesSlide19.xml" ContentType="application/vnd.openxmlformats-officedocument.presentationml.notesSlide+xml"/>
  <Override PartName="/ppt/tags/tag9.xml" ContentType="application/vnd.openxmlformats-officedocument.presentationml.tags+xml"/>
  <Override PartName="/ppt/notesSlides/notesSlide20.xml" ContentType="application/vnd.openxmlformats-officedocument.presentationml.notesSlide+xml"/>
  <Override PartName="/ppt/tags/tag10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1.xml" ContentType="application/vnd.openxmlformats-officedocument.presentationml.tags+xml"/>
  <Override PartName="/ppt/notesSlides/notesSlide24.xml" ContentType="application/vnd.openxmlformats-officedocument.presentationml.notesSlide+xml"/>
  <Override PartName="/ppt/tags/tag12.xml" ContentType="application/vnd.openxmlformats-officedocument.presentationml.tags+xml"/>
  <Override PartName="/ppt/notesSlides/notesSlide25.xml" ContentType="application/vnd.openxmlformats-officedocument.presentationml.notesSlide+xml"/>
  <Override PartName="/ppt/tags/tag13.xml" ContentType="application/vnd.openxmlformats-officedocument.presentationml.tags+xml"/>
  <Override PartName="/ppt/notesSlides/notesSlide26.xml" ContentType="application/vnd.openxmlformats-officedocument.presentationml.notesSlide+xml"/>
  <Override PartName="/ppt/tags/tag14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15.xml" ContentType="application/vnd.openxmlformats-officedocument.presentationml.tags+xml"/>
  <Override PartName="/ppt/notesSlides/notesSlide30.xml" ContentType="application/vnd.openxmlformats-officedocument.presentationml.notesSlide+xml"/>
  <Override PartName="/ppt/tags/tag16.xml" ContentType="application/vnd.openxmlformats-officedocument.presentationml.tags+xml"/>
  <Override PartName="/ppt/notesSlides/notesSlide31.xml" ContentType="application/vnd.openxmlformats-officedocument.presentationml.notesSlide+xml"/>
  <Override PartName="/ppt/tags/tag17.xml" ContentType="application/vnd.openxmlformats-officedocument.presentationml.tags+xml"/>
  <Override PartName="/ppt/notesSlides/notesSlide32.xml" ContentType="application/vnd.openxmlformats-officedocument.presentationml.notesSlide+xml"/>
  <Override PartName="/ppt/tags/tag18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19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ags/tag20.xml" ContentType="application/vnd.openxmlformats-officedocument.presentationml.tags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tags/tag21.xml" ContentType="application/vnd.openxmlformats-officedocument.presentationml.tags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tags/tag22.xml" ContentType="application/vnd.openxmlformats-officedocument.presentationml.tags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3" r:id="rId8"/>
    <p:sldMasterId id="2147483746" r:id="rId9"/>
    <p:sldMasterId id="2147483758" r:id="rId10"/>
    <p:sldMasterId id="2147483770" r:id="rId11"/>
    <p:sldMasterId id="2147483782" r:id="rId12"/>
    <p:sldMasterId id="2147483794" r:id="rId13"/>
  </p:sldMasterIdLst>
  <p:notesMasterIdLst>
    <p:notesMasterId r:id="rId76"/>
  </p:notesMasterIdLst>
  <p:handoutMasterIdLst>
    <p:handoutMasterId r:id="rId77"/>
  </p:handoutMasterIdLst>
  <p:sldIdLst>
    <p:sldId id="429" r:id="rId14"/>
    <p:sldId id="828" r:id="rId15"/>
    <p:sldId id="829" r:id="rId16"/>
    <p:sldId id="830" r:id="rId17"/>
    <p:sldId id="831" r:id="rId18"/>
    <p:sldId id="453" r:id="rId19"/>
    <p:sldId id="725" r:id="rId20"/>
    <p:sldId id="826" r:id="rId21"/>
    <p:sldId id="758" r:id="rId22"/>
    <p:sldId id="759" r:id="rId23"/>
    <p:sldId id="760" r:id="rId24"/>
    <p:sldId id="761" r:id="rId25"/>
    <p:sldId id="827" r:id="rId26"/>
    <p:sldId id="762" r:id="rId27"/>
    <p:sldId id="832" r:id="rId28"/>
    <p:sldId id="764" r:id="rId29"/>
    <p:sldId id="833" r:id="rId30"/>
    <p:sldId id="834" r:id="rId31"/>
    <p:sldId id="867" r:id="rId32"/>
    <p:sldId id="871" r:id="rId33"/>
    <p:sldId id="837" r:id="rId34"/>
    <p:sldId id="842" r:id="rId35"/>
    <p:sldId id="771" r:id="rId36"/>
    <p:sldId id="838" r:id="rId37"/>
    <p:sldId id="841" r:id="rId38"/>
    <p:sldId id="839" r:id="rId39"/>
    <p:sldId id="840" r:id="rId40"/>
    <p:sldId id="843" r:id="rId41"/>
    <p:sldId id="777" r:id="rId42"/>
    <p:sldId id="835" r:id="rId43"/>
    <p:sldId id="870" r:id="rId44"/>
    <p:sldId id="854" r:id="rId45"/>
    <p:sldId id="856" r:id="rId46"/>
    <p:sldId id="778" r:id="rId47"/>
    <p:sldId id="868" r:id="rId48"/>
    <p:sldId id="845" r:id="rId49"/>
    <p:sldId id="847" r:id="rId50"/>
    <p:sldId id="780" r:id="rId51"/>
    <p:sldId id="844" r:id="rId52"/>
    <p:sldId id="851" r:id="rId53"/>
    <p:sldId id="852" r:id="rId54"/>
    <p:sldId id="853" r:id="rId55"/>
    <p:sldId id="790" r:id="rId56"/>
    <p:sldId id="793" r:id="rId57"/>
    <p:sldId id="849" r:id="rId58"/>
    <p:sldId id="850" r:id="rId59"/>
    <p:sldId id="800" r:id="rId60"/>
    <p:sldId id="801" r:id="rId61"/>
    <p:sldId id="857" r:id="rId62"/>
    <p:sldId id="858" r:id="rId63"/>
    <p:sldId id="848" r:id="rId64"/>
    <p:sldId id="808" r:id="rId65"/>
    <p:sldId id="859" r:id="rId66"/>
    <p:sldId id="860" r:id="rId67"/>
    <p:sldId id="861" r:id="rId68"/>
    <p:sldId id="864" r:id="rId69"/>
    <p:sldId id="811" r:id="rId70"/>
    <p:sldId id="865" r:id="rId71"/>
    <p:sldId id="817" r:id="rId72"/>
    <p:sldId id="866" r:id="rId73"/>
    <p:sldId id="821" r:id="rId74"/>
    <p:sldId id="872" r:id="rId7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clrMru>
    <a:srgbClr val="595959"/>
    <a:srgbClr val="000000"/>
    <a:srgbClr val="ED00F0"/>
    <a:srgbClr val="981B8F"/>
    <a:srgbClr val="60125B"/>
    <a:srgbClr val="FF5F09"/>
    <a:srgbClr val="11FF0B"/>
    <a:srgbClr val="FEFFE3"/>
    <a:srgbClr val="509601"/>
    <a:srgbClr val="4843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956" autoAdjust="0"/>
    <p:restoredTop sz="91454" autoAdjust="0"/>
  </p:normalViewPr>
  <p:slideViewPr>
    <p:cSldViewPr snapToGrid="0">
      <p:cViewPr>
        <p:scale>
          <a:sx n="76" d="100"/>
          <a:sy n="76" d="100"/>
        </p:scale>
        <p:origin x="-2736" y="-1736"/>
      </p:cViewPr>
      <p:guideLst>
        <p:guide orient="horz" pos="2098"/>
        <p:guide pos="28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63" Type="http://schemas.openxmlformats.org/officeDocument/2006/relationships/slide" Target="slides/slide50.xml"/><Relationship Id="rId64" Type="http://schemas.openxmlformats.org/officeDocument/2006/relationships/slide" Target="slides/slide51.xml"/><Relationship Id="rId65" Type="http://schemas.openxmlformats.org/officeDocument/2006/relationships/slide" Target="slides/slide52.xml"/><Relationship Id="rId66" Type="http://schemas.openxmlformats.org/officeDocument/2006/relationships/slide" Target="slides/slide53.xml"/><Relationship Id="rId67" Type="http://schemas.openxmlformats.org/officeDocument/2006/relationships/slide" Target="slides/slide54.xml"/><Relationship Id="rId68" Type="http://schemas.openxmlformats.org/officeDocument/2006/relationships/slide" Target="slides/slide55.xml"/><Relationship Id="rId69" Type="http://schemas.openxmlformats.org/officeDocument/2006/relationships/slide" Target="slides/slide56.xml"/><Relationship Id="rId50" Type="http://schemas.openxmlformats.org/officeDocument/2006/relationships/slide" Target="slides/slide37.xml"/><Relationship Id="rId51" Type="http://schemas.openxmlformats.org/officeDocument/2006/relationships/slide" Target="slides/slide38.xml"/><Relationship Id="rId52" Type="http://schemas.openxmlformats.org/officeDocument/2006/relationships/slide" Target="slides/slide39.xml"/><Relationship Id="rId53" Type="http://schemas.openxmlformats.org/officeDocument/2006/relationships/slide" Target="slides/slide40.xml"/><Relationship Id="rId54" Type="http://schemas.openxmlformats.org/officeDocument/2006/relationships/slide" Target="slides/slide41.xml"/><Relationship Id="rId55" Type="http://schemas.openxmlformats.org/officeDocument/2006/relationships/slide" Target="slides/slide42.xml"/><Relationship Id="rId56" Type="http://schemas.openxmlformats.org/officeDocument/2006/relationships/slide" Target="slides/slide43.xml"/><Relationship Id="rId57" Type="http://schemas.openxmlformats.org/officeDocument/2006/relationships/slide" Target="slides/slide44.xml"/><Relationship Id="rId58" Type="http://schemas.openxmlformats.org/officeDocument/2006/relationships/slide" Target="slides/slide45.xml"/><Relationship Id="rId59" Type="http://schemas.openxmlformats.org/officeDocument/2006/relationships/slide" Target="slides/slide46.xml"/><Relationship Id="rId40" Type="http://schemas.openxmlformats.org/officeDocument/2006/relationships/slide" Target="slides/slide27.xml"/><Relationship Id="rId41" Type="http://schemas.openxmlformats.org/officeDocument/2006/relationships/slide" Target="slides/slide28.xml"/><Relationship Id="rId42" Type="http://schemas.openxmlformats.org/officeDocument/2006/relationships/slide" Target="slides/slide29.xml"/><Relationship Id="rId43" Type="http://schemas.openxmlformats.org/officeDocument/2006/relationships/slide" Target="slides/slide30.xml"/><Relationship Id="rId44" Type="http://schemas.openxmlformats.org/officeDocument/2006/relationships/slide" Target="slides/slide31.xml"/><Relationship Id="rId45" Type="http://schemas.openxmlformats.org/officeDocument/2006/relationships/slide" Target="slides/slide32.xml"/><Relationship Id="rId46" Type="http://schemas.openxmlformats.org/officeDocument/2006/relationships/slide" Target="slides/slide33.xml"/><Relationship Id="rId47" Type="http://schemas.openxmlformats.org/officeDocument/2006/relationships/slide" Target="slides/slide34.xml"/><Relationship Id="rId48" Type="http://schemas.openxmlformats.org/officeDocument/2006/relationships/slide" Target="slides/slide35.xml"/><Relationship Id="rId49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17.xml"/><Relationship Id="rId31" Type="http://schemas.openxmlformats.org/officeDocument/2006/relationships/slide" Target="slides/slide18.xml"/><Relationship Id="rId32" Type="http://schemas.openxmlformats.org/officeDocument/2006/relationships/slide" Target="slides/slide19.xml"/><Relationship Id="rId33" Type="http://schemas.openxmlformats.org/officeDocument/2006/relationships/slide" Target="slides/slide20.xml"/><Relationship Id="rId34" Type="http://schemas.openxmlformats.org/officeDocument/2006/relationships/slide" Target="slides/slide21.xml"/><Relationship Id="rId35" Type="http://schemas.openxmlformats.org/officeDocument/2006/relationships/slide" Target="slides/slide22.xml"/><Relationship Id="rId36" Type="http://schemas.openxmlformats.org/officeDocument/2006/relationships/slide" Target="slides/slide23.xml"/><Relationship Id="rId37" Type="http://schemas.openxmlformats.org/officeDocument/2006/relationships/slide" Target="slides/slide24.xml"/><Relationship Id="rId38" Type="http://schemas.openxmlformats.org/officeDocument/2006/relationships/slide" Target="slides/slide25.xml"/><Relationship Id="rId39" Type="http://schemas.openxmlformats.org/officeDocument/2006/relationships/slide" Target="slides/slide26.xml"/><Relationship Id="rId80" Type="http://schemas.openxmlformats.org/officeDocument/2006/relationships/viewProps" Target="viewProps.xml"/><Relationship Id="rId81" Type="http://schemas.openxmlformats.org/officeDocument/2006/relationships/theme" Target="theme/theme1.xml"/><Relationship Id="rId82" Type="http://schemas.openxmlformats.org/officeDocument/2006/relationships/tableStyles" Target="tableStyles.xml"/><Relationship Id="rId70" Type="http://schemas.openxmlformats.org/officeDocument/2006/relationships/slide" Target="slides/slide57.xml"/><Relationship Id="rId71" Type="http://schemas.openxmlformats.org/officeDocument/2006/relationships/slide" Target="slides/slide58.xml"/><Relationship Id="rId72" Type="http://schemas.openxmlformats.org/officeDocument/2006/relationships/slide" Target="slides/slide59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<Relationship Id="rId28" Type="http://schemas.openxmlformats.org/officeDocument/2006/relationships/slide" Target="slides/slide15.xml"/><Relationship Id="rId29" Type="http://schemas.openxmlformats.org/officeDocument/2006/relationships/slide" Target="slides/slide16.xml"/><Relationship Id="rId73" Type="http://schemas.openxmlformats.org/officeDocument/2006/relationships/slide" Target="slides/slide60.xml"/><Relationship Id="rId74" Type="http://schemas.openxmlformats.org/officeDocument/2006/relationships/slide" Target="slides/slide61.xml"/><Relationship Id="rId75" Type="http://schemas.openxmlformats.org/officeDocument/2006/relationships/slide" Target="slides/slide62.xml"/><Relationship Id="rId76" Type="http://schemas.openxmlformats.org/officeDocument/2006/relationships/notesMaster" Target="notesMasters/notesMaster1.xml"/><Relationship Id="rId77" Type="http://schemas.openxmlformats.org/officeDocument/2006/relationships/handoutMaster" Target="handoutMasters/handoutMaster1.xml"/><Relationship Id="rId78" Type="http://schemas.openxmlformats.org/officeDocument/2006/relationships/printerSettings" Target="printerSettings/printerSettings1.bin"/><Relationship Id="rId79" Type="http://schemas.openxmlformats.org/officeDocument/2006/relationships/presProps" Target="presProps.xml"/><Relationship Id="rId60" Type="http://schemas.openxmlformats.org/officeDocument/2006/relationships/slide" Target="slides/slide47.xml"/><Relationship Id="rId61" Type="http://schemas.openxmlformats.org/officeDocument/2006/relationships/slide" Target="slides/slide48.xml"/><Relationship Id="rId62" Type="http://schemas.openxmlformats.org/officeDocument/2006/relationships/slide" Target="slides/slide49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0AEE6-BCC3-8C4D-A90E-CBD701094540}" type="datetimeFigureOut">
              <a:rPr lang="en-US" smtClean="0"/>
              <a:t>7/24/14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51A81-9517-A84C-8F91-5DB567666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0512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3DCD7-3A2F-F442-8E0E-CE9B0E0899A4}" type="datetimeFigureOut">
              <a:rPr lang="en-US" smtClean="0"/>
              <a:t>7/24/14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065AD-3860-894D-94CD-8F4DF3EAE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83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46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91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919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8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48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489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4149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3744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7427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51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5501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68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687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4813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1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1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48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489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51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134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33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3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2481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68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687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7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6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6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6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6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034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096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096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3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035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076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46773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150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548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98363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765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096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buClr>
                <a:prstClr val="black"/>
              </a:buCl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916930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16931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buClr>
                <a:prstClr val="black"/>
              </a:buCl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90306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90307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63710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49072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05225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096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2771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0601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3797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096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41841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3557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096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buClr>
                <a:prstClr val="black"/>
              </a:buCl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914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14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buClr>
                <a:prstClr val="black"/>
              </a:buCl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914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14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60753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8337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38912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buClr>
                <a:prstClr val="black"/>
              </a:buCl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914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14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6644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F9E70D-6BFA-0D4F-A1B3-C30CFCFA75E2}" type="datetime1">
              <a:rPr lang="en-US" smtClean="0"/>
              <a:t>7/24/14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02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74E2C6-B95A-3646-ADB7-C228F166CB99}" type="datetime1">
              <a:rPr lang="en-US" smtClean="0"/>
              <a:t>7/24/14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3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9C16B10-7331-A041-B6DF-9BE48E2E0B0D}" type="datetime1">
              <a:rPr lang="en-US" smtClean="0"/>
              <a:t>7/24/14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5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DFD6C4-C03E-C44B-8C62-CFA6CEE2784A}" type="datetime1">
              <a:rPr lang="en-US" smtClean="0"/>
              <a:t>7/24/14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75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395A3E9-B474-0B44-AA2D-A89F1694DD0F}" type="datetime1">
              <a:rPr lang="en-US" smtClean="0"/>
              <a:t>7/24/14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0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C5B78B-FEC2-0B47-9C1D-8DEF09C142CB}" type="datetime1">
              <a:rPr lang="en-US" smtClean="0"/>
              <a:t>7/24/14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3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A32EF1-2D36-9447-9718-3BE176E4E2B4}" type="datetime1">
              <a:rPr lang="en-US" smtClean="0"/>
              <a:t>7/24/14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0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ED7FCB8-D720-C94E-975A-E1DAA1F22C47}" type="datetime1">
              <a:rPr lang="en-US" smtClean="0"/>
              <a:t>7/24/14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96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E95AB1-2D17-BF4E-A922-A89B76233604}" type="datetime1">
              <a:rPr lang="en-US" smtClean="0"/>
              <a:t>7/24/14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839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7A7F36A-001D-494C-92E7-0A8499FD2D6D}" type="datetime1">
              <a:rPr lang="en-US" smtClean="0"/>
              <a:t>7/24/14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2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B7D6CA-DD33-4045-A8DE-8CD0DCAA3362}" type="datetime1">
              <a:rPr lang="en-US" smtClean="0"/>
              <a:t>7/24/14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8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1843D-4659-A64B-A3FB-D76B1D7D0D6B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578D8-B745-3249-944E-994198981A8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7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CE9EE-D6D2-B541-842F-27A6652F7B65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4BADD-A519-5545-BCC3-BCE9F351F77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6874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A5E0A-1526-7C48-BC2C-2C7CB718407E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264A6-EFEC-5B42-95C7-D928974ACE0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536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354E4-7BC4-014C-9B78-2E1A1C003B42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8993C-B788-AF42-9549-4F5DDBE3638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1346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10D56-DCBC-9A4B-85A7-24625BEBBB00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5F2D7-A69D-F642-AE19-37E953618DA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237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16BC5-9C4C-F44C-BA57-9E140B512D26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E6169-4112-C34B-A1A8-66B938B6CE8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7266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B1928-3701-0B40-A807-2C5DB3F28B53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3FB6E-9A3A-C845-BB07-D626BE8048D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3263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CC880-DA8F-7540-A92F-E1DDBB1F53DC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2B167-F78F-5E48-AA66-D0ADEFD75A9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2049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36E1B6-93C9-0F40-8189-ADA4A71C6E9D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3FF3B-64EC-F240-BEFA-EB0E630A805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2963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DE49D-A8EE-5B48-BDF8-E206EA315725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2A29E-DD8E-1E46-95A0-D2707AD26A2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9810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49569-A1E8-5149-B6E5-7066F5243395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1FCD8-8156-A84A-8C97-DAEBC7D0983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992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22EB16-6F25-4248-9CA4-B87F42BEA2D3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578D8-B745-3249-944E-994198981A8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09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3DA55-07FB-A543-BB8A-E800A50750CD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4BADD-A519-5545-BCC3-BCE9F351F77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6686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EF65C-B426-C24B-AB2F-7B1ECE08D683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264A6-EFEC-5B42-95C7-D928974ACE0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9619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5D0248-F4E9-214C-9886-93290254B87A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8993C-B788-AF42-9549-4F5DDBE3638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903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60313-EF47-D142-9651-4138899F0989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5F2D7-A69D-F642-AE19-37E953618DA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9749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BFC94-388A-7C4F-8376-7C7AAE4261F7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E6169-4112-C34B-A1A8-66B938B6CE8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8123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B01BC-1B8D-5148-92A2-AD7FC81657CB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3FB6E-9A3A-C845-BB07-D626BE8048D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5579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FDE91-518B-8B45-BC48-984EE71BA234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2B167-F78F-5E48-AA66-D0ADEFD75A9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29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0B0B7-7414-D44E-9749-EA3E94C49FC8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3FF3B-64EC-F240-BEFA-EB0E630A805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9151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49E79-FAB7-504B-88E1-8048B781A146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2A29E-DD8E-1E46-95A0-D2707AD26A2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3184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F5849-F745-C445-A491-EF6BF807FFA4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1FCD8-8156-A84A-8C97-DAEBC7D0983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9082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F6DD5-E543-3446-9C89-FF64D325847F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578D8-B745-3249-944E-994198981A8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6290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04AB4-9E70-D24C-9B31-95A6480DA61F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4BADD-A519-5545-BCC3-BCE9F351F77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4874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D98AC0-707A-774A-A00C-8B2D41DD34FB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264A6-EFEC-5B42-95C7-D928974ACE0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2849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AACC7-6A03-ED42-A1E8-99B672EA802C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8993C-B788-AF42-9549-4F5DDBE3638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9805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4BA16-16BF-4748-8F40-877D245F2B96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5F2D7-A69D-F642-AE19-37E953618DA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6164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AA99C-F8B2-2C43-A155-588861148C85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E6169-4112-C34B-A1A8-66B938B6CE8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0184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0802A-B96B-0A42-B334-5090C62821DC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3FB6E-9A3A-C845-BB07-D626BE8048D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6431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FF92B-B1DB-BF4F-A15A-2BF4952EA3C7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2B167-F78F-5E48-AA66-D0ADEFD75A9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7654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BBA49-AB51-1847-9ECF-E81FD9D9D258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3FF3B-64EC-F240-BEFA-EB0E630A805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3418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4163F-4C0E-EA46-926E-AA73FE848548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2A29E-DD8E-1E46-95A0-D2707AD26A2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1486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6EA5D-2273-1F4E-80A7-F171202591AB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1FCD8-8156-A84A-8C97-DAEBC7D0983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8457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733C-6E95-8544-873E-41F4AEA39E81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578D8-B745-3249-944E-994198981A8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6499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87115-8B29-DC43-A517-A752E793221A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4BADD-A519-5545-BCC3-BCE9F351F77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3606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2F865-227A-634F-8FCB-EA955776F771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264A6-EFEC-5B42-95C7-D928974ACE0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9987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83E46-5231-CD4B-B3E0-A80C72CC982A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8993C-B788-AF42-9549-4F5DDBE3638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8751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FA30B7-2396-894A-B10C-E6655E0C909F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5F2D7-A69D-F642-AE19-37E953618DA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6391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03ABBC-216C-CB4C-B495-F89E333CFD1C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E6169-4112-C34B-A1A8-66B938B6CE8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7022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5CF37-BDDD-BA4F-840D-478C6C731452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3FB6E-9A3A-C845-BB07-D626BE8048D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4638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95DC9-E442-A243-9F71-8C94A0B07DA6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2B167-F78F-5E48-AA66-D0ADEFD75A9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9438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4CCC4-09B9-E349-98EB-498F0EAE1DDC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3FF3B-64EC-F240-BEFA-EB0E630A805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2211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A63A4E-01DB-1541-82CE-F8C621F4343E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2A29E-DD8E-1E46-95A0-D2707AD26A2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9049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02079-E77D-E441-B8CC-19ED6AFD77D3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1FCD8-8156-A84A-8C97-DAEBC7D0983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9991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CAF27-8AF3-DF4B-905D-2C944AC83D73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59206-9D58-0E4D-8691-939AABF29DE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551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E3C37-FADD-F94E-BF51-2BDFC2288B03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3EDA1-C193-AA40-A59C-00C736E943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41874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6C938-6DFE-9C43-89DE-64B97739D7B0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686A0-FADA-0243-BC72-F001C96A49D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51858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FBC9E-86FD-FA45-AA7A-8D0D9FF465A1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FF75A-914C-F644-8B69-C4D09A9B54A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1831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4F0F3-EED7-7042-B106-A5460D5D2537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8BA80-D8CF-FF4C-A434-C5883BB598D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1821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E7D74-0FD7-E24E-B06A-17046726B3CD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9E774-1685-6446-8B90-FD4E65B5421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6161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E87E6-4463-A845-BCB5-D4DF9149C160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F5A40-BC5F-C747-9AAB-E8F0EACD30F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230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ED6AC-3223-3B44-9096-9BD5EF94B79B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16345-89B0-954C-9B80-4F65C8D07FD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22227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78A4A-59E5-D643-B935-FE7034704460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770CB-F338-C24A-86F8-D9D5809F737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0549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C21E8-30E6-ED42-9CDF-6A7F756F2C41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1EDB60-8F97-F946-BCBD-7C3EE655F05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80130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82404-A630-C442-97F4-D556429B34C1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FD4C8-545D-1E4E-A88A-FD9240C417F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6137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DC9A0-D394-4B4E-AE44-9464DAD6D58A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332C36-3842-7345-B79F-60CAA9853B1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4260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2262C-6CA8-ED42-8052-BF375A1BF466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B896F2-A035-8947-80EB-81E74130ECF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948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4FE7F-B628-734D-9DDE-4C081C4F4DFF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841F5-7D97-324D-B63E-88F2F5D90DB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5880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A63E-93EC-EC46-8E85-4D6BA6070E9C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9AE68-DE9B-0141-AEA8-31593D5EBDC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55634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586E9-E2B7-2446-B460-E7B0F471D974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9C58F-5991-4A45-8D70-951628CB994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79554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52AB0-C780-364B-A55E-B677FF7776D3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3CD50-85D1-924C-9263-B980646EA9B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8895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17015-7CC5-4744-83A9-0E0A30672B9E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0832B-73A8-DA4F-BEEB-4868C884331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3119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53E07-1CF7-CA43-ABB4-411F7D0DCF3F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2B212-8527-CD4D-91B8-504B0449253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48153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13F044-BA66-E34F-B650-F3987135E2ED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47A7F-365B-714F-B73F-ECA81E0826D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94213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631D7-92B4-8F4C-B7A6-67183C9FA8F9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29D33-6CD2-5C48-B4CE-9612CFC5DF4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78857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6F1C7-E28B-0641-BD2A-A77980B6A2B7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47CA0-5FC0-CD44-93F5-9EEB6D73BC4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10593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111E0-FDB6-004D-8C18-DE51F8BCA541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D38D2-42FB-1243-91B2-0310FB1CA4B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5469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325B4-63EC-1C43-9741-9F108ADE3E9A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332C36-3842-7345-B79F-60CAA9853B1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0732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85D2B-CB91-F841-A12B-951B6816945E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B896F2-A035-8947-80EB-81E74130ECF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77550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C679B-7510-B542-A77F-5883FE35FA82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841F5-7D97-324D-B63E-88F2F5D90DB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69540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907DE-619C-9843-B04E-8BA22F7D5BF5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9AE68-DE9B-0141-AEA8-31593D5EBDC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1320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B5133-4461-8F41-810E-3A2A098E1087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9C58F-5991-4A45-8D70-951628CB994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56791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54153-5559-2842-8A76-D2495F4B86C5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3CD50-85D1-924C-9263-B980646EA9B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67689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84602-A1DA-A044-8287-36A76FAD7632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0832B-73A8-DA4F-BEEB-4868C884331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89016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AFB5F-C868-B948-9918-C23D0C7ECFBD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2B212-8527-CD4D-91B8-504B0449253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40782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2F1E3-3723-2240-8635-A6F1E391A3EC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47A7F-365B-714F-B73F-ECA81E0826D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49911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B24DDA-943D-224F-829A-F81578E7902A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29D33-6CD2-5C48-B4CE-9612CFC5DF4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79095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E957D-A680-4D4F-9F7C-019DF4D5F49F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47CA0-5FC0-CD44-93F5-9EEB6D73BC4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29264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06788-8C83-2844-8665-C993795CF059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D38D2-42FB-1243-91B2-0310FB1CA4B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51393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39F07-1443-C14F-AFE0-FE20E8CE8B94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A32A3-6352-DB4F-AF87-6A830E8FE89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306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E27E8-72D4-DE4A-AED2-450428054B90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464AC-CBFC-AA43-970A-15470A56090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21898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4A5A0-6A63-B642-B9B3-EBCD23A75667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2526B-D2E5-0E44-B27D-E6C4349BED2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76366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332CE-1535-3F4E-8B83-B1F7B4047590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06AEC-9A85-1242-ABF6-0BE6A77E355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8382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DA626-2251-484E-9248-D1CF619361EC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FFCF5D-3C81-9146-97F2-3177C26069A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52112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10A6F-9F35-7648-8F25-329B3B0EC8D2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25FCE-B845-9E40-BA50-FECA1B01733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3708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15F53-A1C2-9A48-A4E6-6016A43AE0B0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74B81-3D4C-2B46-9712-2726B5C1ED0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76662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1557D2-0A4D-764B-8B07-377BEBB6DDB0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96C8A-6B59-8148-93C6-BABAB4AF840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66994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B596F-25F5-064A-8908-C7225B3CC941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4FC1B0-1B9E-3B4C-9180-26AF9B7C01B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90181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825EE-9902-1048-ADF0-DEE752E979B9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F9752-F234-5543-BF18-7A1B4F5F6C3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8306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0391DE-0525-1843-9F86-498C928B7CA4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804F9C-414D-5845-9679-2666DD6568A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11014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E2F1C-EA99-5046-86FA-E79B82B5318D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A32A3-6352-DB4F-AF87-6A830E8FE89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89010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2D128-9685-E94D-87F3-467838B98F9E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464AC-CBFC-AA43-970A-15470A56090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49892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68A5C-B4FA-F144-A6B4-8C9DFE7CC593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2526B-D2E5-0E44-B27D-E6C4349BED2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96481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6B9F6-F363-384A-BC84-182236828B31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06AEC-9A85-1242-ABF6-0BE6A77E355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83657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A81B6-207A-CA47-ADE0-5E14A51BCC30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FFCF5D-3C81-9146-97F2-3177C26069A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94656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87B5C-AF84-BD47-8051-14E52136F9CC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25FCE-B845-9E40-BA50-FECA1B01733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64625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7D0D9-87E5-EF46-B27A-BFD80C6AD82C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74B81-3D4C-2B46-9712-2726B5C1ED0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5702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7F819-2F9F-D343-9295-26FB191A6106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96C8A-6B59-8148-93C6-BABAB4AF840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53399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2B7AA-4363-5445-BC1E-829F75F26A9A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4FC1B0-1B9E-3B4C-9180-26AF9B7C01B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25518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79C0A-EBCC-2944-92B6-8CF203DC30DB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F9752-F234-5543-BF18-7A1B4F5F6C3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3295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731CD-6958-0E49-88A9-1EEE51E9E95E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804F9C-414D-5845-9679-2666DD6568A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94709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B56E0-680B-F54B-927E-9A0EFBCBADC9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00DA0-AB15-B647-AFF4-EAA9A993679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40518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CEA0F-C493-D545-8BBA-8D9CDF659DE4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8F1A7-3C0F-B44E-9769-BFEC601828A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50148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0B438-A955-8544-B2D3-919346A041F0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6FFB5-C115-9E4B-B3E8-E178C210C5D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03419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D1585-B753-074B-9E8D-CB4F679DC3B6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1E1B2-2A7F-F146-BC64-252CE49FEEA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26391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04E0A-6473-DF46-B764-D882578403D6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E1833-0400-7A48-B73F-308B61283C6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02627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D8AC0-50F1-8548-A0E0-86306618B6DF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195B5-8513-9348-8329-B157445D169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20587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14D51-6728-4145-9FE9-B62B883E12C4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7BFE56-C760-BF4B-B9C4-F09C856D551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93205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2C328-4B85-8646-AC82-2E228AE6F8FF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4D468-04CE-2E47-8DBA-5470D0529C2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49439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3BF7A-32B4-FA47-ADF6-59B08D6EB046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30208-B767-764C-91BA-45FC9D44F8F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7882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6D757-C3CA-5F4D-A5BE-F847695CF7A3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D73D4-E561-8B4D-AB4E-007F863E24B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55608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16B8E-96DB-AF4F-AF19-A9D35DD493FB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B2F49-6000-DE47-9385-2D643779A02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99810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B149A-BD01-F846-8026-666008BE33A6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A32A3-6352-DB4F-AF87-6A830E8FE89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04568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D898A-1D24-CA44-A591-4B127337CABB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464AC-CBFC-AA43-970A-15470A56090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90996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AEB6F-DBC3-3546-A136-9D9A915130C9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2526B-D2E5-0E44-B27D-E6C4349BED2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53465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26252-74E8-4443-B031-830566FC5434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06AEC-9A85-1242-ABF6-0BE6A77E355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54286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2200B-82BE-5445-A926-AF2C1D91CA67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FFCF5D-3C81-9146-97F2-3177C26069A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82853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10062-DA01-2E4F-BBAC-AD7C4D7AE70C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25FCE-B845-9E40-BA50-FECA1B01733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1158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9D820-99A7-F145-BCC0-AC779FEF71A6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74B81-3D4C-2B46-9712-2726B5C1ED0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62330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7D02F-2369-2745-ACC8-A1141E6F748E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96C8A-6B59-8148-93C6-BABAB4AF840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1112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16A98-1198-4945-8131-02E0E9F46A0F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4FC1B0-1B9E-3B4C-9180-26AF9B7C01B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60972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89A1E-81DE-FF40-B991-4D7DA831AEA0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F9752-F234-5543-BF18-7A1B4F5F6C3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92593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AA93E-C85E-BF4B-9AAB-CA5453EC08BE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804F9C-414D-5845-9679-2666DD6568A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47954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29C66-D7C8-5B4C-8325-C1D5A9860BB4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33FC2-8C47-2047-ADDD-001AD3D17C0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34749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5F625-7484-DD43-ACB0-DAA3B2F33E4E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161F9-8D29-0D4D-875F-DE12DFE71E2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7936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EA710-1C88-EE45-9F32-A8B7BB006869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6F20E-6276-DC40-BF33-B0BEED2FF71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08078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26E72-C1D3-584C-974B-D7D9970665CD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18D9D-59F0-684D-80F3-BD7C1E65C9D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12106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9ED35-8028-FC43-9451-7AE9EB9D2BB6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F4336-E40A-A74F-AC54-C46507BA1DF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16867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EDFB0-8DA0-7445-8419-18F86D4576F2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19199-192F-504A-90F9-5560FF5301D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80002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3D025-2A9A-764C-AC42-5E63DB4FA003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7AD11-0539-7B42-A167-53CA1A097E5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76596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4EF6-C460-FD4E-A49F-80B440198923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86EC7-0995-A04E-A061-25C68F90C83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76023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C77B1-0661-8041-85DD-B23289F0BECF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F3AF66-1B27-C546-8CF7-0B96954E5E3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92821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5974D-53B1-3240-85AF-D5DC76ABBFCA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B6BDE-B62D-4D42-BDC2-755954E0EC8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98516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FD3F89-181E-0E47-B8A9-F819FAD5287C}" type="datetime1">
              <a:rPr lang="en-US" smtClean="0">
                <a:solidFill>
                  <a:srgbClr val="FFFFFF"/>
                </a:solidFill>
              </a:rPr>
              <a:t>7/24/14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0821E-421C-1A40-8ADA-D1EE2FE9C14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567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78.xml"/><Relationship Id="rId13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0.xml"/><Relationship Id="rId13" Type="http://schemas.openxmlformats.org/officeDocument/2006/relationships/theme" Target="../theme/theme8.xml"/><Relationship Id="rId1" Type="http://schemas.openxmlformats.org/officeDocument/2006/relationships/slideLayout" Target="../slideLayouts/slideLayout79.xml"/><Relationship Id="rId2" Type="http://schemas.openxmlformats.org/officeDocument/2006/relationships/slideLayout" Target="../slideLayouts/slideLayout80.xml"/><Relationship Id="rId3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5.xml"/><Relationship Id="rId8" Type="http://schemas.openxmlformats.org/officeDocument/2006/relationships/slideLayout" Target="../slideLayouts/slideLayout86.xml"/><Relationship Id="rId9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1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91.xml"/><Relationship Id="rId2" Type="http://schemas.openxmlformats.org/officeDocument/2006/relationships/slideLayout" Target="../slideLayouts/slideLayout92.xml"/><Relationship Id="rId3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5.xml"/><Relationship Id="rId6" Type="http://schemas.openxmlformats.org/officeDocument/2006/relationships/slideLayout" Target="../slideLayouts/slideLayout96.xml"/><Relationship Id="rId7" Type="http://schemas.openxmlformats.org/officeDocument/2006/relationships/slideLayout" Target="../slideLayouts/slideLayout97.xml"/><Relationship Id="rId8" Type="http://schemas.openxmlformats.org/officeDocument/2006/relationships/slideLayout" Target="../slideLayouts/slideLayout98.xml"/><Relationship Id="rId9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2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08.xml"/><Relationship Id="rId8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1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3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19.xml"/><Relationship Id="rId8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2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4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0.xml"/><Relationship Id="rId8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3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5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1.xml"/><Relationship Id="rId8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70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0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987FD23-CA25-9D4F-BA1C-F47966EAA70D}" type="datetime1">
              <a:rPr lang="en-US" smtClean="0">
                <a:solidFill>
                  <a:srgbClr val="FFFFFF"/>
                </a:solidFill>
                <a:ea typeface="ＭＳ Ｐゴシック" charset="0"/>
              </a:rPr>
              <a:t>7/24/14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2E8FEE3-9128-124A-98B1-90A3AEE08B9D}" type="slidenum">
              <a:rPr lang="en-US">
                <a:solidFill>
                  <a:srgbClr val="FFFFFF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83352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0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77216E2-5094-5343-9522-866FCC6F55A0}" type="datetime1">
              <a:rPr lang="en-US" smtClean="0">
                <a:solidFill>
                  <a:srgbClr val="FFFFFF"/>
                </a:solidFill>
                <a:ea typeface="ＭＳ Ｐゴシック" charset="0"/>
              </a:rPr>
              <a:t>7/24/14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2E8FEE3-9128-124A-98B1-90A3AEE08B9D}" type="slidenum">
              <a:rPr lang="en-US">
                <a:solidFill>
                  <a:srgbClr val="FFFFFF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92864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0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F4600F48-15FD-E342-8EE2-816D406D099B}" type="datetime1">
              <a:rPr lang="en-US" smtClean="0">
                <a:solidFill>
                  <a:srgbClr val="FFFFFF"/>
                </a:solidFill>
                <a:ea typeface="ＭＳ Ｐゴシック" charset="0"/>
              </a:rPr>
              <a:t>7/24/14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2E8FEE3-9128-124A-98B1-90A3AEE08B9D}" type="slidenum">
              <a:rPr lang="en-US">
                <a:solidFill>
                  <a:srgbClr val="FFFFFF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4315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0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A9204D4-588A-6343-88AC-7A23767DEB4E}" type="datetime1">
              <a:rPr lang="en-US" smtClean="0">
                <a:solidFill>
                  <a:srgbClr val="FFFFFF"/>
                </a:solidFill>
                <a:ea typeface="ＭＳ Ｐゴシック" charset="0"/>
              </a:rPr>
              <a:t>7/24/14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2E8FEE3-9128-124A-98B1-90A3AEE08B9D}" type="slidenum">
              <a:rPr lang="en-US">
                <a:solidFill>
                  <a:srgbClr val="FFFFFF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63880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0032"/>
            </a:gs>
            <a:gs pos="100000">
              <a:srgbClr val="16004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D33714B-C54E-DD43-9050-A76CF3AAF0AA}" type="datetime1">
              <a:rPr lang="en-US" smtClean="0">
                <a:solidFill>
                  <a:srgbClr val="FFFFFF"/>
                </a:solidFill>
                <a:ea typeface="ＭＳ Ｐゴシック" charset="0"/>
              </a:rPr>
              <a:t>7/24/14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9DBBEB1-80C0-6049-8AB0-A202185271E3}" type="slidenum">
              <a:rPr lang="en-US">
                <a:solidFill>
                  <a:srgbClr val="FFFFFF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48429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97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SzTx/>
              <a:defRPr sz="1400" b="0">
                <a:latin typeface="Times New Roman" charset="0"/>
                <a:cs typeface="+mn-cs"/>
              </a:defRPr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fld id="{2B5221A0-7632-7D42-BCFD-230CCFB6D86D}" type="datetime1">
              <a:rPr lang="en-US" smtClean="0">
                <a:solidFill>
                  <a:srgbClr val="FFFFFF"/>
                </a:solidFill>
                <a:ea typeface="ＭＳ Ｐゴシック" charset="0"/>
              </a:rPr>
              <a:t>7/24/14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3297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SzTx/>
              <a:defRPr sz="1400" b="0">
                <a:latin typeface="Times New Roman" charset="0"/>
                <a:cs typeface="+mn-cs"/>
              </a:defRPr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3297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defRPr sz="1400" b="0">
                <a:latin typeface="Times New Roman" charset="0"/>
                <a:cs typeface="+mn-cs"/>
              </a:defRPr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fld id="{6D4C344B-4727-B049-A926-1E5522D229BB}" type="slidenum">
              <a:rPr lang="en-US">
                <a:solidFill>
                  <a:srgbClr val="FFFFFF"/>
                </a:solidFill>
                <a:ea typeface="ＭＳ Ｐゴシック" charset="0"/>
              </a:rPr>
              <a:pPr defTabSz="914400" eaLnBrk="0" fontAlgn="base" hangingPunct="0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99186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97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SzTx/>
              <a:defRPr sz="1400" b="0">
                <a:latin typeface="Times New Roman" charset="0"/>
                <a:cs typeface="+mn-cs"/>
              </a:defRPr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fld id="{9ED98C66-3097-854D-A9DA-CA217842D7F8}" type="datetime1">
              <a:rPr lang="en-US" smtClean="0">
                <a:solidFill>
                  <a:srgbClr val="FFFFFF"/>
                </a:solidFill>
                <a:ea typeface="ＭＳ Ｐゴシック" charset="0"/>
              </a:rPr>
              <a:t>7/24/14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3297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SzTx/>
              <a:defRPr sz="1400" b="0">
                <a:latin typeface="Times New Roman" charset="0"/>
                <a:cs typeface="+mn-cs"/>
              </a:defRPr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3297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defRPr sz="1400" b="0">
                <a:latin typeface="Times New Roman" charset="0"/>
                <a:cs typeface="+mn-cs"/>
              </a:defRPr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fld id="{6D4C344B-4727-B049-A926-1E5522D229BB}" type="slidenum">
              <a:rPr lang="en-US">
                <a:solidFill>
                  <a:srgbClr val="FFFFFF"/>
                </a:solidFill>
                <a:ea typeface="ＭＳ Ｐゴシック" charset="0"/>
              </a:rPr>
              <a:pPr defTabSz="914400" eaLnBrk="0" fontAlgn="base" hangingPunct="0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0633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97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cs typeface="+mn-cs"/>
              </a:defRPr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fld id="{35C735D2-8A29-D148-BFAB-F425FB4CD7B6}" type="datetime1">
              <a:rPr lang="en-US" smtClean="0">
                <a:solidFill>
                  <a:srgbClr val="FFFFFF"/>
                </a:solidFill>
                <a:ea typeface="ＭＳ Ｐゴシック" charset="0"/>
              </a:rPr>
              <a:t>7/24/14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3297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cs typeface="+mn-cs"/>
              </a:defRPr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3297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cs typeface="+mn-cs"/>
              </a:defRPr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fld id="{7D868A8F-08BB-D445-B88E-F4A313FBC355}" type="slidenum">
              <a:rPr lang="en-US">
                <a:solidFill>
                  <a:srgbClr val="FFFFFF"/>
                </a:solidFill>
                <a:ea typeface="ＭＳ Ｐゴシック" charset="0"/>
              </a:rPr>
              <a:pPr defTabSz="914400" eaLnBrk="0" fontAlgn="base" hangingPunct="0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6669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97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cs typeface="+mn-cs"/>
              </a:defRPr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fld id="{27C669A7-3889-324B-BF24-D75C99BB4096}" type="datetime1">
              <a:rPr lang="en-US" smtClean="0">
                <a:solidFill>
                  <a:srgbClr val="FFFFFF"/>
                </a:solidFill>
                <a:ea typeface="ＭＳ Ｐゴシック" charset="0"/>
              </a:rPr>
              <a:t>7/24/14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3297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cs typeface="+mn-cs"/>
              </a:defRPr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3297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cs typeface="+mn-cs"/>
              </a:defRPr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fld id="{7D868A8F-08BB-D445-B88E-F4A313FBC355}" type="slidenum">
              <a:rPr lang="en-US">
                <a:solidFill>
                  <a:srgbClr val="FFFFFF"/>
                </a:solidFill>
                <a:ea typeface="ＭＳ Ｐゴシック" charset="0"/>
              </a:rPr>
              <a:pPr defTabSz="914400" eaLnBrk="0" fontAlgn="base" hangingPunct="0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03617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0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52198B6-B091-EF40-A903-58AD5CBED446}" type="datetime1">
              <a:rPr lang="en-US" smtClean="0">
                <a:solidFill>
                  <a:srgbClr val="FFFFFF"/>
                </a:solidFill>
                <a:ea typeface="ＭＳ Ｐゴシック" charset="0"/>
              </a:rPr>
              <a:t>7/24/14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6128EF2-4F84-B843-94E8-DA23B109D78E}" type="slidenum">
              <a:rPr lang="en-US">
                <a:solidFill>
                  <a:srgbClr val="FFFFFF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49619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97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cs typeface="+mn-cs"/>
              </a:defRPr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fld id="{4069AE20-1F3F-4544-B3F5-E291E9607890}" type="datetime1">
              <a:rPr lang="en-US" smtClean="0">
                <a:solidFill>
                  <a:srgbClr val="FFFFFF"/>
                </a:solidFill>
                <a:ea typeface="ＭＳ Ｐゴシック" charset="0"/>
              </a:rPr>
              <a:t>7/24/14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3297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cs typeface="+mn-cs"/>
              </a:defRPr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3297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cs typeface="+mn-cs"/>
              </a:defRPr>
            </a:lvl1pPr>
          </a:lstStyle>
          <a:p>
            <a:pPr defTabSz="914400" eaLnBrk="0" fontAlgn="base" hangingPunct="0">
              <a:spcAft>
                <a:spcPct val="0"/>
              </a:spcAft>
              <a:defRPr/>
            </a:pPr>
            <a:fld id="{7D868A8F-08BB-D445-B88E-F4A313FBC355}" type="slidenum">
              <a:rPr lang="en-US">
                <a:solidFill>
                  <a:srgbClr val="FFFFFF"/>
                </a:solidFill>
                <a:ea typeface="ＭＳ Ｐゴシック" charset="0"/>
              </a:rPr>
              <a:pPr defTabSz="914400" eaLnBrk="0" fontAlgn="base" hangingPunct="0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30695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0032"/>
            </a:gs>
            <a:gs pos="100000">
              <a:srgbClr val="16004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5E064D6-9D8B-3E4B-B4D7-605B359A2D34}" type="datetime1">
              <a:rPr lang="en-US" smtClean="0">
                <a:solidFill>
                  <a:srgbClr val="FFFFFF"/>
                </a:solidFill>
                <a:ea typeface="ＭＳ Ｐゴシック" charset="0"/>
              </a:rPr>
              <a:t>7/24/14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4A9107A-F90D-8B4B-B02B-0DA148ED427F}" type="slidenum">
              <a:rPr lang="en-US">
                <a:solidFill>
                  <a:srgbClr val="FFFFFF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41852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2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3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4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5.pn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jpe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jpe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.jpe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3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image" Target="../media/image5.pn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image" Target="../media/image9.jpeg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13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4" Type="http://schemas.openxmlformats.org/officeDocument/2006/relationships/image" Target="../media/image12.jpe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4" Type="http://schemas.openxmlformats.org/officeDocument/2006/relationships/image" Target="../media/image13.jpeg"/><Relationship Id="rId5" Type="http://schemas.microsoft.com/office/2007/relationships/hdphoto" Target="../media/hdphoto1.wdp"/><Relationship Id="rId6" Type="http://schemas.openxmlformats.org/officeDocument/2006/relationships/image" Target="../media/image14.jpeg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8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4" Type="http://schemas.openxmlformats.org/officeDocument/2006/relationships/image" Target="../media/image15.jpeg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6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6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microsoft.com/office/2007/relationships/hdphoto" Target="../media/hdphoto2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image" Target="../media/image19.jpeg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4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4" Type="http://schemas.openxmlformats.org/officeDocument/2006/relationships/image" Target="../media/image20.JPG"/><Relationship Id="rId1" Type="http://schemas.openxmlformats.org/officeDocument/2006/relationships/tags" Target="../tags/tag16.xml"/><Relationship Id="rId2" Type="http://schemas.openxmlformats.org/officeDocument/2006/relationships/slideLayout" Target="../slideLayouts/slideLayout4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4" Type="http://schemas.openxmlformats.org/officeDocument/2006/relationships/image" Target="../media/image21.jpeg"/><Relationship Id="rId1" Type="http://schemas.openxmlformats.org/officeDocument/2006/relationships/tags" Target="../tags/tag17.xml"/><Relationship Id="rId2" Type="http://schemas.openxmlformats.org/officeDocument/2006/relationships/slideLayout" Target="../slideLayouts/slideLayout1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4" Type="http://schemas.openxmlformats.org/officeDocument/2006/relationships/image" Target="../media/image21.jpeg"/><Relationship Id="rId1" Type="http://schemas.openxmlformats.org/officeDocument/2006/relationships/tags" Target="../tags/tag18.xml"/><Relationship Id="rId2" Type="http://schemas.openxmlformats.org/officeDocument/2006/relationships/slideLayout" Target="../slideLayouts/slideLayout1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microsoft.com/office/2007/relationships/hdphoto" Target="../media/hdphoto3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microsoft.com/office/2007/relationships/hdphoto" Target="../media/hdphoto4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4" Type="http://schemas.openxmlformats.org/officeDocument/2006/relationships/image" Target="../media/image22.tiff"/><Relationship Id="rId1" Type="http://schemas.openxmlformats.org/officeDocument/2006/relationships/tags" Target="../tags/tag19.xml"/><Relationship Id="rId2" Type="http://schemas.openxmlformats.org/officeDocument/2006/relationships/slideLayout" Target="../slideLayouts/slideLayout4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1" Type="http://schemas.openxmlformats.org/officeDocument/2006/relationships/slideLayout" Target="../slideLayouts/slideLayout96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5.tif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microsoft.com/office/2007/relationships/hdphoto" Target="../media/hdphoto5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4" Type="http://schemas.openxmlformats.org/officeDocument/2006/relationships/image" Target="../media/image19.jpeg"/><Relationship Id="rId1" Type="http://schemas.openxmlformats.org/officeDocument/2006/relationships/tags" Target="../tags/tag20.xml"/><Relationship Id="rId2" Type="http://schemas.openxmlformats.org/officeDocument/2006/relationships/slideLayout" Target="../slideLayouts/slideLayout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microsoft.com/office/2007/relationships/hdphoto" Target="../media/hdphoto5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4" Type="http://schemas.openxmlformats.org/officeDocument/2006/relationships/image" Target="../media/image19.jpeg"/><Relationship Id="rId1" Type="http://schemas.openxmlformats.org/officeDocument/2006/relationships/tags" Target="../tags/tag21.xml"/><Relationship Id="rId2" Type="http://schemas.openxmlformats.org/officeDocument/2006/relationships/slideLayout" Target="../slideLayouts/slideLayout4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microsoft.com/office/2007/relationships/hdphoto" Target="../media/hdphoto4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4" Type="http://schemas.openxmlformats.org/officeDocument/2006/relationships/image" Target="../media/image19.jpeg"/><Relationship Id="rId1" Type="http://schemas.openxmlformats.org/officeDocument/2006/relationships/tags" Target="../tags/tag22.xml"/><Relationship Id="rId2" Type="http://schemas.openxmlformats.org/officeDocument/2006/relationships/slideLayout" Target="../slideLayouts/slideLayout4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9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6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9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4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9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24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b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4948591"/>
            <a:ext cx="9144000" cy="1909410"/>
          </a:xfrm>
          <a:prstGeom prst="rect">
            <a:avLst/>
          </a:prstGeom>
          <a:gradFill flip="none" rotWithShape="1">
            <a:gsLst>
              <a:gs pos="15000">
                <a:schemeClr val="bg1">
                  <a:alpha val="78000"/>
                </a:schemeClr>
              </a:gs>
              <a:gs pos="92000">
                <a:schemeClr val="bg1">
                  <a:alpha val="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688955" y="5400892"/>
            <a:ext cx="5769265" cy="8383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solidFill>
                  <a:schemeClr val="accent2"/>
                </a:solidFill>
                <a:cs typeface="Helvetica"/>
              </a:rPr>
              <a:t>Blood</a:t>
            </a:r>
            <a:endParaRPr lang="en-US" sz="4800" dirty="0">
              <a:solidFill>
                <a:schemeClr val="accent2"/>
              </a:solidFill>
              <a:cs typeface="Helvetica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056199" y="5978714"/>
            <a:ext cx="7034778" cy="672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tx1"/>
                </a:solidFill>
                <a:cs typeface="Helvetica Light"/>
              </a:rPr>
              <a:t>Kristine Krafts, M.D.</a:t>
            </a:r>
            <a:endParaRPr lang="en-US" sz="2800" dirty="0">
              <a:solidFill>
                <a:schemeClr val="tx1"/>
              </a:solidFill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038908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3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41378" name="Rectangle 2"/>
          <p:cNvSpPr>
            <a:spLocks noChangeArrowheads="1"/>
          </p:cNvSpPr>
          <p:nvPr/>
        </p:nvSpPr>
        <p:spPr bwMode="auto">
          <a:xfrm>
            <a:off x="304800" y="3644900"/>
            <a:ext cx="8605838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FFFFFF"/>
                </a:solidFill>
                <a:latin typeface="Calibri" charset="0"/>
                <a:ea typeface="ＭＳ Ｐゴシック" charset="0"/>
                <a:cs typeface="ＭＳ Ｐゴシック" charset="0"/>
              </a:rPr>
              <a:t>The most beautiful thing we can experience is the mysterious.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FFFFFF"/>
                </a:solidFill>
                <a:latin typeface="Calibri" charset="0"/>
                <a:ea typeface="ＭＳ Ｐゴシック" charset="0"/>
                <a:cs typeface="ＭＳ Ｐゴシック" charset="0"/>
              </a:rPr>
              <a:t>It is the source of all true art and science.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FFFFFF"/>
                </a:solidFill>
                <a:latin typeface="Calibri" charset="0"/>
                <a:ea typeface="ＭＳ Ｐゴシック" charset="0"/>
                <a:cs typeface="ＭＳ Ｐゴシック" charset="0"/>
              </a:rPr>
              <a:t>-Albert Einstein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582727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155"/>
          <p:cNvPicPr>
            <a:picLocks noChangeAspect="1" noChangeArrowheads="1"/>
          </p:cNvPicPr>
          <p:nvPr/>
        </p:nvPicPr>
        <p:blipFill>
          <a:blip r:embed="rId4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"/>
          <a:stretch>
            <a:fillRect/>
          </a:stretch>
        </p:blipFill>
        <p:spPr bwMode="auto">
          <a:xfrm rot="5385522">
            <a:off x="2926557" y="637381"/>
            <a:ext cx="6781800" cy="565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281358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101"/>
          <p:cNvPicPr>
            <a:picLocks noChangeAspect="1" noChangeArrowheads="1"/>
          </p:cNvPicPr>
          <p:nvPr/>
        </p:nvPicPr>
        <p:blipFill>
          <a:blip r:embed="rId4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025"/>
            <a:ext cx="9144000" cy="620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8787203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175"/>
          <p:cNvPicPr>
            <a:picLocks noChangeAspect="1" noChangeArrowheads="1"/>
          </p:cNvPicPr>
          <p:nvPr/>
        </p:nvPicPr>
        <p:blipFill>
          <a:blip r:embed="rId4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2" t="1025" r="4538" b="751"/>
          <a:stretch>
            <a:fillRect/>
          </a:stretch>
        </p:blipFill>
        <p:spPr bwMode="auto">
          <a:xfrm>
            <a:off x="-11113" y="0"/>
            <a:ext cx="9155113" cy="684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3688811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Blood Lecture Objectives</a:t>
            </a:r>
            <a:endParaRPr lang="en-US" dirty="0"/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65590" y="1507219"/>
            <a:ext cx="8686800" cy="5002368"/>
          </a:xfrm>
        </p:spPr>
        <p:txBody>
          <a:bodyPr>
            <a:noAutofit/>
          </a:bodyPr>
          <a:lstStyle/>
          <a:p>
            <a:pPr lvl="0"/>
            <a:r>
              <a:rPr lang="en-US" sz="2800" dirty="0"/>
              <a:t>Be able to identify and describe the major function(s) of the following: </a:t>
            </a:r>
            <a:endParaRPr lang="en-US" sz="2800" dirty="0" smtClean="0"/>
          </a:p>
          <a:p>
            <a:pPr lvl="1"/>
            <a:r>
              <a:rPr lang="en-US" sz="2800" dirty="0" smtClean="0"/>
              <a:t>Erythrocytes </a:t>
            </a:r>
            <a:r>
              <a:rPr lang="en-US" sz="2800" dirty="0"/>
              <a:t>(RBCs</a:t>
            </a:r>
            <a:r>
              <a:rPr lang="en-US" sz="2800" dirty="0" smtClean="0"/>
              <a:t>)</a:t>
            </a:r>
          </a:p>
          <a:p>
            <a:pPr lvl="1"/>
            <a:r>
              <a:rPr lang="en-US" sz="2800" dirty="0"/>
              <a:t>G</a:t>
            </a:r>
            <a:r>
              <a:rPr lang="en-US" sz="2800" dirty="0" smtClean="0"/>
              <a:t>ranulocytes </a:t>
            </a:r>
            <a:r>
              <a:rPr lang="en-US" sz="2800" dirty="0"/>
              <a:t>(neutrophils, eosinophils, basophils</a:t>
            </a:r>
            <a:r>
              <a:rPr lang="en-US" sz="2800" dirty="0" smtClean="0"/>
              <a:t>)</a:t>
            </a:r>
          </a:p>
          <a:p>
            <a:pPr lvl="1"/>
            <a:r>
              <a:rPr lang="en-US" sz="2800" dirty="0" smtClean="0"/>
              <a:t>Agranulocytes </a:t>
            </a:r>
            <a:r>
              <a:rPr lang="en-US" sz="2800" dirty="0"/>
              <a:t>(lymphocytes, monocytes</a:t>
            </a:r>
            <a:r>
              <a:rPr lang="en-US" sz="2800" dirty="0" smtClean="0"/>
              <a:t>) </a:t>
            </a:r>
          </a:p>
          <a:p>
            <a:pPr lvl="1"/>
            <a:r>
              <a:rPr lang="en-US" sz="2800" dirty="0" smtClean="0"/>
              <a:t>Platelets </a:t>
            </a:r>
          </a:p>
          <a:p>
            <a:r>
              <a:rPr lang="en-US" sz="2800" dirty="0" smtClean="0"/>
              <a:t>Know the approximate </a:t>
            </a:r>
            <a:r>
              <a:rPr lang="en-US" sz="2800" dirty="0"/>
              <a:t>percentage </a:t>
            </a:r>
            <a:r>
              <a:rPr lang="en-US" sz="2800" dirty="0" smtClean="0"/>
              <a:t>of </a:t>
            </a:r>
            <a:r>
              <a:rPr lang="en-US" sz="2800" dirty="0"/>
              <a:t>each type of leukocyte </a:t>
            </a:r>
            <a:r>
              <a:rPr lang="en-US" sz="2800" dirty="0" smtClean="0"/>
              <a:t>present in normal blood.</a:t>
            </a:r>
            <a:endParaRPr lang="en-US" sz="2800" dirty="0"/>
          </a:p>
          <a:p>
            <a:pPr lvl="0"/>
            <a:r>
              <a:rPr lang="en-US" sz="2800" dirty="0"/>
              <a:t>Be able to describe the differences between </a:t>
            </a:r>
            <a:r>
              <a:rPr lang="en-US" sz="2800" dirty="0" smtClean="0"/>
              <a:t>plasma and </a:t>
            </a:r>
            <a:r>
              <a:rPr lang="en-US" sz="2800" dirty="0"/>
              <a:t>serum.</a:t>
            </a:r>
          </a:p>
        </p:txBody>
      </p:sp>
    </p:spTree>
    <p:extLst>
      <p:ext uri="{BB962C8B-B14F-4D97-AF65-F5344CB8AC3E}">
        <p14:creationId xmlns:p14="http://schemas.microsoft.com/office/powerpoint/2010/main" val="4216625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Blood Lecture Outline</a:t>
            </a:r>
            <a:endParaRPr lang="en-US" dirty="0"/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854922" y="2109553"/>
            <a:ext cx="3475431" cy="366290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 smtClean="0"/>
              <a:t>Introduction </a:t>
            </a:r>
            <a:endParaRPr lang="en-US" sz="2800" dirty="0"/>
          </a:p>
          <a:p>
            <a:pPr>
              <a:spcBef>
                <a:spcPts val="1800"/>
              </a:spcBef>
            </a:pPr>
            <a:r>
              <a:rPr lang="en-US" sz="2800" dirty="0" smtClean="0"/>
              <a:t>Erythrocytes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Platelets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Leukocytes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Granulocytes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Agranulocytes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06053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Blood Lecture Outline</a:t>
            </a:r>
            <a:endParaRPr lang="en-US" dirty="0"/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854922" y="2109553"/>
            <a:ext cx="3475431" cy="366290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 smtClean="0"/>
              <a:t>Introduction </a:t>
            </a:r>
            <a:endParaRPr lang="en-US" sz="2800" dirty="0"/>
          </a:p>
          <a:p>
            <a:pPr marL="0" indent="0">
              <a:spcBef>
                <a:spcPts val="1800"/>
              </a:spcBef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10261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Blood is a Specialized Connective Tissue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66360" y="2413858"/>
            <a:ext cx="4492530" cy="201123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800" dirty="0" smtClean="0"/>
              <a:t>Composed of:</a:t>
            </a:r>
          </a:p>
          <a:p>
            <a:pPr>
              <a:defRPr/>
            </a:pPr>
            <a:r>
              <a:rPr lang="en-US" sz="2800" dirty="0" smtClean="0"/>
              <a:t>Cells</a:t>
            </a:r>
            <a:endParaRPr lang="en-US" sz="2800" dirty="0"/>
          </a:p>
          <a:p>
            <a:pPr>
              <a:defRPr/>
            </a:pPr>
            <a:r>
              <a:rPr lang="en-US" sz="2800" dirty="0" smtClean="0"/>
              <a:t>Plasma</a:t>
            </a:r>
          </a:p>
          <a:p>
            <a:pPr lvl="1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8181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Cells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55959" y="2593904"/>
            <a:ext cx="4736284" cy="2062545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Red cells (erythrocytes)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White cells (leukocytes)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Platelets</a:t>
            </a:r>
          </a:p>
        </p:txBody>
      </p:sp>
    </p:spTree>
    <p:extLst>
      <p:ext uri="{BB962C8B-B14F-4D97-AF65-F5344CB8AC3E}">
        <p14:creationId xmlns:p14="http://schemas.microsoft.com/office/powerpoint/2010/main" val="3501256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Plasma contents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16893" y="1618649"/>
            <a:ext cx="6509064" cy="473216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 smtClean="0">
                <a:cs typeface="+mn-cs"/>
              </a:rPr>
              <a:t>Water: 92%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Proteins: 7% 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800" dirty="0" smtClean="0"/>
              <a:t>Albumin: 58%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800" dirty="0" smtClean="0">
                <a:cs typeface="+mn-cs"/>
              </a:rPr>
              <a:t>Immunoglobulins</a:t>
            </a:r>
            <a:r>
              <a:rPr lang="en-US" sz="2800" dirty="0" smtClean="0"/>
              <a:t>: 37%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800" dirty="0" smtClean="0">
                <a:cs typeface="+mn-cs"/>
              </a:rPr>
              <a:t>Fibrinogen: 4%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800" dirty="0" smtClean="0"/>
              <a:t>Other proteins: 1%</a:t>
            </a:r>
            <a:endParaRPr lang="en-US" sz="2800" dirty="0" smtClean="0">
              <a:cs typeface="+mn-cs"/>
            </a:endParaRP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Other stuff: 1% (electrolytes, nutrients, respiratory gases, waste products)</a:t>
            </a:r>
          </a:p>
        </p:txBody>
      </p:sp>
    </p:spTree>
    <p:extLst>
      <p:ext uri="{BB962C8B-B14F-4D97-AF65-F5344CB8AC3E}">
        <p14:creationId xmlns:p14="http://schemas.microsoft.com/office/powerpoint/2010/main" val="3665314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Plasma vs. Serum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966" y="2606734"/>
            <a:ext cx="6493882" cy="201123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Plasma clots, serum does not clot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Serum = plasma minus clotting factors (it’s what’s left after plasma clots)</a:t>
            </a:r>
          </a:p>
        </p:txBody>
      </p:sp>
    </p:spTree>
    <p:extLst>
      <p:ext uri="{BB962C8B-B14F-4D97-AF65-F5344CB8AC3E}">
        <p14:creationId xmlns:p14="http://schemas.microsoft.com/office/powerpoint/2010/main" val="3819640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Blood Lecture Outline</a:t>
            </a:r>
            <a:endParaRPr lang="en-US" dirty="0"/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854922" y="2109553"/>
            <a:ext cx="3475431" cy="366290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Introduction </a:t>
            </a:r>
            <a:endParaRPr lang="en-US" sz="2800" dirty="0">
              <a:solidFill>
                <a:srgbClr val="595959"/>
              </a:solidFill>
            </a:endParaRPr>
          </a:p>
          <a:p>
            <a:pPr>
              <a:spcBef>
                <a:spcPts val="1800"/>
              </a:spcBef>
            </a:pPr>
            <a:r>
              <a:rPr lang="en-US" sz="2800" dirty="0" smtClean="0"/>
              <a:t>Erythrocytes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21667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Erythrocytes (Red Blood Cells)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34891" y="2019715"/>
            <a:ext cx="5749790" cy="364549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 smtClean="0"/>
              <a:t>Life span: 120 days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Derived from red cell precursors in bone marrow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Normal numbers</a:t>
            </a:r>
          </a:p>
          <a:p>
            <a:pPr lvl="1">
              <a:spcBef>
                <a:spcPts val="900"/>
              </a:spcBef>
              <a:defRPr/>
            </a:pPr>
            <a:r>
              <a:rPr lang="en-US" sz="2800" dirty="0" smtClean="0"/>
              <a:t>Male: 4.5-6 x 10</a:t>
            </a:r>
            <a:r>
              <a:rPr lang="en-US" sz="2800" baseline="30000" dirty="0" smtClean="0"/>
              <a:t>12</a:t>
            </a:r>
            <a:r>
              <a:rPr lang="en-US" sz="2800" dirty="0" smtClean="0"/>
              <a:t>/L</a:t>
            </a:r>
          </a:p>
          <a:p>
            <a:pPr lvl="1">
              <a:spcBef>
                <a:spcPts val="900"/>
              </a:spcBef>
              <a:defRPr/>
            </a:pPr>
            <a:r>
              <a:rPr lang="en-US" sz="2800" dirty="0" smtClean="0"/>
              <a:t>Female: 4-5 x 10</a:t>
            </a:r>
            <a:r>
              <a:rPr lang="en-US" sz="2800" baseline="30000" dirty="0" smtClean="0"/>
              <a:t>12</a:t>
            </a:r>
            <a:r>
              <a:rPr lang="en-US" sz="2800" dirty="0" smtClean="0"/>
              <a:t>/L</a:t>
            </a:r>
          </a:p>
        </p:txBody>
      </p:sp>
    </p:spTree>
    <p:extLst>
      <p:ext uri="{BB962C8B-B14F-4D97-AF65-F5344CB8AC3E}">
        <p14:creationId xmlns:p14="http://schemas.microsoft.com/office/powerpoint/2010/main" val="1142479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1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8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7683" name="Text Box 3"/>
          <p:cNvSpPr txBox="1">
            <a:spLocks noChangeArrowheads="1"/>
          </p:cNvSpPr>
          <p:nvPr/>
        </p:nvSpPr>
        <p:spPr bwMode="auto">
          <a:xfrm>
            <a:off x="457200" y="6248400"/>
            <a:ext cx="8229600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Normal </a:t>
            </a: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red blood cells</a:t>
            </a:r>
            <a:endParaRPr lang="en-US" sz="32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0072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Red </a:t>
            </a:r>
            <a:r>
              <a:rPr lang="en-US" dirty="0" smtClean="0"/>
              <a:t>Blood Cell </a:t>
            </a:r>
            <a:r>
              <a:rPr lang="en-US" dirty="0" smtClean="0">
                <a:cs typeface="+mj-cs"/>
              </a:rPr>
              <a:t>Morphological Features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19690" y="2019684"/>
            <a:ext cx="6639663" cy="3970845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Nicely designed biconcave disk shape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Roughly </a:t>
            </a:r>
            <a:r>
              <a:rPr lang="en-US" sz="2800" dirty="0" smtClean="0">
                <a:cs typeface="+mn-cs"/>
              </a:rPr>
              <a:t>7 µm wide and 2 µm thick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Cytoskeleton: spectrin, ankyrin, actin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No nucleus</a:t>
            </a:r>
            <a:endParaRPr lang="en-US" sz="2800" dirty="0" smtClean="0">
              <a:solidFill>
                <a:srgbClr val="FF0000"/>
              </a:solidFill>
              <a:cs typeface="+mn-cs"/>
            </a:endParaRP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Cytoplasm: water (65%); organelles (1%); hemoglobin (34%)</a:t>
            </a:r>
          </a:p>
        </p:txBody>
      </p:sp>
    </p:spTree>
    <p:extLst>
      <p:ext uri="{BB962C8B-B14F-4D97-AF65-F5344CB8AC3E}">
        <p14:creationId xmlns:p14="http://schemas.microsoft.com/office/powerpoint/2010/main" val="114459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7" name="Picture 5" descr="RBC scanning e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6" t="2550" r="454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3596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3" descr="RBC diagram"/>
          <p:cNvPicPr>
            <a:picLocks noChangeAspect="1" noChangeArrowheads="1"/>
          </p:cNvPicPr>
          <p:nvPr/>
        </p:nvPicPr>
        <p:blipFill>
          <a:blip r:embed="rId4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04800"/>
            <a:ext cx="51816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8565" name="Rectangle 5"/>
          <p:cNvSpPr>
            <a:spLocks noChangeArrowheads="1"/>
          </p:cNvSpPr>
          <p:nvPr/>
        </p:nvSpPr>
        <p:spPr bwMode="auto">
          <a:xfrm>
            <a:off x="2606675" y="500063"/>
            <a:ext cx="3921125" cy="29368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8566" name="Rectangle 6"/>
          <p:cNvSpPr>
            <a:spLocks noChangeArrowheads="1"/>
          </p:cNvSpPr>
          <p:nvPr/>
        </p:nvSpPr>
        <p:spPr bwMode="auto">
          <a:xfrm>
            <a:off x="2606675" y="793750"/>
            <a:ext cx="1008063" cy="2921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8567" name="Rectangle 7"/>
          <p:cNvSpPr>
            <a:spLocks noChangeArrowheads="1"/>
          </p:cNvSpPr>
          <p:nvPr/>
        </p:nvSpPr>
        <p:spPr bwMode="auto">
          <a:xfrm>
            <a:off x="5407025" y="793750"/>
            <a:ext cx="1008063" cy="2921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8568" name="Text Box 8"/>
          <p:cNvSpPr txBox="1">
            <a:spLocks noChangeArrowheads="1"/>
          </p:cNvSpPr>
          <p:nvPr/>
        </p:nvSpPr>
        <p:spPr bwMode="auto">
          <a:xfrm>
            <a:off x="3838575" y="304800"/>
            <a:ext cx="14573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4000">
                <a:solidFill>
                  <a:srgbClr val="000000"/>
                </a:solidFill>
                <a:latin typeface="Franklin Gothic Medium" charset="0"/>
                <a:ea typeface="ＭＳ Ｐゴシック" charset="0"/>
                <a:cs typeface="Arial" charset="0"/>
              </a:rPr>
              <a:t>⅓</a:t>
            </a:r>
            <a:r>
              <a:rPr lang="en-US" sz="40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5951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175"/>
          <p:cNvPicPr>
            <a:picLocks noChangeAspect="1" noChangeArrowheads="1"/>
          </p:cNvPicPr>
          <p:nvPr/>
        </p:nvPicPr>
        <p:blipFill rotWithShape="1">
          <a:blip r:embed="rId4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" t="1024" r="402" b="3218"/>
          <a:stretch/>
        </p:blipFill>
        <p:spPr bwMode="auto">
          <a:xfrm>
            <a:off x="0" y="1"/>
            <a:ext cx="9144000" cy="6156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0" y="6248400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Pliable membrane allows cells to squeeze through tiny spaces.</a:t>
            </a:r>
            <a:endParaRPr lang="en-US" sz="28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38815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Picture 2" descr="spectrin"/>
          <p:cNvPicPr>
            <a:picLocks noChangeAspect="1" noChangeArrowheads="1"/>
          </p:cNvPicPr>
          <p:nvPr/>
        </p:nvPicPr>
        <p:blipFill>
          <a:blip r:embed="rId4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91440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2451" name="Rectangle 3"/>
          <p:cNvSpPr>
            <a:spLocks noChangeArrowheads="1"/>
          </p:cNvSpPr>
          <p:nvPr/>
        </p:nvSpPr>
        <p:spPr bwMode="auto">
          <a:xfrm>
            <a:off x="14288" y="1912938"/>
            <a:ext cx="241300" cy="3860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z</a:t>
            </a:r>
          </a:p>
        </p:txBody>
      </p:sp>
      <p:sp>
        <p:nvSpPr>
          <p:cNvPr id="1512452" name="Rectangle 4"/>
          <p:cNvSpPr>
            <a:spLocks noChangeArrowheads="1"/>
          </p:cNvSpPr>
          <p:nvPr/>
        </p:nvSpPr>
        <p:spPr bwMode="auto">
          <a:xfrm>
            <a:off x="0" y="5707063"/>
            <a:ext cx="3417888" cy="62706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7241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hemoglobin struct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4257675" cy="414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7" name="Picture 3" descr="heme molecul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1"/>
          <a:stretch/>
        </p:blipFill>
        <p:spPr bwMode="auto">
          <a:xfrm>
            <a:off x="4965700" y="1117600"/>
            <a:ext cx="3632200" cy="3718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6324" name="Text Box 4"/>
          <p:cNvSpPr txBox="1">
            <a:spLocks noChangeArrowheads="1"/>
          </p:cNvSpPr>
          <p:nvPr/>
        </p:nvSpPr>
        <p:spPr bwMode="auto">
          <a:xfrm>
            <a:off x="185814" y="6228108"/>
            <a:ext cx="881364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Main red cell function: transport oxygen using hemoglobin</a:t>
            </a:r>
            <a:endParaRPr lang="en-US" sz="28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01277" y="5200361"/>
            <a:ext cx="40349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Hemoglobin</a:t>
            </a:r>
            <a:endParaRPr lang="en-US" sz="28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32948" y="201681"/>
            <a:ext cx="23045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/>
            </a:pPr>
            <a:r>
              <a:rPr lang="en-US" sz="24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4 globin chains</a:t>
            </a:r>
            <a:endParaRPr lang="en-US" sz="24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376504" y="201681"/>
            <a:ext cx="29347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/>
            </a:pPr>
            <a:r>
              <a:rPr lang="en-US" sz="24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4 heme molecules</a:t>
            </a:r>
            <a:endParaRPr lang="en-US" sz="24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1667794" y="692695"/>
            <a:ext cx="0" cy="51310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3027687" y="667040"/>
            <a:ext cx="11280" cy="103750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4828428" y="4955097"/>
            <a:ext cx="403498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Heme molecule</a:t>
            </a:r>
            <a:br>
              <a:rPr lang="en-US" sz="28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(carries O</a:t>
            </a:r>
            <a:r>
              <a:rPr lang="en-US" sz="2800" baseline="-250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</a:t>
            </a:r>
            <a:endParaRPr lang="en-US" sz="28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5720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Blood Lecture Outline</a:t>
            </a:r>
            <a:endParaRPr lang="en-US" dirty="0"/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854922" y="2109553"/>
            <a:ext cx="3475431" cy="366290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Introduction </a:t>
            </a:r>
            <a:endParaRPr lang="en-US" sz="2800" dirty="0">
              <a:solidFill>
                <a:srgbClr val="595959"/>
              </a:solidFill>
            </a:endParaRPr>
          </a:p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Erythrocytes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Platelets</a:t>
            </a:r>
          </a:p>
        </p:txBody>
      </p:sp>
    </p:spTree>
    <p:extLst>
      <p:ext uri="{BB962C8B-B14F-4D97-AF65-F5344CB8AC3E}">
        <p14:creationId xmlns:p14="http://schemas.microsoft.com/office/powerpoint/2010/main" val="1932675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Platelets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8311" y="1543063"/>
            <a:ext cx="7633363" cy="466662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Life span: 8-10 days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Derived from megakaryocytes in bone marrow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Normal number: 150-450 x 10</a:t>
            </a:r>
            <a:r>
              <a:rPr lang="en-US" sz="2800" baseline="30000" dirty="0" smtClean="0"/>
              <a:t>9</a:t>
            </a:r>
            <a:r>
              <a:rPr lang="en-US" sz="2800" dirty="0" smtClean="0"/>
              <a:t>/L</a:t>
            </a:r>
            <a:endParaRPr lang="en-US" sz="2800" dirty="0"/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About 2 µm in diameter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Granulomere and hyalomere regions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No nucleus</a:t>
            </a:r>
            <a:endParaRPr lang="en-US" sz="2800" dirty="0" smtClean="0">
              <a:cs typeface="+mn-cs"/>
            </a:endParaRP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Function: help blood to clot</a:t>
            </a:r>
          </a:p>
        </p:txBody>
      </p:sp>
    </p:spTree>
    <p:extLst>
      <p:ext uri="{BB962C8B-B14F-4D97-AF65-F5344CB8AC3E}">
        <p14:creationId xmlns:p14="http://schemas.microsoft.com/office/powerpoint/2010/main" val="4140856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683" name="Text Box 3"/>
          <p:cNvSpPr txBox="1">
            <a:spLocks noChangeArrowheads="1"/>
          </p:cNvSpPr>
          <p:nvPr/>
        </p:nvSpPr>
        <p:spPr bwMode="auto">
          <a:xfrm>
            <a:off x="457200" y="6248400"/>
            <a:ext cx="8229600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Normal platelets</a:t>
            </a:r>
            <a:endParaRPr lang="en-US" sz="32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Picture 3" descr="platelet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 bwMode="auto">
          <a:xfrm flipH="1" flipV="1">
            <a:off x="2663602" y="4410291"/>
            <a:ext cx="1605215" cy="190524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 flipV="1">
            <a:off x="4565650" y="4357367"/>
            <a:ext cx="0" cy="197580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3451030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normal platelet cartoon"/>
          <p:cNvPicPr>
            <a:picLocks noChangeAspect="1" noChangeArrowheads="1"/>
          </p:cNvPicPr>
          <p:nvPr/>
        </p:nvPicPr>
        <p:blipFill>
          <a:blip r:embed="rId4">
            <a:lum bright="-12000" contrast="3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2143" b="36343"/>
          <a:stretch>
            <a:fillRect/>
          </a:stretch>
        </p:blipFill>
        <p:spPr bwMode="auto">
          <a:xfrm>
            <a:off x="1517017" y="1987989"/>
            <a:ext cx="4918345" cy="271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2771" name="Text Box 3"/>
          <p:cNvSpPr txBox="1">
            <a:spLocks noChangeArrowheads="1"/>
          </p:cNvSpPr>
          <p:nvPr/>
        </p:nvSpPr>
        <p:spPr bwMode="auto">
          <a:xfrm>
            <a:off x="990600" y="563563"/>
            <a:ext cx="6781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/>
            </a:pPr>
            <a:r>
              <a:rPr lang="en-US" sz="3600" dirty="0">
                <a:solidFill>
                  <a:srgbClr val="333333"/>
                </a:solidFill>
                <a:latin typeface="Calibri" charset="0"/>
                <a:ea typeface="ＭＳ Ｐゴシック" charset="0"/>
                <a:cs typeface="ＭＳ Ｐゴシック" charset="0"/>
              </a:rPr>
              <a:t>Normal Platelets</a:t>
            </a:r>
            <a:endParaRPr lang="en-US" sz="3600" dirty="0">
              <a:solidFill>
                <a:srgbClr val="333333"/>
              </a:solidFill>
              <a:latin typeface="Franklin Gothic Medium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4" name="Picture 4" descr="normal platelet cartoon"/>
          <p:cNvPicPr>
            <a:picLocks noChangeAspect="1" noChangeArrowheads="1"/>
          </p:cNvPicPr>
          <p:nvPr/>
        </p:nvPicPr>
        <p:blipFill>
          <a:blip r:embed="rId6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285" b="71204"/>
          <a:stretch>
            <a:fillRect/>
          </a:stretch>
        </p:blipFill>
        <p:spPr bwMode="auto">
          <a:xfrm>
            <a:off x="4876800" y="4038600"/>
            <a:ext cx="3048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3112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platelet em dense granul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587" y="428288"/>
            <a:ext cx="6542125" cy="5111036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50850" y="5595677"/>
            <a:ext cx="8229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Platelets look boring but have a ton of stuff inside (granules) and outside (receptors)</a:t>
            </a:r>
            <a:endParaRPr lang="en-US" sz="32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0802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platelet em scanning adhes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4240213" cy="4419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3" name="Picture 3" descr="platelet em scanning sprea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838200"/>
            <a:ext cx="4270375" cy="4419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2532" name="Text Box 4"/>
          <p:cNvSpPr txBox="1">
            <a:spLocks noChangeArrowheads="1"/>
          </p:cNvSpPr>
          <p:nvPr/>
        </p:nvSpPr>
        <p:spPr bwMode="auto">
          <a:xfrm>
            <a:off x="990600" y="5791200"/>
            <a:ext cx="7150100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/>
            </a:pP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Platelets forming a clot</a:t>
            </a:r>
            <a:endParaRPr lang="en-US" sz="32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7021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Blood Lecture Outline</a:t>
            </a:r>
            <a:endParaRPr lang="en-US" dirty="0"/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854922" y="2109553"/>
            <a:ext cx="3475431" cy="366290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Introduction </a:t>
            </a:r>
            <a:endParaRPr lang="en-US" sz="2800" dirty="0">
              <a:solidFill>
                <a:srgbClr val="595959"/>
              </a:solidFill>
            </a:endParaRPr>
          </a:p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Erythrocytes</a:t>
            </a:r>
          </a:p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Platelets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Leukocytes</a:t>
            </a:r>
          </a:p>
        </p:txBody>
      </p:sp>
    </p:spTree>
    <p:extLst>
      <p:ext uri="{BB962C8B-B14F-4D97-AF65-F5344CB8AC3E}">
        <p14:creationId xmlns:p14="http://schemas.microsoft.com/office/powerpoint/2010/main" val="1435756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203" r="4871" b="7396"/>
          <a:stretch/>
        </p:blipFill>
        <p:spPr bwMode="auto">
          <a:xfrm>
            <a:off x="0" y="0"/>
            <a:ext cx="9144000" cy="6156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6230759"/>
            <a:ext cx="822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White blood </a:t>
            </a: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cells (nice drawing)</a:t>
            </a:r>
            <a:endParaRPr lang="en-US" sz="32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813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W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8643" name="Text Box 3"/>
          <p:cNvSpPr txBox="1">
            <a:spLocks noChangeArrowheads="1"/>
          </p:cNvSpPr>
          <p:nvPr/>
        </p:nvSpPr>
        <p:spPr bwMode="auto">
          <a:xfrm>
            <a:off x="457200" y="6248400"/>
            <a:ext cx="822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White blood </a:t>
            </a: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cells (real blood smear)</a:t>
            </a:r>
            <a:endParaRPr lang="en-US" sz="32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6015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3" name="Text Box 3"/>
          <p:cNvSpPr txBox="1">
            <a:spLocks noChangeArrowheads="1"/>
          </p:cNvSpPr>
          <p:nvPr/>
        </p:nvSpPr>
        <p:spPr bwMode="auto">
          <a:xfrm>
            <a:off x="457200" y="6248400"/>
            <a:ext cx="822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White blood </a:t>
            </a: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cells (another real blood smear)</a:t>
            </a:r>
            <a:endParaRPr lang="en-US" sz="32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blood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3"/>
          <a:stretch/>
        </p:blipFill>
        <p:spPr>
          <a:xfrm rot="10800000">
            <a:off x="0" y="0"/>
            <a:ext cx="9144000" cy="62096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791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4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64472" y="5029200"/>
            <a:ext cx="8273038" cy="1621516"/>
          </a:xfrm>
        </p:spPr>
        <p:txBody>
          <a:bodyPr>
            <a:noAutofit/>
          </a:bodyPr>
          <a:lstStyle/>
          <a:p>
            <a:pPr algn="ctr">
              <a:buFontTx/>
              <a:buNone/>
              <a:defRPr/>
            </a:pPr>
            <a:r>
              <a:rPr lang="en-US" sz="3200" dirty="0" smtClean="0">
                <a:solidFill>
                  <a:srgbClr val="ED00F0"/>
                </a:solidFill>
                <a:latin typeface="Calibri" charset="0"/>
                <a:cs typeface="+mn-cs"/>
              </a:rPr>
              <a:t>White blood cell count (WBC)</a:t>
            </a:r>
            <a:br>
              <a:rPr lang="en-US" sz="3200" dirty="0" smtClean="0">
                <a:solidFill>
                  <a:srgbClr val="ED00F0"/>
                </a:solidFill>
                <a:latin typeface="Calibri" charset="0"/>
                <a:cs typeface="+mn-cs"/>
              </a:rPr>
            </a:br>
            <a:r>
              <a:rPr lang="en-US" sz="3200" dirty="0" smtClean="0">
                <a:latin typeface="Calibri" charset="0"/>
                <a:cs typeface="+mn-cs"/>
              </a:rPr>
              <a:t>Just gives you the total number of white blood cells (normal is about 4-11 x 10</a:t>
            </a:r>
            <a:r>
              <a:rPr lang="en-US" sz="3200" baseline="30000" dirty="0" smtClean="0">
                <a:latin typeface="Calibri" charset="0"/>
                <a:cs typeface="+mn-cs"/>
              </a:rPr>
              <a:t>9</a:t>
            </a:r>
            <a:r>
              <a:rPr lang="en-US" sz="3200" dirty="0" smtClean="0">
                <a:latin typeface="Calibri" charset="0"/>
                <a:cs typeface="+mn-cs"/>
              </a:rPr>
              <a:t>/L).</a:t>
            </a:r>
            <a:endParaRPr lang="en-US" sz="3600" dirty="0" smtClean="0">
              <a:latin typeface="Calibri" charset="0"/>
              <a:cs typeface="+mn-cs"/>
            </a:endParaRPr>
          </a:p>
        </p:txBody>
      </p:sp>
      <p:grpSp>
        <p:nvGrpSpPr>
          <p:cNvPr id="140291" name="Group 3"/>
          <p:cNvGrpSpPr>
            <a:grpSpLocks/>
          </p:cNvGrpSpPr>
          <p:nvPr/>
        </p:nvGrpSpPr>
        <p:grpSpPr bwMode="auto">
          <a:xfrm>
            <a:off x="2895600" y="1066800"/>
            <a:ext cx="3810000" cy="3657600"/>
            <a:chOff x="1728" y="1632"/>
            <a:chExt cx="2400" cy="2304"/>
          </a:xfrm>
        </p:grpSpPr>
        <p:grpSp>
          <p:nvGrpSpPr>
            <p:cNvPr id="140292" name="Group 4"/>
            <p:cNvGrpSpPr>
              <a:grpSpLocks/>
            </p:cNvGrpSpPr>
            <p:nvPr/>
          </p:nvGrpSpPr>
          <p:grpSpPr bwMode="auto">
            <a:xfrm>
              <a:off x="1728" y="1632"/>
              <a:ext cx="2400" cy="2304"/>
              <a:chOff x="432" y="1632"/>
              <a:chExt cx="2400" cy="2304"/>
            </a:xfrm>
          </p:grpSpPr>
          <p:grpSp>
            <p:nvGrpSpPr>
              <p:cNvPr id="140294" name="Group 5"/>
              <p:cNvGrpSpPr>
                <a:grpSpLocks/>
              </p:cNvGrpSpPr>
              <p:nvPr/>
            </p:nvGrpSpPr>
            <p:grpSpPr bwMode="auto">
              <a:xfrm>
                <a:off x="768" y="1632"/>
                <a:ext cx="288" cy="288"/>
                <a:chOff x="768" y="1632"/>
                <a:chExt cx="624" cy="624"/>
              </a:xfrm>
            </p:grpSpPr>
            <p:sp>
              <p:nvSpPr>
                <p:cNvPr id="1002502" name="Oval 6"/>
                <p:cNvSpPr>
                  <a:spLocks noChangeArrowheads="1"/>
                </p:cNvSpPr>
                <p:nvPr/>
              </p:nvSpPr>
              <p:spPr bwMode="auto">
                <a:xfrm>
                  <a:off x="768" y="1632"/>
                  <a:ext cx="624" cy="624"/>
                </a:xfrm>
                <a:prstGeom prst="ellipse">
                  <a:avLst/>
                </a:prstGeom>
                <a:solidFill>
                  <a:srgbClr val="FF9999"/>
                </a:solidFill>
                <a:ln w="12700">
                  <a:solidFill>
                    <a:srgbClr val="660066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2503" name="Freeform 7"/>
                <p:cNvSpPr>
                  <a:spLocks/>
                </p:cNvSpPr>
                <p:nvPr/>
              </p:nvSpPr>
              <p:spPr bwMode="auto">
                <a:xfrm>
                  <a:off x="842" y="1712"/>
                  <a:ext cx="522" cy="416"/>
                </a:xfrm>
                <a:custGeom>
                  <a:avLst/>
                  <a:gdLst>
                    <a:gd name="T0" fmla="*/ 200 w 521"/>
                    <a:gd name="T1" fmla="*/ 213 h 416"/>
                    <a:gd name="T2" fmla="*/ 137 w 521"/>
                    <a:gd name="T3" fmla="*/ 190 h 416"/>
                    <a:gd name="T4" fmla="*/ 89 w 521"/>
                    <a:gd name="T5" fmla="*/ 174 h 416"/>
                    <a:gd name="T6" fmla="*/ 34 w 521"/>
                    <a:gd name="T7" fmla="*/ 229 h 416"/>
                    <a:gd name="T8" fmla="*/ 42 w 521"/>
                    <a:gd name="T9" fmla="*/ 356 h 416"/>
                    <a:gd name="T10" fmla="*/ 97 w 521"/>
                    <a:gd name="T11" fmla="*/ 371 h 416"/>
                    <a:gd name="T12" fmla="*/ 176 w 521"/>
                    <a:gd name="T13" fmla="*/ 363 h 416"/>
                    <a:gd name="T14" fmla="*/ 247 w 521"/>
                    <a:gd name="T15" fmla="*/ 316 h 416"/>
                    <a:gd name="T16" fmla="*/ 334 w 521"/>
                    <a:gd name="T17" fmla="*/ 363 h 416"/>
                    <a:gd name="T18" fmla="*/ 382 w 521"/>
                    <a:gd name="T19" fmla="*/ 387 h 416"/>
                    <a:gd name="T20" fmla="*/ 429 w 521"/>
                    <a:gd name="T21" fmla="*/ 403 h 416"/>
                    <a:gd name="T22" fmla="*/ 500 w 521"/>
                    <a:gd name="T23" fmla="*/ 395 h 416"/>
                    <a:gd name="T24" fmla="*/ 484 w 521"/>
                    <a:gd name="T25" fmla="*/ 269 h 416"/>
                    <a:gd name="T26" fmla="*/ 287 w 521"/>
                    <a:gd name="T27" fmla="*/ 198 h 416"/>
                    <a:gd name="T28" fmla="*/ 247 w 521"/>
                    <a:gd name="T29" fmla="*/ 48 h 416"/>
                    <a:gd name="T30" fmla="*/ 176 w 521"/>
                    <a:gd name="T31" fmla="*/ 0 h 416"/>
                    <a:gd name="T32" fmla="*/ 97 w 521"/>
                    <a:gd name="T33" fmla="*/ 63 h 416"/>
                    <a:gd name="T34" fmla="*/ 161 w 521"/>
                    <a:gd name="T35" fmla="*/ 190 h 416"/>
                    <a:gd name="T36" fmla="*/ 200 w 521"/>
                    <a:gd name="T37" fmla="*/ 213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21" h="416">
                      <a:moveTo>
                        <a:pt x="200" y="213"/>
                      </a:moveTo>
                      <a:cubicBezTo>
                        <a:pt x="111" y="197"/>
                        <a:pt x="201" y="219"/>
                        <a:pt x="137" y="190"/>
                      </a:cubicBezTo>
                      <a:cubicBezTo>
                        <a:pt x="122" y="183"/>
                        <a:pt x="89" y="174"/>
                        <a:pt x="89" y="174"/>
                      </a:cubicBezTo>
                      <a:cubicBezTo>
                        <a:pt x="53" y="187"/>
                        <a:pt x="65" y="199"/>
                        <a:pt x="34" y="229"/>
                      </a:cubicBezTo>
                      <a:cubicBezTo>
                        <a:pt x="21" y="267"/>
                        <a:pt x="0" y="323"/>
                        <a:pt x="42" y="356"/>
                      </a:cubicBezTo>
                      <a:cubicBezTo>
                        <a:pt x="57" y="368"/>
                        <a:pt x="79" y="366"/>
                        <a:pt x="97" y="371"/>
                      </a:cubicBezTo>
                      <a:cubicBezTo>
                        <a:pt x="123" y="368"/>
                        <a:pt x="150" y="369"/>
                        <a:pt x="176" y="363"/>
                      </a:cubicBezTo>
                      <a:cubicBezTo>
                        <a:pt x="204" y="357"/>
                        <a:pt x="219" y="326"/>
                        <a:pt x="247" y="316"/>
                      </a:cubicBezTo>
                      <a:cubicBezTo>
                        <a:pt x="296" y="349"/>
                        <a:pt x="265" y="353"/>
                        <a:pt x="334" y="363"/>
                      </a:cubicBezTo>
                      <a:cubicBezTo>
                        <a:pt x="417" y="391"/>
                        <a:pt x="294" y="347"/>
                        <a:pt x="382" y="387"/>
                      </a:cubicBezTo>
                      <a:cubicBezTo>
                        <a:pt x="397" y="394"/>
                        <a:pt x="429" y="403"/>
                        <a:pt x="429" y="403"/>
                      </a:cubicBezTo>
                      <a:cubicBezTo>
                        <a:pt x="453" y="400"/>
                        <a:pt x="488" y="416"/>
                        <a:pt x="500" y="395"/>
                      </a:cubicBezTo>
                      <a:cubicBezTo>
                        <a:pt x="521" y="358"/>
                        <a:pt x="510" y="302"/>
                        <a:pt x="484" y="269"/>
                      </a:cubicBezTo>
                      <a:cubicBezTo>
                        <a:pt x="431" y="203"/>
                        <a:pt x="367" y="204"/>
                        <a:pt x="287" y="198"/>
                      </a:cubicBezTo>
                      <a:cubicBezTo>
                        <a:pt x="269" y="143"/>
                        <a:pt x="310" y="69"/>
                        <a:pt x="247" y="48"/>
                      </a:cubicBezTo>
                      <a:cubicBezTo>
                        <a:pt x="221" y="30"/>
                        <a:pt x="206" y="10"/>
                        <a:pt x="176" y="0"/>
                      </a:cubicBezTo>
                      <a:cubicBezTo>
                        <a:pt x="130" y="12"/>
                        <a:pt x="113" y="16"/>
                        <a:pt x="97" y="63"/>
                      </a:cubicBezTo>
                      <a:cubicBezTo>
                        <a:pt x="104" y="123"/>
                        <a:pt x="112" y="157"/>
                        <a:pt x="161" y="190"/>
                      </a:cubicBezTo>
                      <a:cubicBezTo>
                        <a:pt x="184" y="225"/>
                        <a:pt x="170" y="257"/>
                        <a:pt x="200" y="213"/>
                      </a:cubicBezTo>
                      <a:close/>
                    </a:path>
                  </a:pathLst>
                </a:custGeom>
                <a:solidFill>
                  <a:srgbClr val="660066"/>
                </a:solidFill>
                <a:ln w="12700" cap="flat" cmpd="sng">
                  <a:solidFill>
                    <a:srgbClr val="660066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140295" name="Group 8"/>
              <p:cNvGrpSpPr>
                <a:grpSpLocks/>
              </p:cNvGrpSpPr>
              <p:nvPr/>
            </p:nvGrpSpPr>
            <p:grpSpPr bwMode="auto">
              <a:xfrm>
                <a:off x="1152" y="2016"/>
                <a:ext cx="288" cy="288"/>
                <a:chOff x="768" y="1632"/>
                <a:chExt cx="624" cy="624"/>
              </a:xfrm>
            </p:grpSpPr>
            <p:sp>
              <p:nvSpPr>
                <p:cNvPr id="1002505" name="Oval 9"/>
                <p:cNvSpPr>
                  <a:spLocks noChangeArrowheads="1"/>
                </p:cNvSpPr>
                <p:nvPr/>
              </p:nvSpPr>
              <p:spPr bwMode="auto">
                <a:xfrm>
                  <a:off x="768" y="1632"/>
                  <a:ext cx="624" cy="624"/>
                </a:xfrm>
                <a:prstGeom prst="ellipse">
                  <a:avLst/>
                </a:prstGeom>
                <a:solidFill>
                  <a:srgbClr val="FF9999"/>
                </a:solidFill>
                <a:ln w="12700">
                  <a:solidFill>
                    <a:srgbClr val="660066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2506" name="Freeform 10"/>
                <p:cNvSpPr>
                  <a:spLocks/>
                </p:cNvSpPr>
                <p:nvPr/>
              </p:nvSpPr>
              <p:spPr bwMode="auto">
                <a:xfrm>
                  <a:off x="842" y="1712"/>
                  <a:ext cx="522" cy="416"/>
                </a:xfrm>
                <a:custGeom>
                  <a:avLst/>
                  <a:gdLst>
                    <a:gd name="T0" fmla="*/ 200 w 521"/>
                    <a:gd name="T1" fmla="*/ 213 h 416"/>
                    <a:gd name="T2" fmla="*/ 137 w 521"/>
                    <a:gd name="T3" fmla="*/ 190 h 416"/>
                    <a:gd name="T4" fmla="*/ 89 w 521"/>
                    <a:gd name="T5" fmla="*/ 174 h 416"/>
                    <a:gd name="T6" fmla="*/ 34 w 521"/>
                    <a:gd name="T7" fmla="*/ 229 h 416"/>
                    <a:gd name="T8" fmla="*/ 42 w 521"/>
                    <a:gd name="T9" fmla="*/ 356 h 416"/>
                    <a:gd name="T10" fmla="*/ 97 w 521"/>
                    <a:gd name="T11" fmla="*/ 371 h 416"/>
                    <a:gd name="T12" fmla="*/ 176 w 521"/>
                    <a:gd name="T13" fmla="*/ 363 h 416"/>
                    <a:gd name="T14" fmla="*/ 247 w 521"/>
                    <a:gd name="T15" fmla="*/ 316 h 416"/>
                    <a:gd name="T16" fmla="*/ 334 w 521"/>
                    <a:gd name="T17" fmla="*/ 363 h 416"/>
                    <a:gd name="T18" fmla="*/ 382 w 521"/>
                    <a:gd name="T19" fmla="*/ 387 h 416"/>
                    <a:gd name="T20" fmla="*/ 429 w 521"/>
                    <a:gd name="T21" fmla="*/ 403 h 416"/>
                    <a:gd name="T22" fmla="*/ 500 w 521"/>
                    <a:gd name="T23" fmla="*/ 395 h 416"/>
                    <a:gd name="T24" fmla="*/ 484 w 521"/>
                    <a:gd name="T25" fmla="*/ 269 h 416"/>
                    <a:gd name="T26" fmla="*/ 287 w 521"/>
                    <a:gd name="T27" fmla="*/ 198 h 416"/>
                    <a:gd name="T28" fmla="*/ 247 w 521"/>
                    <a:gd name="T29" fmla="*/ 48 h 416"/>
                    <a:gd name="T30" fmla="*/ 176 w 521"/>
                    <a:gd name="T31" fmla="*/ 0 h 416"/>
                    <a:gd name="T32" fmla="*/ 97 w 521"/>
                    <a:gd name="T33" fmla="*/ 63 h 416"/>
                    <a:gd name="T34" fmla="*/ 161 w 521"/>
                    <a:gd name="T35" fmla="*/ 190 h 416"/>
                    <a:gd name="T36" fmla="*/ 200 w 521"/>
                    <a:gd name="T37" fmla="*/ 213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21" h="416">
                      <a:moveTo>
                        <a:pt x="200" y="213"/>
                      </a:moveTo>
                      <a:cubicBezTo>
                        <a:pt x="111" y="197"/>
                        <a:pt x="201" y="219"/>
                        <a:pt x="137" y="190"/>
                      </a:cubicBezTo>
                      <a:cubicBezTo>
                        <a:pt x="122" y="183"/>
                        <a:pt x="89" y="174"/>
                        <a:pt x="89" y="174"/>
                      </a:cubicBezTo>
                      <a:cubicBezTo>
                        <a:pt x="53" y="187"/>
                        <a:pt x="65" y="199"/>
                        <a:pt x="34" y="229"/>
                      </a:cubicBezTo>
                      <a:cubicBezTo>
                        <a:pt x="21" y="267"/>
                        <a:pt x="0" y="323"/>
                        <a:pt x="42" y="356"/>
                      </a:cubicBezTo>
                      <a:cubicBezTo>
                        <a:pt x="57" y="368"/>
                        <a:pt x="79" y="366"/>
                        <a:pt x="97" y="371"/>
                      </a:cubicBezTo>
                      <a:cubicBezTo>
                        <a:pt x="123" y="368"/>
                        <a:pt x="150" y="369"/>
                        <a:pt x="176" y="363"/>
                      </a:cubicBezTo>
                      <a:cubicBezTo>
                        <a:pt x="204" y="357"/>
                        <a:pt x="219" y="326"/>
                        <a:pt x="247" y="316"/>
                      </a:cubicBezTo>
                      <a:cubicBezTo>
                        <a:pt x="296" y="349"/>
                        <a:pt x="265" y="353"/>
                        <a:pt x="334" y="363"/>
                      </a:cubicBezTo>
                      <a:cubicBezTo>
                        <a:pt x="417" y="391"/>
                        <a:pt x="294" y="347"/>
                        <a:pt x="382" y="387"/>
                      </a:cubicBezTo>
                      <a:cubicBezTo>
                        <a:pt x="397" y="394"/>
                        <a:pt x="429" y="403"/>
                        <a:pt x="429" y="403"/>
                      </a:cubicBezTo>
                      <a:cubicBezTo>
                        <a:pt x="453" y="400"/>
                        <a:pt x="488" y="416"/>
                        <a:pt x="500" y="395"/>
                      </a:cubicBezTo>
                      <a:cubicBezTo>
                        <a:pt x="521" y="358"/>
                        <a:pt x="510" y="302"/>
                        <a:pt x="484" y="269"/>
                      </a:cubicBezTo>
                      <a:cubicBezTo>
                        <a:pt x="431" y="203"/>
                        <a:pt x="367" y="204"/>
                        <a:pt x="287" y="198"/>
                      </a:cubicBezTo>
                      <a:cubicBezTo>
                        <a:pt x="269" y="143"/>
                        <a:pt x="310" y="69"/>
                        <a:pt x="247" y="48"/>
                      </a:cubicBezTo>
                      <a:cubicBezTo>
                        <a:pt x="221" y="30"/>
                        <a:pt x="206" y="10"/>
                        <a:pt x="176" y="0"/>
                      </a:cubicBezTo>
                      <a:cubicBezTo>
                        <a:pt x="130" y="12"/>
                        <a:pt x="113" y="16"/>
                        <a:pt x="97" y="63"/>
                      </a:cubicBezTo>
                      <a:cubicBezTo>
                        <a:pt x="104" y="123"/>
                        <a:pt x="112" y="157"/>
                        <a:pt x="161" y="190"/>
                      </a:cubicBezTo>
                      <a:cubicBezTo>
                        <a:pt x="184" y="225"/>
                        <a:pt x="170" y="257"/>
                        <a:pt x="200" y="213"/>
                      </a:cubicBezTo>
                      <a:close/>
                    </a:path>
                  </a:pathLst>
                </a:custGeom>
                <a:solidFill>
                  <a:srgbClr val="660066"/>
                </a:solidFill>
                <a:ln w="12700" cap="flat" cmpd="sng">
                  <a:solidFill>
                    <a:srgbClr val="660066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1002507" name="Oval 11"/>
              <p:cNvSpPr>
                <a:spLocks noChangeArrowheads="1"/>
              </p:cNvSpPr>
              <p:nvPr/>
            </p:nvSpPr>
            <p:spPr bwMode="auto">
              <a:xfrm>
                <a:off x="912" y="2832"/>
                <a:ext cx="288" cy="288"/>
              </a:xfrm>
              <a:prstGeom prst="ellipse">
                <a:avLst/>
              </a:prstGeom>
              <a:solidFill>
                <a:srgbClr val="FF9999"/>
              </a:solidFill>
              <a:ln w="12700">
                <a:solidFill>
                  <a:srgbClr val="660066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140297" name="Group 12"/>
              <p:cNvGrpSpPr>
                <a:grpSpLocks/>
              </p:cNvGrpSpPr>
              <p:nvPr/>
            </p:nvGrpSpPr>
            <p:grpSpPr bwMode="auto">
              <a:xfrm>
                <a:off x="1584" y="1776"/>
                <a:ext cx="288" cy="288"/>
                <a:chOff x="768" y="1632"/>
                <a:chExt cx="624" cy="624"/>
              </a:xfrm>
            </p:grpSpPr>
            <p:sp>
              <p:nvSpPr>
                <p:cNvPr id="1002509" name="Oval 13"/>
                <p:cNvSpPr>
                  <a:spLocks noChangeArrowheads="1"/>
                </p:cNvSpPr>
                <p:nvPr/>
              </p:nvSpPr>
              <p:spPr bwMode="auto">
                <a:xfrm>
                  <a:off x="768" y="1632"/>
                  <a:ext cx="624" cy="624"/>
                </a:xfrm>
                <a:prstGeom prst="ellipse">
                  <a:avLst/>
                </a:prstGeom>
                <a:solidFill>
                  <a:srgbClr val="FF9999"/>
                </a:solidFill>
                <a:ln w="12700">
                  <a:solidFill>
                    <a:srgbClr val="660066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2510" name="Freeform 14"/>
                <p:cNvSpPr>
                  <a:spLocks/>
                </p:cNvSpPr>
                <p:nvPr/>
              </p:nvSpPr>
              <p:spPr bwMode="auto">
                <a:xfrm>
                  <a:off x="842" y="1712"/>
                  <a:ext cx="522" cy="416"/>
                </a:xfrm>
                <a:custGeom>
                  <a:avLst/>
                  <a:gdLst>
                    <a:gd name="T0" fmla="*/ 200 w 521"/>
                    <a:gd name="T1" fmla="*/ 213 h 416"/>
                    <a:gd name="T2" fmla="*/ 137 w 521"/>
                    <a:gd name="T3" fmla="*/ 190 h 416"/>
                    <a:gd name="T4" fmla="*/ 89 w 521"/>
                    <a:gd name="T5" fmla="*/ 174 h 416"/>
                    <a:gd name="T6" fmla="*/ 34 w 521"/>
                    <a:gd name="T7" fmla="*/ 229 h 416"/>
                    <a:gd name="T8" fmla="*/ 42 w 521"/>
                    <a:gd name="T9" fmla="*/ 356 h 416"/>
                    <a:gd name="T10" fmla="*/ 97 w 521"/>
                    <a:gd name="T11" fmla="*/ 371 h 416"/>
                    <a:gd name="T12" fmla="*/ 176 w 521"/>
                    <a:gd name="T13" fmla="*/ 363 h 416"/>
                    <a:gd name="T14" fmla="*/ 247 w 521"/>
                    <a:gd name="T15" fmla="*/ 316 h 416"/>
                    <a:gd name="T16" fmla="*/ 334 w 521"/>
                    <a:gd name="T17" fmla="*/ 363 h 416"/>
                    <a:gd name="T18" fmla="*/ 382 w 521"/>
                    <a:gd name="T19" fmla="*/ 387 h 416"/>
                    <a:gd name="T20" fmla="*/ 429 w 521"/>
                    <a:gd name="T21" fmla="*/ 403 h 416"/>
                    <a:gd name="T22" fmla="*/ 500 w 521"/>
                    <a:gd name="T23" fmla="*/ 395 h 416"/>
                    <a:gd name="T24" fmla="*/ 484 w 521"/>
                    <a:gd name="T25" fmla="*/ 269 h 416"/>
                    <a:gd name="T26" fmla="*/ 287 w 521"/>
                    <a:gd name="T27" fmla="*/ 198 h 416"/>
                    <a:gd name="T28" fmla="*/ 247 w 521"/>
                    <a:gd name="T29" fmla="*/ 48 h 416"/>
                    <a:gd name="T30" fmla="*/ 176 w 521"/>
                    <a:gd name="T31" fmla="*/ 0 h 416"/>
                    <a:gd name="T32" fmla="*/ 97 w 521"/>
                    <a:gd name="T33" fmla="*/ 63 h 416"/>
                    <a:gd name="T34" fmla="*/ 161 w 521"/>
                    <a:gd name="T35" fmla="*/ 190 h 416"/>
                    <a:gd name="T36" fmla="*/ 200 w 521"/>
                    <a:gd name="T37" fmla="*/ 213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21" h="416">
                      <a:moveTo>
                        <a:pt x="200" y="213"/>
                      </a:moveTo>
                      <a:cubicBezTo>
                        <a:pt x="111" y="197"/>
                        <a:pt x="201" y="219"/>
                        <a:pt x="137" y="190"/>
                      </a:cubicBezTo>
                      <a:cubicBezTo>
                        <a:pt x="122" y="183"/>
                        <a:pt x="89" y="174"/>
                        <a:pt x="89" y="174"/>
                      </a:cubicBezTo>
                      <a:cubicBezTo>
                        <a:pt x="53" y="187"/>
                        <a:pt x="65" y="199"/>
                        <a:pt x="34" y="229"/>
                      </a:cubicBezTo>
                      <a:cubicBezTo>
                        <a:pt x="21" y="267"/>
                        <a:pt x="0" y="323"/>
                        <a:pt x="42" y="356"/>
                      </a:cubicBezTo>
                      <a:cubicBezTo>
                        <a:pt x="57" y="368"/>
                        <a:pt x="79" y="366"/>
                        <a:pt x="97" y="371"/>
                      </a:cubicBezTo>
                      <a:cubicBezTo>
                        <a:pt x="123" y="368"/>
                        <a:pt x="150" y="369"/>
                        <a:pt x="176" y="363"/>
                      </a:cubicBezTo>
                      <a:cubicBezTo>
                        <a:pt x="204" y="357"/>
                        <a:pt x="219" y="326"/>
                        <a:pt x="247" y="316"/>
                      </a:cubicBezTo>
                      <a:cubicBezTo>
                        <a:pt x="296" y="349"/>
                        <a:pt x="265" y="353"/>
                        <a:pt x="334" y="363"/>
                      </a:cubicBezTo>
                      <a:cubicBezTo>
                        <a:pt x="417" y="391"/>
                        <a:pt x="294" y="347"/>
                        <a:pt x="382" y="387"/>
                      </a:cubicBezTo>
                      <a:cubicBezTo>
                        <a:pt x="397" y="394"/>
                        <a:pt x="429" y="403"/>
                        <a:pt x="429" y="403"/>
                      </a:cubicBezTo>
                      <a:cubicBezTo>
                        <a:pt x="453" y="400"/>
                        <a:pt x="488" y="416"/>
                        <a:pt x="500" y="395"/>
                      </a:cubicBezTo>
                      <a:cubicBezTo>
                        <a:pt x="521" y="358"/>
                        <a:pt x="510" y="302"/>
                        <a:pt x="484" y="269"/>
                      </a:cubicBezTo>
                      <a:cubicBezTo>
                        <a:pt x="431" y="203"/>
                        <a:pt x="367" y="204"/>
                        <a:pt x="287" y="198"/>
                      </a:cubicBezTo>
                      <a:cubicBezTo>
                        <a:pt x="269" y="143"/>
                        <a:pt x="310" y="69"/>
                        <a:pt x="247" y="48"/>
                      </a:cubicBezTo>
                      <a:cubicBezTo>
                        <a:pt x="221" y="30"/>
                        <a:pt x="206" y="10"/>
                        <a:pt x="176" y="0"/>
                      </a:cubicBezTo>
                      <a:cubicBezTo>
                        <a:pt x="130" y="12"/>
                        <a:pt x="113" y="16"/>
                        <a:pt x="97" y="63"/>
                      </a:cubicBezTo>
                      <a:cubicBezTo>
                        <a:pt x="104" y="123"/>
                        <a:pt x="112" y="157"/>
                        <a:pt x="161" y="190"/>
                      </a:cubicBezTo>
                      <a:cubicBezTo>
                        <a:pt x="184" y="225"/>
                        <a:pt x="170" y="257"/>
                        <a:pt x="200" y="213"/>
                      </a:cubicBezTo>
                      <a:close/>
                    </a:path>
                  </a:pathLst>
                </a:custGeom>
                <a:solidFill>
                  <a:srgbClr val="660066"/>
                </a:solidFill>
                <a:ln w="12700" cap="flat" cmpd="sng">
                  <a:solidFill>
                    <a:srgbClr val="660066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140298" name="Group 15"/>
              <p:cNvGrpSpPr>
                <a:grpSpLocks/>
              </p:cNvGrpSpPr>
              <p:nvPr/>
            </p:nvGrpSpPr>
            <p:grpSpPr bwMode="auto">
              <a:xfrm>
                <a:off x="1824" y="2112"/>
                <a:ext cx="264" cy="288"/>
                <a:chOff x="1824" y="2640"/>
                <a:chExt cx="528" cy="576"/>
              </a:xfrm>
            </p:grpSpPr>
            <p:sp>
              <p:nvSpPr>
                <p:cNvPr id="1002512" name="Oval 16"/>
                <p:cNvSpPr>
                  <a:spLocks noChangeArrowheads="1"/>
                </p:cNvSpPr>
                <p:nvPr/>
              </p:nvSpPr>
              <p:spPr bwMode="auto">
                <a:xfrm>
                  <a:off x="1824" y="2640"/>
                  <a:ext cx="528" cy="576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rgbClr val="000066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2513" name="Freeform 17" descr="Purple mesh"/>
                <p:cNvSpPr>
                  <a:spLocks/>
                </p:cNvSpPr>
                <p:nvPr/>
              </p:nvSpPr>
              <p:spPr bwMode="auto">
                <a:xfrm>
                  <a:off x="1910" y="2740"/>
                  <a:ext cx="384" cy="410"/>
                </a:xfrm>
                <a:custGeom>
                  <a:avLst/>
                  <a:gdLst>
                    <a:gd name="T0" fmla="*/ 135 w 384"/>
                    <a:gd name="T1" fmla="*/ 55 h 409"/>
                    <a:gd name="T2" fmla="*/ 103 w 384"/>
                    <a:gd name="T3" fmla="*/ 63 h 409"/>
                    <a:gd name="T4" fmla="*/ 56 w 384"/>
                    <a:gd name="T5" fmla="*/ 94 h 409"/>
                    <a:gd name="T6" fmla="*/ 16 w 384"/>
                    <a:gd name="T7" fmla="*/ 189 h 409"/>
                    <a:gd name="T8" fmla="*/ 0 w 384"/>
                    <a:gd name="T9" fmla="*/ 236 h 409"/>
                    <a:gd name="T10" fmla="*/ 119 w 384"/>
                    <a:gd name="T11" fmla="*/ 355 h 409"/>
                    <a:gd name="T12" fmla="*/ 206 w 384"/>
                    <a:gd name="T13" fmla="*/ 363 h 409"/>
                    <a:gd name="T14" fmla="*/ 292 w 384"/>
                    <a:gd name="T15" fmla="*/ 339 h 409"/>
                    <a:gd name="T16" fmla="*/ 348 w 384"/>
                    <a:gd name="T17" fmla="*/ 260 h 409"/>
                    <a:gd name="T18" fmla="*/ 300 w 384"/>
                    <a:gd name="T19" fmla="*/ 63 h 409"/>
                    <a:gd name="T20" fmla="*/ 285 w 384"/>
                    <a:gd name="T21" fmla="*/ 39 h 409"/>
                    <a:gd name="T22" fmla="*/ 190 w 384"/>
                    <a:gd name="T23" fmla="*/ 0 h 409"/>
                    <a:gd name="T24" fmla="*/ 135 w 384"/>
                    <a:gd name="T25" fmla="*/ 55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84" h="409">
                      <a:moveTo>
                        <a:pt x="135" y="55"/>
                      </a:moveTo>
                      <a:cubicBezTo>
                        <a:pt x="124" y="58"/>
                        <a:pt x="113" y="58"/>
                        <a:pt x="103" y="63"/>
                      </a:cubicBezTo>
                      <a:cubicBezTo>
                        <a:pt x="86" y="71"/>
                        <a:pt x="56" y="94"/>
                        <a:pt x="56" y="94"/>
                      </a:cubicBezTo>
                      <a:cubicBezTo>
                        <a:pt x="36" y="124"/>
                        <a:pt x="27" y="155"/>
                        <a:pt x="16" y="189"/>
                      </a:cubicBezTo>
                      <a:cubicBezTo>
                        <a:pt x="11" y="205"/>
                        <a:pt x="0" y="236"/>
                        <a:pt x="0" y="236"/>
                      </a:cubicBezTo>
                      <a:cubicBezTo>
                        <a:pt x="25" y="310"/>
                        <a:pt x="62" y="317"/>
                        <a:pt x="119" y="355"/>
                      </a:cubicBezTo>
                      <a:cubicBezTo>
                        <a:pt x="155" y="409"/>
                        <a:pt x="161" y="383"/>
                        <a:pt x="206" y="363"/>
                      </a:cubicBezTo>
                      <a:cubicBezTo>
                        <a:pt x="231" y="352"/>
                        <a:pt x="265" y="346"/>
                        <a:pt x="292" y="339"/>
                      </a:cubicBezTo>
                      <a:cubicBezTo>
                        <a:pt x="328" y="312"/>
                        <a:pt x="337" y="303"/>
                        <a:pt x="348" y="260"/>
                      </a:cubicBezTo>
                      <a:cubicBezTo>
                        <a:pt x="358" y="174"/>
                        <a:pt x="384" y="119"/>
                        <a:pt x="300" y="63"/>
                      </a:cubicBezTo>
                      <a:cubicBezTo>
                        <a:pt x="295" y="55"/>
                        <a:pt x="293" y="44"/>
                        <a:pt x="285" y="39"/>
                      </a:cubicBezTo>
                      <a:cubicBezTo>
                        <a:pt x="281" y="36"/>
                        <a:pt x="201" y="4"/>
                        <a:pt x="190" y="0"/>
                      </a:cubicBezTo>
                      <a:cubicBezTo>
                        <a:pt x="142" y="12"/>
                        <a:pt x="160" y="16"/>
                        <a:pt x="135" y="55"/>
                      </a:cubicBezTo>
                      <a:close/>
                    </a:path>
                  </a:pathLst>
                </a:custGeom>
                <a:blipFill dpi="0" rotWithShape="0">
                  <a:blip r:embed="rId4"/>
                  <a:srcRect/>
                  <a:tile tx="0" ty="0" sx="100000" sy="100000" flip="none" algn="tl"/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140299" name="Group 18"/>
              <p:cNvGrpSpPr>
                <a:grpSpLocks/>
              </p:cNvGrpSpPr>
              <p:nvPr/>
            </p:nvGrpSpPr>
            <p:grpSpPr bwMode="auto">
              <a:xfrm>
                <a:off x="672" y="3648"/>
                <a:ext cx="264" cy="288"/>
                <a:chOff x="1824" y="2640"/>
                <a:chExt cx="528" cy="576"/>
              </a:xfrm>
            </p:grpSpPr>
            <p:sp>
              <p:nvSpPr>
                <p:cNvPr id="1002515" name="Oval 19"/>
                <p:cNvSpPr>
                  <a:spLocks noChangeArrowheads="1"/>
                </p:cNvSpPr>
                <p:nvPr/>
              </p:nvSpPr>
              <p:spPr bwMode="auto">
                <a:xfrm>
                  <a:off x="1824" y="2640"/>
                  <a:ext cx="528" cy="576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rgbClr val="000066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2516" name="Freeform 20" descr="Purple mesh"/>
                <p:cNvSpPr>
                  <a:spLocks/>
                </p:cNvSpPr>
                <p:nvPr/>
              </p:nvSpPr>
              <p:spPr bwMode="auto">
                <a:xfrm>
                  <a:off x="1910" y="2740"/>
                  <a:ext cx="384" cy="410"/>
                </a:xfrm>
                <a:custGeom>
                  <a:avLst/>
                  <a:gdLst>
                    <a:gd name="T0" fmla="*/ 135 w 384"/>
                    <a:gd name="T1" fmla="*/ 55 h 409"/>
                    <a:gd name="T2" fmla="*/ 103 w 384"/>
                    <a:gd name="T3" fmla="*/ 63 h 409"/>
                    <a:gd name="T4" fmla="*/ 56 w 384"/>
                    <a:gd name="T5" fmla="*/ 94 h 409"/>
                    <a:gd name="T6" fmla="*/ 16 w 384"/>
                    <a:gd name="T7" fmla="*/ 189 h 409"/>
                    <a:gd name="T8" fmla="*/ 0 w 384"/>
                    <a:gd name="T9" fmla="*/ 236 h 409"/>
                    <a:gd name="T10" fmla="*/ 119 w 384"/>
                    <a:gd name="T11" fmla="*/ 355 h 409"/>
                    <a:gd name="T12" fmla="*/ 206 w 384"/>
                    <a:gd name="T13" fmla="*/ 363 h 409"/>
                    <a:gd name="T14" fmla="*/ 292 w 384"/>
                    <a:gd name="T15" fmla="*/ 339 h 409"/>
                    <a:gd name="T16" fmla="*/ 348 w 384"/>
                    <a:gd name="T17" fmla="*/ 260 h 409"/>
                    <a:gd name="T18" fmla="*/ 300 w 384"/>
                    <a:gd name="T19" fmla="*/ 63 h 409"/>
                    <a:gd name="T20" fmla="*/ 285 w 384"/>
                    <a:gd name="T21" fmla="*/ 39 h 409"/>
                    <a:gd name="T22" fmla="*/ 190 w 384"/>
                    <a:gd name="T23" fmla="*/ 0 h 409"/>
                    <a:gd name="T24" fmla="*/ 135 w 384"/>
                    <a:gd name="T25" fmla="*/ 55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84" h="409">
                      <a:moveTo>
                        <a:pt x="135" y="55"/>
                      </a:moveTo>
                      <a:cubicBezTo>
                        <a:pt x="124" y="58"/>
                        <a:pt x="113" y="58"/>
                        <a:pt x="103" y="63"/>
                      </a:cubicBezTo>
                      <a:cubicBezTo>
                        <a:pt x="86" y="71"/>
                        <a:pt x="56" y="94"/>
                        <a:pt x="56" y="94"/>
                      </a:cubicBezTo>
                      <a:cubicBezTo>
                        <a:pt x="36" y="124"/>
                        <a:pt x="27" y="155"/>
                        <a:pt x="16" y="189"/>
                      </a:cubicBezTo>
                      <a:cubicBezTo>
                        <a:pt x="11" y="205"/>
                        <a:pt x="0" y="236"/>
                        <a:pt x="0" y="236"/>
                      </a:cubicBezTo>
                      <a:cubicBezTo>
                        <a:pt x="25" y="310"/>
                        <a:pt x="62" y="317"/>
                        <a:pt x="119" y="355"/>
                      </a:cubicBezTo>
                      <a:cubicBezTo>
                        <a:pt x="155" y="409"/>
                        <a:pt x="161" y="383"/>
                        <a:pt x="206" y="363"/>
                      </a:cubicBezTo>
                      <a:cubicBezTo>
                        <a:pt x="231" y="352"/>
                        <a:pt x="265" y="346"/>
                        <a:pt x="292" y="339"/>
                      </a:cubicBezTo>
                      <a:cubicBezTo>
                        <a:pt x="328" y="312"/>
                        <a:pt x="337" y="303"/>
                        <a:pt x="348" y="260"/>
                      </a:cubicBezTo>
                      <a:cubicBezTo>
                        <a:pt x="358" y="174"/>
                        <a:pt x="384" y="119"/>
                        <a:pt x="300" y="63"/>
                      </a:cubicBezTo>
                      <a:cubicBezTo>
                        <a:pt x="295" y="55"/>
                        <a:pt x="293" y="44"/>
                        <a:pt x="285" y="39"/>
                      </a:cubicBezTo>
                      <a:cubicBezTo>
                        <a:pt x="281" y="36"/>
                        <a:pt x="201" y="4"/>
                        <a:pt x="190" y="0"/>
                      </a:cubicBezTo>
                      <a:cubicBezTo>
                        <a:pt x="142" y="12"/>
                        <a:pt x="160" y="16"/>
                        <a:pt x="135" y="55"/>
                      </a:cubicBezTo>
                      <a:close/>
                    </a:path>
                  </a:pathLst>
                </a:custGeom>
                <a:blipFill dpi="0" rotWithShape="0">
                  <a:blip r:embed="rId4"/>
                  <a:srcRect/>
                  <a:tile tx="0" ty="0" sx="100000" sy="100000" flip="none" algn="tl"/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140300" name="Group 21"/>
              <p:cNvGrpSpPr>
                <a:grpSpLocks/>
              </p:cNvGrpSpPr>
              <p:nvPr/>
            </p:nvGrpSpPr>
            <p:grpSpPr bwMode="auto">
              <a:xfrm>
                <a:off x="1344" y="2112"/>
                <a:ext cx="264" cy="288"/>
                <a:chOff x="1824" y="2640"/>
                <a:chExt cx="528" cy="576"/>
              </a:xfrm>
            </p:grpSpPr>
            <p:sp>
              <p:nvSpPr>
                <p:cNvPr id="1002518" name="Oval 22"/>
                <p:cNvSpPr>
                  <a:spLocks noChangeArrowheads="1"/>
                </p:cNvSpPr>
                <p:nvPr/>
              </p:nvSpPr>
              <p:spPr bwMode="auto">
                <a:xfrm>
                  <a:off x="1824" y="2640"/>
                  <a:ext cx="528" cy="576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rgbClr val="000066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2519" name="Freeform 23" descr="Purple mesh"/>
                <p:cNvSpPr>
                  <a:spLocks/>
                </p:cNvSpPr>
                <p:nvPr/>
              </p:nvSpPr>
              <p:spPr bwMode="auto">
                <a:xfrm>
                  <a:off x="1910" y="2740"/>
                  <a:ext cx="384" cy="410"/>
                </a:xfrm>
                <a:custGeom>
                  <a:avLst/>
                  <a:gdLst>
                    <a:gd name="T0" fmla="*/ 135 w 384"/>
                    <a:gd name="T1" fmla="*/ 55 h 409"/>
                    <a:gd name="T2" fmla="*/ 103 w 384"/>
                    <a:gd name="T3" fmla="*/ 63 h 409"/>
                    <a:gd name="T4" fmla="*/ 56 w 384"/>
                    <a:gd name="T5" fmla="*/ 94 h 409"/>
                    <a:gd name="T6" fmla="*/ 16 w 384"/>
                    <a:gd name="T7" fmla="*/ 189 h 409"/>
                    <a:gd name="T8" fmla="*/ 0 w 384"/>
                    <a:gd name="T9" fmla="*/ 236 h 409"/>
                    <a:gd name="T10" fmla="*/ 119 w 384"/>
                    <a:gd name="T11" fmla="*/ 355 h 409"/>
                    <a:gd name="T12" fmla="*/ 206 w 384"/>
                    <a:gd name="T13" fmla="*/ 363 h 409"/>
                    <a:gd name="T14" fmla="*/ 292 w 384"/>
                    <a:gd name="T15" fmla="*/ 339 h 409"/>
                    <a:gd name="T16" fmla="*/ 348 w 384"/>
                    <a:gd name="T17" fmla="*/ 260 h 409"/>
                    <a:gd name="T18" fmla="*/ 300 w 384"/>
                    <a:gd name="T19" fmla="*/ 63 h 409"/>
                    <a:gd name="T20" fmla="*/ 285 w 384"/>
                    <a:gd name="T21" fmla="*/ 39 h 409"/>
                    <a:gd name="T22" fmla="*/ 190 w 384"/>
                    <a:gd name="T23" fmla="*/ 0 h 409"/>
                    <a:gd name="T24" fmla="*/ 135 w 384"/>
                    <a:gd name="T25" fmla="*/ 55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84" h="409">
                      <a:moveTo>
                        <a:pt x="135" y="55"/>
                      </a:moveTo>
                      <a:cubicBezTo>
                        <a:pt x="124" y="58"/>
                        <a:pt x="113" y="58"/>
                        <a:pt x="103" y="63"/>
                      </a:cubicBezTo>
                      <a:cubicBezTo>
                        <a:pt x="86" y="71"/>
                        <a:pt x="56" y="94"/>
                        <a:pt x="56" y="94"/>
                      </a:cubicBezTo>
                      <a:cubicBezTo>
                        <a:pt x="36" y="124"/>
                        <a:pt x="27" y="155"/>
                        <a:pt x="16" y="189"/>
                      </a:cubicBezTo>
                      <a:cubicBezTo>
                        <a:pt x="11" y="205"/>
                        <a:pt x="0" y="236"/>
                        <a:pt x="0" y="236"/>
                      </a:cubicBezTo>
                      <a:cubicBezTo>
                        <a:pt x="25" y="310"/>
                        <a:pt x="62" y="317"/>
                        <a:pt x="119" y="355"/>
                      </a:cubicBezTo>
                      <a:cubicBezTo>
                        <a:pt x="155" y="409"/>
                        <a:pt x="161" y="383"/>
                        <a:pt x="206" y="363"/>
                      </a:cubicBezTo>
                      <a:cubicBezTo>
                        <a:pt x="231" y="352"/>
                        <a:pt x="265" y="346"/>
                        <a:pt x="292" y="339"/>
                      </a:cubicBezTo>
                      <a:cubicBezTo>
                        <a:pt x="328" y="312"/>
                        <a:pt x="337" y="303"/>
                        <a:pt x="348" y="260"/>
                      </a:cubicBezTo>
                      <a:cubicBezTo>
                        <a:pt x="358" y="174"/>
                        <a:pt x="384" y="119"/>
                        <a:pt x="300" y="63"/>
                      </a:cubicBezTo>
                      <a:cubicBezTo>
                        <a:pt x="295" y="55"/>
                        <a:pt x="293" y="44"/>
                        <a:pt x="285" y="39"/>
                      </a:cubicBezTo>
                      <a:cubicBezTo>
                        <a:pt x="281" y="36"/>
                        <a:pt x="201" y="4"/>
                        <a:pt x="190" y="0"/>
                      </a:cubicBezTo>
                      <a:cubicBezTo>
                        <a:pt x="142" y="12"/>
                        <a:pt x="160" y="16"/>
                        <a:pt x="135" y="55"/>
                      </a:cubicBezTo>
                      <a:close/>
                    </a:path>
                  </a:pathLst>
                </a:custGeom>
                <a:blipFill dpi="0" rotWithShape="0">
                  <a:blip r:embed="rId4"/>
                  <a:srcRect/>
                  <a:tile tx="0" ty="0" sx="100000" sy="100000" flip="none" algn="tl"/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140301" name="Group 24"/>
              <p:cNvGrpSpPr>
                <a:grpSpLocks/>
              </p:cNvGrpSpPr>
              <p:nvPr/>
            </p:nvGrpSpPr>
            <p:grpSpPr bwMode="auto">
              <a:xfrm>
                <a:off x="624" y="2400"/>
                <a:ext cx="264" cy="288"/>
                <a:chOff x="1824" y="2640"/>
                <a:chExt cx="528" cy="576"/>
              </a:xfrm>
            </p:grpSpPr>
            <p:sp>
              <p:nvSpPr>
                <p:cNvPr id="1002521" name="Oval 25"/>
                <p:cNvSpPr>
                  <a:spLocks noChangeArrowheads="1"/>
                </p:cNvSpPr>
                <p:nvPr/>
              </p:nvSpPr>
              <p:spPr bwMode="auto">
                <a:xfrm>
                  <a:off x="1824" y="2640"/>
                  <a:ext cx="528" cy="576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rgbClr val="000066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2522" name="Freeform 26" descr="Purple mesh"/>
                <p:cNvSpPr>
                  <a:spLocks/>
                </p:cNvSpPr>
                <p:nvPr/>
              </p:nvSpPr>
              <p:spPr bwMode="auto">
                <a:xfrm>
                  <a:off x="1910" y="2740"/>
                  <a:ext cx="384" cy="410"/>
                </a:xfrm>
                <a:custGeom>
                  <a:avLst/>
                  <a:gdLst>
                    <a:gd name="T0" fmla="*/ 135 w 384"/>
                    <a:gd name="T1" fmla="*/ 55 h 409"/>
                    <a:gd name="T2" fmla="*/ 103 w 384"/>
                    <a:gd name="T3" fmla="*/ 63 h 409"/>
                    <a:gd name="T4" fmla="*/ 56 w 384"/>
                    <a:gd name="T5" fmla="*/ 94 h 409"/>
                    <a:gd name="T6" fmla="*/ 16 w 384"/>
                    <a:gd name="T7" fmla="*/ 189 h 409"/>
                    <a:gd name="T8" fmla="*/ 0 w 384"/>
                    <a:gd name="T9" fmla="*/ 236 h 409"/>
                    <a:gd name="T10" fmla="*/ 119 w 384"/>
                    <a:gd name="T11" fmla="*/ 355 h 409"/>
                    <a:gd name="T12" fmla="*/ 206 w 384"/>
                    <a:gd name="T13" fmla="*/ 363 h 409"/>
                    <a:gd name="T14" fmla="*/ 292 w 384"/>
                    <a:gd name="T15" fmla="*/ 339 h 409"/>
                    <a:gd name="T16" fmla="*/ 348 w 384"/>
                    <a:gd name="T17" fmla="*/ 260 h 409"/>
                    <a:gd name="T18" fmla="*/ 300 w 384"/>
                    <a:gd name="T19" fmla="*/ 63 h 409"/>
                    <a:gd name="T20" fmla="*/ 285 w 384"/>
                    <a:gd name="T21" fmla="*/ 39 h 409"/>
                    <a:gd name="T22" fmla="*/ 190 w 384"/>
                    <a:gd name="T23" fmla="*/ 0 h 409"/>
                    <a:gd name="T24" fmla="*/ 135 w 384"/>
                    <a:gd name="T25" fmla="*/ 55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84" h="409">
                      <a:moveTo>
                        <a:pt x="135" y="55"/>
                      </a:moveTo>
                      <a:cubicBezTo>
                        <a:pt x="124" y="58"/>
                        <a:pt x="113" y="58"/>
                        <a:pt x="103" y="63"/>
                      </a:cubicBezTo>
                      <a:cubicBezTo>
                        <a:pt x="86" y="71"/>
                        <a:pt x="56" y="94"/>
                        <a:pt x="56" y="94"/>
                      </a:cubicBezTo>
                      <a:cubicBezTo>
                        <a:pt x="36" y="124"/>
                        <a:pt x="27" y="155"/>
                        <a:pt x="16" y="189"/>
                      </a:cubicBezTo>
                      <a:cubicBezTo>
                        <a:pt x="11" y="205"/>
                        <a:pt x="0" y="236"/>
                        <a:pt x="0" y="236"/>
                      </a:cubicBezTo>
                      <a:cubicBezTo>
                        <a:pt x="25" y="310"/>
                        <a:pt x="62" y="317"/>
                        <a:pt x="119" y="355"/>
                      </a:cubicBezTo>
                      <a:cubicBezTo>
                        <a:pt x="155" y="409"/>
                        <a:pt x="161" y="383"/>
                        <a:pt x="206" y="363"/>
                      </a:cubicBezTo>
                      <a:cubicBezTo>
                        <a:pt x="231" y="352"/>
                        <a:pt x="265" y="346"/>
                        <a:pt x="292" y="339"/>
                      </a:cubicBezTo>
                      <a:cubicBezTo>
                        <a:pt x="328" y="312"/>
                        <a:pt x="337" y="303"/>
                        <a:pt x="348" y="260"/>
                      </a:cubicBezTo>
                      <a:cubicBezTo>
                        <a:pt x="358" y="174"/>
                        <a:pt x="384" y="119"/>
                        <a:pt x="300" y="63"/>
                      </a:cubicBezTo>
                      <a:cubicBezTo>
                        <a:pt x="295" y="55"/>
                        <a:pt x="293" y="44"/>
                        <a:pt x="285" y="39"/>
                      </a:cubicBezTo>
                      <a:cubicBezTo>
                        <a:pt x="281" y="36"/>
                        <a:pt x="201" y="4"/>
                        <a:pt x="190" y="0"/>
                      </a:cubicBezTo>
                      <a:cubicBezTo>
                        <a:pt x="142" y="12"/>
                        <a:pt x="160" y="16"/>
                        <a:pt x="135" y="55"/>
                      </a:cubicBezTo>
                      <a:close/>
                    </a:path>
                  </a:pathLst>
                </a:custGeom>
                <a:blipFill dpi="0" rotWithShape="0">
                  <a:blip r:embed="rId4"/>
                  <a:srcRect/>
                  <a:tile tx="0" ty="0" sx="100000" sy="100000" flip="none" algn="tl"/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140302" name="Group 27"/>
              <p:cNvGrpSpPr>
                <a:grpSpLocks/>
              </p:cNvGrpSpPr>
              <p:nvPr/>
            </p:nvGrpSpPr>
            <p:grpSpPr bwMode="auto">
              <a:xfrm>
                <a:off x="1584" y="3024"/>
                <a:ext cx="264" cy="288"/>
                <a:chOff x="1824" y="2640"/>
                <a:chExt cx="528" cy="576"/>
              </a:xfrm>
            </p:grpSpPr>
            <p:sp>
              <p:nvSpPr>
                <p:cNvPr id="1002524" name="Oval 28"/>
                <p:cNvSpPr>
                  <a:spLocks noChangeArrowheads="1"/>
                </p:cNvSpPr>
                <p:nvPr/>
              </p:nvSpPr>
              <p:spPr bwMode="auto">
                <a:xfrm>
                  <a:off x="1824" y="2640"/>
                  <a:ext cx="528" cy="576"/>
                </a:xfrm>
                <a:prstGeom prst="ellipse">
                  <a:avLst/>
                </a:prstGeom>
                <a:solidFill>
                  <a:srgbClr val="9999FF"/>
                </a:solidFill>
                <a:ln w="12700">
                  <a:solidFill>
                    <a:srgbClr val="000066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2525" name="Freeform 29" descr="Purple mesh"/>
                <p:cNvSpPr>
                  <a:spLocks/>
                </p:cNvSpPr>
                <p:nvPr/>
              </p:nvSpPr>
              <p:spPr bwMode="auto">
                <a:xfrm>
                  <a:off x="1910" y="2740"/>
                  <a:ext cx="384" cy="410"/>
                </a:xfrm>
                <a:custGeom>
                  <a:avLst/>
                  <a:gdLst>
                    <a:gd name="T0" fmla="*/ 135 w 384"/>
                    <a:gd name="T1" fmla="*/ 55 h 409"/>
                    <a:gd name="T2" fmla="*/ 103 w 384"/>
                    <a:gd name="T3" fmla="*/ 63 h 409"/>
                    <a:gd name="T4" fmla="*/ 56 w 384"/>
                    <a:gd name="T5" fmla="*/ 94 h 409"/>
                    <a:gd name="T6" fmla="*/ 16 w 384"/>
                    <a:gd name="T7" fmla="*/ 189 h 409"/>
                    <a:gd name="T8" fmla="*/ 0 w 384"/>
                    <a:gd name="T9" fmla="*/ 236 h 409"/>
                    <a:gd name="T10" fmla="*/ 119 w 384"/>
                    <a:gd name="T11" fmla="*/ 355 h 409"/>
                    <a:gd name="T12" fmla="*/ 206 w 384"/>
                    <a:gd name="T13" fmla="*/ 363 h 409"/>
                    <a:gd name="T14" fmla="*/ 292 w 384"/>
                    <a:gd name="T15" fmla="*/ 339 h 409"/>
                    <a:gd name="T16" fmla="*/ 348 w 384"/>
                    <a:gd name="T17" fmla="*/ 260 h 409"/>
                    <a:gd name="T18" fmla="*/ 300 w 384"/>
                    <a:gd name="T19" fmla="*/ 63 h 409"/>
                    <a:gd name="T20" fmla="*/ 285 w 384"/>
                    <a:gd name="T21" fmla="*/ 39 h 409"/>
                    <a:gd name="T22" fmla="*/ 190 w 384"/>
                    <a:gd name="T23" fmla="*/ 0 h 409"/>
                    <a:gd name="T24" fmla="*/ 135 w 384"/>
                    <a:gd name="T25" fmla="*/ 55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84" h="409">
                      <a:moveTo>
                        <a:pt x="135" y="55"/>
                      </a:moveTo>
                      <a:cubicBezTo>
                        <a:pt x="124" y="58"/>
                        <a:pt x="113" y="58"/>
                        <a:pt x="103" y="63"/>
                      </a:cubicBezTo>
                      <a:cubicBezTo>
                        <a:pt x="86" y="71"/>
                        <a:pt x="56" y="94"/>
                        <a:pt x="56" y="94"/>
                      </a:cubicBezTo>
                      <a:cubicBezTo>
                        <a:pt x="36" y="124"/>
                        <a:pt x="27" y="155"/>
                        <a:pt x="16" y="189"/>
                      </a:cubicBezTo>
                      <a:cubicBezTo>
                        <a:pt x="11" y="205"/>
                        <a:pt x="0" y="236"/>
                        <a:pt x="0" y="236"/>
                      </a:cubicBezTo>
                      <a:cubicBezTo>
                        <a:pt x="25" y="310"/>
                        <a:pt x="62" y="317"/>
                        <a:pt x="119" y="355"/>
                      </a:cubicBezTo>
                      <a:cubicBezTo>
                        <a:pt x="155" y="409"/>
                        <a:pt x="161" y="383"/>
                        <a:pt x="206" y="363"/>
                      </a:cubicBezTo>
                      <a:cubicBezTo>
                        <a:pt x="231" y="352"/>
                        <a:pt x="265" y="346"/>
                        <a:pt x="292" y="339"/>
                      </a:cubicBezTo>
                      <a:cubicBezTo>
                        <a:pt x="328" y="312"/>
                        <a:pt x="337" y="303"/>
                        <a:pt x="348" y="260"/>
                      </a:cubicBezTo>
                      <a:cubicBezTo>
                        <a:pt x="358" y="174"/>
                        <a:pt x="384" y="119"/>
                        <a:pt x="300" y="63"/>
                      </a:cubicBezTo>
                      <a:cubicBezTo>
                        <a:pt x="295" y="55"/>
                        <a:pt x="293" y="44"/>
                        <a:pt x="285" y="39"/>
                      </a:cubicBezTo>
                      <a:cubicBezTo>
                        <a:pt x="281" y="36"/>
                        <a:pt x="201" y="4"/>
                        <a:pt x="190" y="0"/>
                      </a:cubicBezTo>
                      <a:cubicBezTo>
                        <a:pt x="142" y="12"/>
                        <a:pt x="160" y="16"/>
                        <a:pt x="135" y="55"/>
                      </a:cubicBezTo>
                      <a:close/>
                    </a:path>
                  </a:pathLst>
                </a:custGeom>
                <a:blipFill dpi="0" rotWithShape="0">
                  <a:blip r:embed="rId4"/>
                  <a:srcRect/>
                  <a:tile tx="0" ty="0" sx="100000" sy="100000" flip="none" algn="tl"/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140303" name="Group 30"/>
              <p:cNvGrpSpPr>
                <a:grpSpLocks/>
              </p:cNvGrpSpPr>
              <p:nvPr/>
            </p:nvGrpSpPr>
            <p:grpSpPr bwMode="auto">
              <a:xfrm>
                <a:off x="2208" y="2688"/>
                <a:ext cx="336" cy="336"/>
                <a:chOff x="2256" y="2016"/>
                <a:chExt cx="912" cy="912"/>
              </a:xfrm>
            </p:grpSpPr>
            <p:grpSp>
              <p:nvGrpSpPr>
                <p:cNvPr id="140618" name="Group 31"/>
                <p:cNvGrpSpPr>
                  <a:grpSpLocks/>
                </p:cNvGrpSpPr>
                <p:nvPr/>
              </p:nvGrpSpPr>
              <p:grpSpPr bwMode="auto">
                <a:xfrm>
                  <a:off x="2352" y="2256"/>
                  <a:ext cx="664" cy="672"/>
                  <a:chOff x="2352" y="2832"/>
                  <a:chExt cx="664" cy="672"/>
                </a:xfrm>
              </p:grpSpPr>
              <p:sp>
                <p:nvSpPr>
                  <p:cNvPr id="1002528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2546" y="2972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29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2584" y="3113"/>
                    <a:ext cx="79" cy="7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30" name="Oval 34"/>
                  <p:cNvSpPr>
                    <a:spLocks noChangeArrowheads="1"/>
                  </p:cNvSpPr>
                  <p:nvPr/>
                </p:nvSpPr>
                <p:spPr bwMode="auto">
                  <a:xfrm>
                    <a:off x="2663" y="3186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31" name="Oval 35"/>
                  <p:cNvSpPr>
                    <a:spLocks noChangeArrowheads="1"/>
                  </p:cNvSpPr>
                  <p:nvPr/>
                </p:nvSpPr>
                <p:spPr bwMode="auto">
                  <a:xfrm>
                    <a:off x="2625" y="3363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32" name="Oval 36"/>
                  <p:cNvSpPr>
                    <a:spLocks noChangeArrowheads="1"/>
                  </p:cNvSpPr>
                  <p:nvPr/>
                </p:nvSpPr>
                <p:spPr bwMode="auto">
                  <a:xfrm>
                    <a:off x="2508" y="3043"/>
                    <a:ext cx="76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33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2508" y="3292"/>
                    <a:ext cx="76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34" name="Oval 38"/>
                  <p:cNvSpPr>
                    <a:spLocks noChangeArrowheads="1"/>
                  </p:cNvSpPr>
                  <p:nvPr/>
                </p:nvSpPr>
                <p:spPr bwMode="auto">
                  <a:xfrm>
                    <a:off x="2704" y="3433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35" name="Oval 39"/>
                  <p:cNvSpPr>
                    <a:spLocks noChangeArrowheads="1"/>
                  </p:cNvSpPr>
                  <p:nvPr/>
                </p:nvSpPr>
                <p:spPr bwMode="auto">
                  <a:xfrm>
                    <a:off x="2783" y="3292"/>
                    <a:ext cx="76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36" name="Oval 40"/>
                  <p:cNvSpPr>
                    <a:spLocks noChangeArrowheads="1"/>
                  </p:cNvSpPr>
                  <p:nvPr/>
                </p:nvSpPr>
                <p:spPr bwMode="auto">
                  <a:xfrm>
                    <a:off x="2663" y="2972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37" name="Oval 41"/>
                  <p:cNvSpPr>
                    <a:spLocks noChangeArrowheads="1"/>
                  </p:cNvSpPr>
                  <p:nvPr/>
                </p:nvSpPr>
                <p:spPr bwMode="auto">
                  <a:xfrm>
                    <a:off x="2704" y="3292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38" name="Oval 42"/>
                  <p:cNvSpPr>
                    <a:spLocks noChangeArrowheads="1"/>
                  </p:cNvSpPr>
                  <p:nvPr/>
                </p:nvSpPr>
                <p:spPr bwMode="auto">
                  <a:xfrm>
                    <a:off x="2783" y="3007"/>
                    <a:ext cx="76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39" name="Oval 43"/>
                  <p:cNvSpPr>
                    <a:spLocks noChangeArrowheads="1"/>
                  </p:cNvSpPr>
                  <p:nvPr/>
                </p:nvSpPr>
                <p:spPr bwMode="auto">
                  <a:xfrm>
                    <a:off x="2821" y="3186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40" name="Oval 44"/>
                  <p:cNvSpPr>
                    <a:spLocks noChangeArrowheads="1"/>
                  </p:cNvSpPr>
                  <p:nvPr/>
                </p:nvSpPr>
                <p:spPr bwMode="auto">
                  <a:xfrm>
                    <a:off x="2351" y="3148"/>
                    <a:ext cx="79" cy="7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41" name="Oval 45"/>
                  <p:cNvSpPr>
                    <a:spLocks noChangeArrowheads="1"/>
                  </p:cNvSpPr>
                  <p:nvPr/>
                </p:nvSpPr>
                <p:spPr bwMode="auto">
                  <a:xfrm>
                    <a:off x="2704" y="3148"/>
                    <a:ext cx="79" cy="7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42" name="Oval 46"/>
                  <p:cNvSpPr>
                    <a:spLocks noChangeArrowheads="1"/>
                  </p:cNvSpPr>
                  <p:nvPr/>
                </p:nvSpPr>
                <p:spPr bwMode="auto">
                  <a:xfrm>
                    <a:off x="2859" y="3292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43" name="Oval 47"/>
                  <p:cNvSpPr>
                    <a:spLocks noChangeArrowheads="1"/>
                  </p:cNvSpPr>
                  <p:nvPr/>
                </p:nvSpPr>
                <p:spPr bwMode="auto">
                  <a:xfrm>
                    <a:off x="2783" y="3363"/>
                    <a:ext cx="76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44" name="Oval 48"/>
                  <p:cNvSpPr>
                    <a:spLocks noChangeArrowheads="1"/>
                  </p:cNvSpPr>
                  <p:nvPr/>
                </p:nvSpPr>
                <p:spPr bwMode="auto">
                  <a:xfrm>
                    <a:off x="2508" y="2831"/>
                    <a:ext cx="76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45" name="Oval 49"/>
                  <p:cNvSpPr>
                    <a:spLocks noChangeArrowheads="1"/>
                  </p:cNvSpPr>
                  <p:nvPr/>
                </p:nvSpPr>
                <p:spPr bwMode="auto">
                  <a:xfrm>
                    <a:off x="2351" y="2972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46" name="Oval 50"/>
                  <p:cNvSpPr>
                    <a:spLocks noChangeArrowheads="1"/>
                  </p:cNvSpPr>
                  <p:nvPr/>
                </p:nvSpPr>
                <p:spPr bwMode="auto">
                  <a:xfrm>
                    <a:off x="2584" y="2866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47" name="Oval 51"/>
                  <p:cNvSpPr>
                    <a:spLocks noChangeArrowheads="1"/>
                  </p:cNvSpPr>
                  <p:nvPr/>
                </p:nvSpPr>
                <p:spPr bwMode="auto">
                  <a:xfrm>
                    <a:off x="2937" y="3043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48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2937" y="3113"/>
                    <a:ext cx="79" cy="7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49" name="Oval 53"/>
                  <p:cNvSpPr>
                    <a:spLocks noChangeArrowheads="1"/>
                  </p:cNvSpPr>
                  <p:nvPr/>
                </p:nvSpPr>
                <p:spPr bwMode="auto">
                  <a:xfrm>
                    <a:off x="2430" y="3043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50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2742" y="2831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51" name="Oval 55"/>
                  <p:cNvSpPr>
                    <a:spLocks noChangeArrowheads="1"/>
                  </p:cNvSpPr>
                  <p:nvPr/>
                </p:nvSpPr>
                <p:spPr bwMode="auto">
                  <a:xfrm>
                    <a:off x="2389" y="3292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52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2389" y="3113"/>
                    <a:ext cx="79" cy="7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53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2468" y="2866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54" name="Oval 58"/>
                  <p:cNvSpPr>
                    <a:spLocks noChangeArrowheads="1"/>
                  </p:cNvSpPr>
                  <p:nvPr/>
                </p:nvSpPr>
                <p:spPr bwMode="auto">
                  <a:xfrm>
                    <a:off x="2859" y="3222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555" name="Oval 59"/>
                  <p:cNvSpPr>
                    <a:spLocks noChangeArrowheads="1"/>
                  </p:cNvSpPr>
                  <p:nvPr/>
                </p:nvSpPr>
                <p:spPr bwMode="auto">
                  <a:xfrm>
                    <a:off x="2584" y="3433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  <p:grpSp>
              <p:nvGrpSpPr>
                <p:cNvPr id="140619" name="Group 60"/>
                <p:cNvGrpSpPr>
                  <a:grpSpLocks/>
                </p:cNvGrpSpPr>
                <p:nvPr/>
              </p:nvGrpSpPr>
              <p:grpSpPr bwMode="auto">
                <a:xfrm>
                  <a:off x="2256" y="2016"/>
                  <a:ext cx="912" cy="912"/>
                  <a:chOff x="2208" y="2688"/>
                  <a:chExt cx="912" cy="912"/>
                </a:xfrm>
              </p:grpSpPr>
              <p:sp>
                <p:nvSpPr>
                  <p:cNvPr id="1002557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2688"/>
                    <a:ext cx="912" cy="912"/>
                  </a:xfrm>
                  <a:prstGeom prst="ellipse">
                    <a:avLst/>
                  </a:prstGeom>
                  <a:solidFill>
                    <a:srgbClr val="CC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grpSp>
                <p:nvGrpSpPr>
                  <p:cNvPr id="140621" name="Group 62"/>
                  <p:cNvGrpSpPr>
                    <a:grpSpLocks/>
                  </p:cNvGrpSpPr>
                  <p:nvPr/>
                </p:nvGrpSpPr>
                <p:grpSpPr bwMode="auto">
                  <a:xfrm>
                    <a:off x="2256" y="2731"/>
                    <a:ext cx="816" cy="826"/>
                    <a:chOff x="2256" y="2731"/>
                    <a:chExt cx="816" cy="826"/>
                  </a:xfrm>
                </p:grpSpPr>
                <p:sp>
                  <p:nvSpPr>
                    <p:cNvPr id="1002559" name="Oval 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96" y="2905"/>
                      <a:ext cx="98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60" name="Oval 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5" y="3079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61" name="Oval 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40" y="3166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62" name="Oval 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3" y="3383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63" name="Oval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50" y="2992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64" name="Oval 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50" y="3296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65" name="Oval 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88" y="3470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66" name="Oval 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83" y="3296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67" name="Oval 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40" y="2905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68" name="Oval 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88" y="3296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69" name="Oval 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83" y="2949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70" name="Oval 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3166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71" name="Oval 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7" y="3122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72" name="Oval 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88" y="3122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73" name="Oval 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8" y="3296"/>
                      <a:ext cx="98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74" name="Oval 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83" y="3383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75" name="Oval 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50" y="2731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76" name="Oval 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7" y="2905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77" name="Oval 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5" y="2775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78" name="Oval 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76" y="2992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79" name="Oval 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76" y="3079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80" name="Oval 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2" y="2992"/>
                      <a:ext cx="98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81" name="Oval 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35" y="2731"/>
                      <a:ext cx="98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82" name="Oval 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06" y="3296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83" name="Oval 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06" y="3079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84" name="Oval 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1" y="2775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85" name="Oval 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8" y="3209"/>
                      <a:ext cx="98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86" name="Oval 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5" y="3470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140622" name="Group 91"/>
                  <p:cNvGrpSpPr>
                    <a:grpSpLocks/>
                  </p:cNvGrpSpPr>
                  <p:nvPr/>
                </p:nvGrpSpPr>
                <p:grpSpPr bwMode="auto">
                  <a:xfrm rot="-3845414">
                    <a:off x="2308" y="2740"/>
                    <a:ext cx="664" cy="672"/>
                    <a:chOff x="2256" y="2731"/>
                    <a:chExt cx="816" cy="826"/>
                  </a:xfrm>
                </p:grpSpPr>
                <p:sp>
                  <p:nvSpPr>
                    <p:cNvPr id="1002588" name="Oval 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96" y="2896"/>
                      <a:ext cx="93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89" name="Oval 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9" y="3061"/>
                      <a:ext cx="97" cy="93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90" name="Oval 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5" y="3155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91" name="Oval 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05" y="3372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92" name="Oval 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1" y="2978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93" name="Oval 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3" y="3286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94" name="Oval 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98" y="3457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95" name="Oval 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98" y="3282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96" name="Oval 1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5" y="2888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97" name="Oval 1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03" y="3284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98" name="Oval 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96" y="2934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599" name="Oval 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44" y="3156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00" name="Oval 1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73" y="3107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01" name="Oval 1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96" y="3109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02" name="Oval 1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8" y="3285"/>
                      <a:ext cx="90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03" name="Oval 1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00" y="3370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04" name="Oval 1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0" y="2716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05" name="Oval 1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9" y="2890"/>
                      <a:ext cx="100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06" name="Oval 1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9" y="2760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07" name="Oval 1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90" y="2981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08" name="Oval 1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1" y="3060"/>
                      <a:ext cx="97" cy="93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09" name="Oval 1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4" y="2976"/>
                      <a:ext cx="93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10" name="Oval 1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8" y="2711"/>
                      <a:ext cx="90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11" name="Oval 1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21" y="3284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12" name="Oval 1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15" y="3065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13" name="Oval 1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1" y="2758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14" name="Oval 1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1" y="3209"/>
                      <a:ext cx="93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15" name="Oval 1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9" y="3461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140623" name="Group 120"/>
                  <p:cNvGrpSpPr>
                    <a:grpSpLocks/>
                  </p:cNvGrpSpPr>
                  <p:nvPr/>
                </p:nvGrpSpPr>
                <p:grpSpPr bwMode="auto">
                  <a:xfrm rot="-3845414">
                    <a:off x="2452" y="2732"/>
                    <a:ext cx="664" cy="672"/>
                    <a:chOff x="2256" y="2731"/>
                    <a:chExt cx="816" cy="826"/>
                  </a:xfrm>
                </p:grpSpPr>
                <p:sp>
                  <p:nvSpPr>
                    <p:cNvPr id="1002617" name="Oval 1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96" y="2896"/>
                      <a:ext cx="93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18" name="Oval 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8" y="3061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19" name="Oval 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4" y="3152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20" name="Oval 1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05" y="3372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21" name="Oval 1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5" y="2977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22" name="Oval 1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6" y="3284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23" name="Oval 1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02" y="3458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24" name="Oval 1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98" y="3282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25" name="Oval 1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4" y="2885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26" name="Oval 1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03" y="3284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27" name="Oval 1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96" y="2934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28" name="Oval 1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44" y="3156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29" name="Oval 1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73" y="3107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30" name="Oval 1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97" y="3109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31" name="Oval 1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8" y="3284"/>
                      <a:ext cx="90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32" name="Oval 1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00" y="3370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33" name="Oval 1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5" y="2717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34" name="Oval 1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60" y="2890"/>
                      <a:ext cx="100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35" name="Oval 1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60" y="2760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36" name="Oval 1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90" y="2981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37" name="Oval 1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1" y="3060"/>
                      <a:ext cx="97" cy="93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38" name="Oval 1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4" y="2976"/>
                      <a:ext cx="93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39" name="Oval 1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8" y="2711"/>
                      <a:ext cx="90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40" name="Oval 1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21" y="3284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41" name="Oval 1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16" y="3064"/>
                      <a:ext cx="97" cy="93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42" name="Oval 1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0" y="2755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43" name="Oval 1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1" y="3209"/>
                      <a:ext cx="93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44" name="Oval 1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9" y="3461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</p:grpSp>
          </p:grpSp>
          <p:grpSp>
            <p:nvGrpSpPr>
              <p:cNvPr id="140304" name="Group 149"/>
              <p:cNvGrpSpPr>
                <a:grpSpLocks/>
              </p:cNvGrpSpPr>
              <p:nvPr/>
            </p:nvGrpSpPr>
            <p:grpSpPr bwMode="auto">
              <a:xfrm>
                <a:off x="432" y="1824"/>
                <a:ext cx="336" cy="336"/>
                <a:chOff x="2256" y="2016"/>
                <a:chExt cx="912" cy="912"/>
              </a:xfrm>
            </p:grpSpPr>
            <p:grpSp>
              <p:nvGrpSpPr>
                <p:cNvPr id="140500" name="Group 150"/>
                <p:cNvGrpSpPr>
                  <a:grpSpLocks/>
                </p:cNvGrpSpPr>
                <p:nvPr/>
              </p:nvGrpSpPr>
              <p:grpSpPr bwMode="auto">
                <a:xfrm>
                  <a:off x="2352" y="2256"/>
                  <a:ext cx="664" cy="672"/>
                  <a:chOff x="2352" y="2832"/>
                  <a:chExt cx="664" cy="672"/>
                </a:xfrm>
              </p:grpSpPr>
              <p:sp>
                <p:nvSpPr>
                  <p:cNvPr id="1002647" name="Oval 151"/>
                  <p:cNvSpPr>
                    <a:spLocks noChangeArrowheads="1"/>
                  </p:cNvSpPr>
                  <p:nvPr/>
                </p:nvSpPr>
                <p:spPr bwMode="auto">
                  <a:xfrm>
                    <a:off x="2546" y="2972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48" name="Oval 152"/>
                  <p:cNvSpPr>
                    <a:spLocks noChangeArrowheads="1"/>
                  </p:cNvSpPr>
                  <p:nvPr/>
                </p:nvSpPr>
                <p:spPr bwMode="auto">
                  <a:xfrm>
                    <a:off x="2584" y="3113"/>
                    <a:ext cx="79" cy="7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49" name="Oval 153"/>
                  <p:cNvSpPr>
                    <a:spLocks noChangeArrowheads="1"/>
                  </p:cNvSpPr>
                  <p:nvPr/>
                </p:nvSpPr>
                <p:spPr bwMode="auto">
                  <a:xfrm>
                    <a:off x="2663" y="3186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50" name="Oval 154"/>
                  <p:cNvSpPr>
                    <a:spLocks noChangeArrowheads="1"/>
                  </p:cNvSpPr>
                  <p:nvPr/>
                </p:nvSpPr>
                <p:spPr bwMode="auto">
                  <a:xfrm>
                    <a:off x="2625" y="3363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51" name="Oval 155"/>
                  <p:cNvSpPr>
                    <a:spLocks noChangeArrowheads="1"/>
                  </p:cNvSpPr>
                  <p:nvPr/>
                </p:nvSpPr>
                <p:spPr bwMode="auto">
                  <a:xfrm>
                    <a:off x="2508" y="3043"/>
                    <a:ext cx="76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52" name="Oval 156"/>
                  <p:cNvSpPr>
                    <a:spLocks noChangeArrowheads="1"/>
                  </p:cNvSpPr>
                  <p:nvPr/>
                </p:nvSpPr>
                <p:spPr bwMode="auto">
                  <a:xfrm>
                    <a:off x="2508" y="3292"/>
                    <a:ext cx="76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53" name="Oval 157"/>
                  <p:cNvSpPr>
                    <a:spLocks noChangeArrowheads="1"/>
                  </p:cNvSpPr>
                  <p:nvPr/>
                </p:nvSpPr>
                <p:spPr bwMode="auto">
                  <a:xfrm>
                    <a:off x="2704" y="3433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54" name="Oval 158"/>
                  <p:cNvSpPr>
                    <a:spLocks noChangeArrowheads="1"/>
                  </p:cNvSpPr>
                  <p:nvPr/>
                </p:nvSpPr>
                <p:spPr bwMode="auto">
                  <a:xfrm>
                    <a:off x="2783" y="3292"/>
                    <a:ext cx="76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55" name="Oval 159"/>
                  <p:cNvSpPr>
                    <a:spLocks noChangeArrowheads="1"/>
                  </p:cNvSpPr>
                  <p:nvPr/>
                </p:nvSpPr>
                <p:spPr bwMode="auto">
                  <a:xfrm>
                    <a:off x="2663" y="2972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56" name="Oval 160"/>
                  <p:cNvSpPr>
                    <a:spLocks noChangeArrowheads="1"/>
                  </p:cNvSpPr>
                  <p:nvPr/>
                </p:nvSpPr>
                <p:spPr bwMode="auto">
                  <a:xfrm>
                    <a:off x="2704" y="3292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57" name="Oval 161"/>
                  <p:cNvSpPr>
                    <a:spLocks noChangeArrowheads="1"/>
                  </p:cNvSpPr>
                  <p:nvPr/>
                </p:nvSpPr>
                <p:spPr bwMode="auto">
                  <a:xfrm>
                    <a:off x="2783" y="3007"/>
                    <a:ext cx="76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58" name="Oval 162"/>
                  <p:cNvSpPr>
                    <a:spLocks noChangeArrowheads="1"/>
                  </p:cNvSpPr>
                  <p:nvPr/>
                </p:nvSpPr>
                <p:spPr bwMode="auto">
                  <a:xfrm>
                    <a:off x="2821" y="3186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59" name="Oval 163"/>
                  <p:cNvSpPr>
                    <a:spLocks noChangeArrowheads="1"/>
                  </p:cNvSpPr>
                  <p:nvPr/>
                </p:nvSpPr>
                <p:spPr bwMode="auto">
                  <a:xfrm>
                    <a:off x="2351" y="3148"/>
                    <a:ext cx="79" cy="7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60" name="Oval 164"/>
                  <p:cNvSpPr>
                    <a:spLocks noChangeArrowheads="1"/>
                  </p:cNvSpPr>
                  <p:nvPr/>
                </p:nvSpPr>
                <p:spPr bwMode="auto">
                  <a:xfrm>
                    <a:off x="2704" y="3148"/>
                    <a:ext cx="79" cy="7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61" name="Oval 165"/>
                  <p:cNvSpPr>
                    <a:spLocks noChangeArrowheads="1"/>
                  </p:cNvSpPr>
                  <p:nvPr/>
                </p:nvSpPr>
                <p:spPr bwMode="auto">
                  <a:xfrm>
                    <a:off x="2859" y="3292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62" name="Oval 166"/>
                  <p:cNvSpPr>
                    <a:spLocks noChangeArrowheads="1"/>
                  </p:cNvSpPr>
                  <p:nvPr/>
                </p:nvSpPr>
                <p:spPr bwMode="auto">
                  <a:xfrm>
                    <a:off x="2783" y="3363"/>
                    <a:ext cx="76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63" name="Oval 167"/>
                  <p:cNvSpPr>
                    <a:spLocks noChangeArrowheads="1"/>
                  </p:cNvSpPr>
                  <p:nvPr/>
                </p:nvSpPr>
                <p:spPr bwMode="auto">
                  <a:xfrm>
                    <a:off x="2508" y="2831"/>
                    <a:ext cx="76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64" name="Oval 168"/>
                  <p:cNvSpPr>
                    <a:spLocks noChangeArrowheads="1"/>
                  </p:cNvSpPr>
                  <p:nvPr/>
                </p:nvSpPr>
                <p:spPr bwMode="auto">
                  <a:xfrm>
                    <a:off x="2351" y="2972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65" name="Oval 169"/>
                  <p:cNvSpPr>
                    <a:spLocks noChangeArrowheads="1"/>
                  </p:cNvSpPr>
                  <p:nvPr/>
                </p:nvSpPr>
                <p:spPr bwMode="auto">
                  <a:xfrm>
                    <a:off x="2584" y="2866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66" name="Oval 170"/>
                  <p:cNvSpPr>
                    <a:spLocks noChangeArrowheads="1"/>
                  </p:cNvSpPr>
                  <p:nvPr/>
                </p:nvSpPr>
                <p:spPr bwMode="auto">
                  <a:xfrm>
                    <a:off x="2937" y="3043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67" name="Oval 171"/>
                  <p:cNvSpPr>
                    <a:spLocks noChangeArrowheads="1"/>
                  </p:cNvSpPr>
                  <p:nvPr/>
                </p:nvSpPr>
                <p:spPr bwMode="auto">
                  <a:xfrm>
                    <a:off x="2937" y="3113"/>
                    <a:ext cx="79" cy="7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68" name="Oval 172"/>
                  <p:cNvSpPr>
                    <a:spLocks noChangeArrowheads="1"/>
                  </p:cNvSpPr>
                  <p:nvPr/>
                </p:nvSpPr>
                <p:spPr bwMode="auto">
                  <a:xfrm>
                    <a:off x="2430" y="3043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69" name="Oval 173"/>
                  <p:cNvSpPr>
                    <a:spLocks noChangeArrowheads="1"/>
                  </p:cNvSpPr>
                  <p:nvPr/>
                </p:nvSpPr>
                <p:spPr bwMode="auto">
                  <a:xfrm>
                    <a:off x="2742" y="2831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70" name="Oval 174"/>
                  <p:cNvSpPr>
                    <a:spLocks noChangeArrowheads="1"/>
                  </p:cNvSpPr>
                  <p:nvPr/>
                </p:nvSpPr>
                <p:spPr bwMode="auto">
                  <a:xfrm>
                    <a:off x="2389" y="3292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71" name="Oval 175"/>
                  <p:cNvSpPr>
                    <a:spLocks noChangeArrowheads="1"/>
                  </p:cNvSpPr>
                  <p:nvPr/>
                </p:nvSpPr>
                <p:spPr bwMode="auto">
                  <a:xfrm>
                    <a:off x="2389" y="3113"/>
                    <a:ext cx="79" cy="7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72" name="Oval 176"/>
                  <p:cNvSpPr>
                    <a:spLocks noChangeArrowheads="1"/>
                  </p:cNvSpPr>
                  <p:nvPr/>
                </p:nvSpPr>
                <p:spPr bwMode="auto">
                  <a:xfrm>
                    <a:off x="2468" y="2866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73" name="Oval 177"/>
                  <p:cNvSpPr>
                    <a:spLocks noChangeArrowheads="1"/>
                  </p:cNvSpPr>
                  <p:nvPr/>
                </p:nvSpPr>
                <p:spPr bwMode="auto">
                  <a:xfrm>
                    <a:off x="2859" y="3222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674" name="Oval 178"/>
                  <p:cNvSpPr>
                    <a:spLocks noChangeArrowheads="1"/>
                  </p:cNvSpPr>
                  <p:nvPr/>
                </p:nvSpPr>
                <p:spPr bwMode="auto">
                  <a:xfrm>
                    <a:off x="2584" y="3433"/>
                    <a:ext cx="79" cy="71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  <p:grpSp>
              <p:nvGrpSpPr>
                <p:cNvPr id="140501" name="Group 179"/>
                <p:cNvGrpSpPr>
                  <a:grpSpLocks/>
                </p:cNvGrpSpPr>
                <p:nvPr/>
              </p:nvGrpSpPr>
              <p:grpSpPr bwMode="auto">
                <a:xfrm>
                  <a:off x="2256" y="2016"/>
                  <a:ext cx="912" cy="912"/>
                  <a:chOff x="2208" y="2688"/>
                  <a:chExt cx="912" cy="912"/>
                </a:xfrm>
              </p:grpSpPr>
              <p:sp>
                <p:nvSpPr>
                  <p:cNvPr id="1002676" name="Oval 180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2688"/>
                    <a:ext cx="912" cy="912"/>
                  </a:xfrm>
                  <a:prstGeom prst="ellipse">
                    <a:avLst/>
                  </a:prstGeom>
                  <a:solidFill>
                    <a:srgbClr val="CC99FF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grpSp>
                <p:nvGrpSpPr>
                  <p:cNvPr id="140503" name="Group 181"/>
                  <p:cNvGrpSpPr>
                    <a:grpSpLocks/>
                  </p:cNvGrpSpPr>
                  <p:nvPr/>
                </p:nvGrpSpPr>
                <p:grpSpPr bwMode="auto">
                  <a:xfrm>
                    <a:off x="2256" y="2731"/>
                    <a:ext cx="816" cy="826"/>
                    <a:chOff x="2256" y="2731"/>
                    <a:chExt cx="816" cy="826"/>
                  </a:xfrm>
                </p:grpSpPr>
                <p:sp>
                  <p:nvSpPr>
                    <p:cNvPr id="1002678" name="Oval 1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96" y="2905"/>
                      <a:ext cx="98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79" name="Oval 1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5" y="3079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80" name="Oval 1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40" y="3166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81" name="Oval 1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3" y="3383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82" name="Oval 1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50" y="2992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83" name="Oval 1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50" y="3296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84" name="Oval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88" y="3470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85" name="Oval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83" y="3296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86" name="Oval 1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40" y="2905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87" name="Oval 1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88" y="3296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88" name="Oval 1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83" y="2949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89" name="Oval 1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3166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90" name="Oval 1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7" y="3122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91" name="Oval 1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88" y="3122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92" name="Oval 1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8" y="3296"/>
                      <a:ext cx="98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93" name="Oval 1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83" y="3383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94" name="Oval 1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50" y="2731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95" name="Oval 1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7" y="2905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96" name="Oval 2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5" y="2775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97" name="Oval 2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76" y="2992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98" name="Oval 2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76" y="3079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699" name="Oval 2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2" y="2992"/>
                      <a:ext cx="98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00" name="Oval 2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35" y="2731"/>
                      <a:ext cx="98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01" name="Oval 2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06" y="3296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02" name="Oval 2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06" y="3079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03" name="Oval 2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1" y="2775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04" name="Oval 2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8" y="3209"/>
                      <a:ext cx="98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05" name="Oval 2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5" y="3470"/>
                      <a:ext cx="95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140504" name="Group 210"/>
                  <p:cNvGrpSpPr>
                    <a:grpSpLocks/>
                  </p:cNvGrpSpPr>
                  <p:nvPr/>
                </p:nvGrpSpPr>
                <p:grpSpPr bwMode="auto">
                  <a:xfrm rot="-3845414">
                    <a:off x="2308" y="2740"/>
                    <a:ext cx="664" cy="672"/>
                    <a:chOff x="2256" y="2731"/>
                    <a:chExt cx="816" cy="826"/>
                  </a:xfrm>
                </p:grpSpPr>
                <p:sp>
                  <p:nvSpPr>
                    <p:cNvPr id="1002707" name="Oval 2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96" y="2896"/>
                      <a:ext cx="93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08" name="Oval 2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9" y="3061"/>
                      <a:ext cx="97" cy="93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09" name="Oval 2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5" y="3155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10" name="Oval 2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05" y="3372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11" name="Oval 2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1" y="2978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12" name="Oval 2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3" y="3286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13" name="Oval 2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98" y="3457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14" name="Oval 2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98" y="3282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15" name="Oval 2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5" y="2888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16" name="Oval 2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03" y="3284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17" name="Oval 2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96" y="2934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18" name="Oval 2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44" y="3156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19" name="Oval 2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73" y="3107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20" name="Oval 2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96" y="3109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21" name="Oval 2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8" y="3285"/>
                      <a:ext cx="90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22" name="Oval 2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00" y="3370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23" name="Oval 2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0" y="2716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24" name="Oval 2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9" y="2890"/>
                      <a:ext cx="100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25" name="Oval 2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9" y="2760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26" name="Oval 2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90" y="2981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27" name="Oval 2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1" y="3060"/>
                      <a:ext cx="97" cy="93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28" name="Oval 2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4" y="2976"/>
                      <a:ext cx="93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29" name="Oval 2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8" y="2711"/>
                      <a:ext cx="90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30" name="Oval 2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21" y="3284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31" name="Oval 2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15" y="3065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32" name="Oval 2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1" y="2758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33" name="Oval 2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1" y="3209"/>
                      <a:ext cx="93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34" name="Oval 2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9" y="3461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  <p:grpSp>
                <p:nvGrpSpPr>
                  <p:cNvPr id="140505" name="Group 239"/>
                  <p:cNvGrpSpPr>
                    <a:grpSpLocks/>
                  </p:cNvGrpSpPr>
                  <p:nvPr/>
                </p:nvGrpSpPr>
                <p:grpSpPr bwMode="auto">
                  <a:xfrm rot="-3845414">
                    <a:off x="2452" y="2732"/>
                    <a:ext cx="664" cy="672"/>
                    <a:chOff x="2256" y="2731"/>
                    <a:chExt cx="816" cy="826"/>
                  </a:xfrm>
                </p:grpSpPr>
                <p:sp>
                  <p:nvSpPr>
                    <p:cNvPr id="1002736" name="Oval 2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96" y="2896"/>
                      <a:ext cx="93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37" name="Oval 2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8" y="3061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38" name="Oval 2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4" y="3152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39" name="Oval 2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05" y="3372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40" name="Oval 2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5" y="2977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41" name="Oval 2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6" y="3284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42" name="Oval 2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02" y="3458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43" name="Oval 2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98" y="3282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44" name="Oval 2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54" y="2885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45" name="Oval 2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03" y="3284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46" name="Oval 2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96" y="2934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47" name="Oval 2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44" y="3156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48" name="Oval 2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73" y="3107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49" name="Oval 2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97" y="3109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50" name="Oval 2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8" y="3284"/>
                      <a:ext cx="90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51" name="Oval 2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00" y="3370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52" name="Oval 2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5" y="2717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53" name="Oval 2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60" y="2890"/>
                      <a:ext cx="100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54" name="Oval 2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60" y="2760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55" name="Oval 2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90" y="2981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56" name="Oval 2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1" y="3060"/>
                      <a:ext cx="97" cy="93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57" name="Oval 2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4" y="2976"/>
                      <a:ext cx="93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58" name="Oval 2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8" y="2711"/>
                      <a:ext cx="90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59" name="Oval 2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21" y="3284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60" name="Oval 2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16" y="3064"/>
                      <a:ext cx="97" cy="93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61" name="Oval 2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0" y="2755"/>
                      <a:ext cx="97" cy="90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62" name="Oval 2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1" y="3209"/>
                      <a:ext cx="93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63" name="Oval 2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59" y="3461"/>
                      <a:ext cx="97" cy="87"/>
                    </a:xfrm>
                    <a:prstGeom prst="ellipse">
                      <a:avLst/>
                    </a:prstGeom>
                    <a:solidFill>
                      <a:srgbClr val="8E008E"/>
                    </a:solidFill>
                    <a:ln w="12700">
                      <a:solidFill>
                        <a:schemeClr val="bg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</p:grpSp>
          </p:grpSp>
          <p:grpSp>
            <p:nvGrpSpPr>
              <p:cNvPr id="140305" name="Group 268"/>
              <p:cNvGrpSpPr>
                <a:grpSpLocks/>
              </p:cNvGrpSpPr>
              <p:nvPr/>
            </p:nvGrpSpPr>
            <p:grpSpPr bwMode="auto">
              <a:xfrm>
                <a:off x="1440" y="3648"/>
                <a:ext cx="288" cy="288"/>
                <a:chOff x="2208" y="1344"/>
                <a:chExt cx="768" cy="768"/>
              </a:xfrm>
            </p:grpSpPr>
            <p:grpSp>
              <p:nvGrpSpPr>
                <p:cNvPr id="140439" name="Group 269"/>
                <p:cNvGrpSpPr>
                  <a:grpSpLocks/>
                </p:cNvGrpSpPr>
                <p:nvPr/>
              </p:nvGrpSpPr>
              <p:grpSpPr bwMode="auto">
                <a:xfrm>
                  <a:off x="2208" y="1344"/>
                  <a:ext cx="768" cy="768"/>
                  <a:chOff x="2208" y="1728"/>
                  <a:chExt cx="768" cy="768"/>
                </a:xfrm>
              </p:grpSpPr>
              <p:sp>
                <p:nvSpPr>
                  <p:cNvPr id="1002766" name="Oval 270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1728"/>
                    <a:ext cx="768" cy="768"/>
                  </a:xfrm>
                  <a:prstGeom prst="ellipse">
                    <a:avLst/>
                  </a:prstGeom>
                  <a:solidFill>
                    <a:srgbClr val="FFADFF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767" name="Freeform 271"/>
                  <p:cNvSpPr>
                    <a:spLocks/>
                  </p:cNvSpPr>
                  <p:nvPr/>
                </p:nvSpPr>
                <p:spPr bwMode="auto">
                  <a:xfrm>
                    <a:off x="2320" y="1773"/>
                    <a:ext cx="597" cy="579"/>
                  </a:xfrm>
                  <a:custGeom>
                    <a:avLst/>
                    <a:gdLst>
                      <a:gd name="T0" fmla="*/ 292 w 709"/>
                      <a:gd name="T1" fmla="*/ 411 h 758"/>
                      <a:gd name="T2" fmla="*/ 197 w 709"/>
                      <a:gd name="T3" fmla="*/ 371 h 758"/>
                      <a:gd name="T4" fmla="*/ 150 w 709"/>
                      <a:gd name="T5" fmla="*/ 340 h 758"/>
                      <a:gd name="T6" fmla="*/ 0 w 709"/>
                      <a:gd name="T7" fmla="*/ 395 h 758"/>
                      <a:gd name="T8" fmla="*/ 39 w 709"/>
                      <a:gd name="T9" fmla="*/ 632 h 758"/>
                      <a:gd name="T10" fmla="*/ 55 w 709"/>
                      <a:gd name="T11" fmla="*/ 679 h 758"/>
                      <a:gd name="T12" fmla="*/ 95 w 709"/>
                      <a:gd name="T13" fmla="*/ 734 h 758"/>
                      <a:gd name="T14" fmla="*/ 142 w 709"/>
                      <a:gd name="T15" fmla="*/ 750 h 758"/>
                      <a:gd name="T16" fmla="*/ 166 w 709"/>
                      <a:gd name="T17" fmla="*/ 758 h 758"/>
                      <a:gd name="T18" fmla="*/ 284 w 709"/>
                      <a:gd name="T19" fmla="*/ 719 h 758"/>
                      <a:gd name="T20" fmla="*/ 323 w 709"/>
                      <a:gd name="T21" fmla="*/ 600 h 758"/>
                      <a:gd name="T22" fmla="*/ 450 w 709"/>
                      <a:gd name="T23" fmla="*/ 450 h 758"/>
                      <a:gd name="T24" fmla="*/ 592 w 709"/>
                      <a:gd name="T25" fmla="*/ 490 h 758"/>
                      <a:gd name="T26" fmla="*/ 687 w 709"/>
                      <a:gd name="T27" fmla="*/ 427 h 758"/>
                      <a:gd name="T28" fmla="*/ 679 w 709"/>
                      <a:gd name="T29" fmla="*/ 166 h 758"/>
                      <a:gd name="T30" fmla="*/ 623 w 709"/>
                      <a:gd name="T31" fmla="*/ 111 h 758"/>
                      <a:gd name="T32" fmla="*/ 544 w 709"/>
                      <a:gd name="T33" fmla="*/ 0 h 758"/>
                      <a:gd name="T34" fmla="*/ 323 w 709"/>
                      <a:gd name="T35" fmla="*/ 40 h 758"/>
                      <a:gd name="T36" fmla="*/ 245 w 709"/>
                      <a:gd name="T37" fmla="*/ 119 h 758"/>
                      <a:gd name="T38" fmla="*/ 252 w 709"/>
                      <a:gd name="T39" fmla="*/ 205 h 758"/>
                      <a:gd name="T40" fmla="*/ 292 w 709"/>
                      <a:gd name="T41" fmla="*/ 411 h 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709" h="758">
                        <a:moveTo>
                          <a:pt x="292" y="411"/>
                        </a:moveTo>
                        <a:cubicBezTo>
                          <a:pt x="226" y="400"/>
                          <a:pt x="258" y="412"/>
                          <a:pt x="197" y="371"/>
                        </a:cubicBezTo>
                        <a:cubicBezTo>
                          <a:pt x="181" y="361"/>
                          <a:pt x="150" y="340"/>
                          <a:pt x="150" y="340"/>
                        </a:cubicBezTo>
                        <a:cubicBezTo>
                          <a:pt x="67" y="346"/>
                          <a:pt x="19" y="320"/>
                          <a:pt x="0" y="395"/>
                        </a:cubicBezTo>
                        <a:cubicBezTo>
                          <a:pt x="6" y="477"/>
                          <a:pt x="13" y="554"/>
                          <a:pt x="39" y="632"/>
                        </a:cubicBezTo>
                        <a:cubicBezTo>
                          <a:pt x="44" y="648"/>
                          <a:pt x="45" y="666"/>
                          <a:pt x="55" y="679"/>
                        </a:cubicBezTo>
                        <a:cubicBezTo>
                          <a:pt x="68" y="697"/>
                          <a:pt x="82" y="716"/>
                          <a:pt x="95" y="734"/>
                        </a:cubicBezTo>
                        <a:cubicBezTo>
                          <a:pt x="105" y="747"/>
                          <a:pt x="126" y="745"/>
                          <a:pt x="142" y="750"/>
                        </a:cubicBezTo>
                        <a:cubicBezTo>
                          <a:pt x="150" y="753"/>
                          <a:pt x="166" y="758"/>
                          <a:pt x="166" y="758"/>
                        </a:cubicBezTo>
                        <a:cubicBezTo>
                          <a:pt x="221" y="751"/>
                          <a:pt x="240" y="746"/>
                          <a:pt x="284" y="719"/>
                        </a:cubicBezTo>
                        <a:cubicBezTo>
                          <a:pt x="295" y="673"/>
                          <a:pt x="314" y="643"/>
                          <a:pt x="323" y="600"/>
                        </a:cubicBezTo>
                        <a:cubicBezTo>
                          <a:pt x="333" y="435"/>
                          <a:pt x="299" y="437"/>
                          <a:pt x="450" y="450"/>
                        </a:cubicBezTo>
                        <a:cubicBezTo>
                          <a:pt x="496" y="466"/>
                          <a:pt x="545" y="478"/>
                          <a:pt x="592" y="490"/>
                        </a:cubicBezTo>
                        <a:cubicBezTo>
                          <a:pt x="644" y="481"/>
                          <a:pt x="657" y="469"/>
                          <a:pt x="687" y="427"/>
                        </a:cubicBezTo>
                        <a:cubicBezTo>
                          <a:pt x="690" y="375"/>
                          <a:pt x="709" y="214"/>
                          <a:pt x="679" y="166"/>
                        </a:cubicBezTo>
                        <a:cubicBezTo>
                          <a:pt x="665" y="144"/>
                          <a:pt x="642" y="129"/>
                          <a:pt x="623" y="111"/>
                        </a:cubicBezTo>
                        <a:cubicBezTo>
                          <a:pt x="607" y="61"/>
                          <a:pt x="597" y="18"/>
                          <a:pt x="544" y="0"/>
                        </a:cubicBezTo>
                        <a:cubicBezTo>
                          <a:pt x="457" y="6"/>
                          <a:pt x="405" y="20"/>
                          <a:pt x="323" y="40"/>
                        </a:cubicBezTo>
                        <a:cubicBezTo>
                          <a:pt x="291" y="63"/>
                          <a:pt x="266" y="85"/>
                          <a:pt x="245" y="119"/>
                        </a:cubicBezTo>
                        <a:cubicBezTo>
                          <a:pt x="247" y="148"/>
                          <a:pt x="247" y="177"/>
                          <a:pt x="252" y="205"/>
                        </a:cubicBezTo>
                        <a:cubicBezTo>
                          <a:pt x="267" y="290"/>
                          <a:pt x="307" y="318"/>
                          <a:pt x="292" y="411"/>
                        </a:cubicBezTo>
                        <a:close/>
                      </a:path>
                    </a:pathLst>
                  </a:custGeom>
                  <a:solidFill>
                    <a:srgbClr val="9E15CF"/>
                  </a:solidFill>
                  <a:ln w="12700" cap="flat" cmpd="sng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grpSp>
                <p:nvGrpSpPr>
                  <p:cNvPr id="140471" name="Group 272"/>
                  <p:cNvGrpSpPr>
                    <a:grpSpLocks/>
                  </p:cNvGrpSpPr>
                  <p:nvPr/>
                </p:nvGrpSpPr>
                <p:grpSpPr bwMode="auto">
                  <a:xfrm rot="-4420823">
                    <a:off x="2240" y="1776"/>
                    <a:ext cx="688" cy="694"/>
                    <a:chOff x="2248" y="1765"/>
                    <a:chExt cx="688" cy="694"/>
                  </a:xfrm>
                </p:grpSpPr>
                <p:sp>
                  <p:nvSpPr>
                    <p:cNvPr id="1002769" name="Oval 2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54" y="1903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70" name="Oval 2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06" y="2049"/>
                      <a:ext cx="83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71" name="Oval 2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76" y="2120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72" name="Oval 2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2301"/>
                      <a:ext cx="85" cy="77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73" name="Oval 2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1" y="1983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74" name="Oval 2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5" y="2232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75" name="Oval 2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17" y="2383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76" name="Oval 2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94" y="2239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77" name="Oval 2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80" y="1905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78" name="Oval 2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13" y="2237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79" name="Oval 2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97" y="1943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80" name="Oval 2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38" y="2120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81" name="Oval 2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2" y="2085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82" name="Oval 2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23" y="2087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83" name="Oval 2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92" y="2232"/>
                      <a:ext cx="83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84" name="Oval 2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94" y="2311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85" name="Oval 2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8" y="1758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86" name="Oval 2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1911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87" name="Oval 2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08" y="1790"/>
                      <a:ext cx="83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88" name="Oval 2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56" y="1983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89" name="Oval 2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61" y="2048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90" name="Oval 2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0" y="1978"/>
                      <a:ext cx="83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91" name="Oval 2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2" y="1759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92" name="Oval 2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03" y="2230"/>
                      <a:ext cx="83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93" name="Oval 2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06" y="2049"/>
                      <a:ext cx="83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94" name="Oval 2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74" y="1799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95" name="Oval 2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86" y="2161"/>
                      <a:ext cx="83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796" name="Oval 3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04" y="2377"/>
                      <a:ext cx="85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</p:grpSp>
            <p:grpSp>
              <p:nvGrpSpPr>
                <p:cNvPr id="140440" name="Group 301"/>
                <p:cNvGrpSpPr>
                  <a:grpSpLocks/>
                </p:cNvGrpSpPr>
                <p:nvPr/>
              </p:nvGrpSpPr>
              <p:grpSpPr bwMode="auto">
                <a:xfrm>
                  <a:off x="2248" y="1392"/>
                  <a:ext cx="688" cy="694"/>
                  <a:chOff x="2248" y="1765"/>
                  <a:chExt cx="688" cy="694"/>
                </a:xfrm>
              </p:grpSpPr>
              <p:sp>
                <p:nvSpPr>
                  <p:cNvPr id="1002798" name="Oval 302"/>
                  <p:cNvSpPr>
                    <a:spLocks noChangeArrowheads="1"/>
                  </p:cNvSpPr>
                  <p:nvPr/>
                </p:nvSpPr>
                <p:spPr bwMode="auto">
                  <a:xfrm>
                    <a:off x="2451" y="1912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799" name="Oval 303"/>
                  <p:cNvSpPr>
                    <a:spLocks noChangeArrowheads="1"/>
                  </p:cNvSpPr>
                  <p:nvPr/>
                </p:nvSpPr>
                <p:spPr bwMode="auto">
                  <a:xfrm>
                    <a:off x="2491" y="2056"/>
                    <a:ext cx="83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00" name="Oval 304"/>
                  <p:cNvSpPr>
                    <a:spLocks noChangeArrowheads="1"/>
                  </p:cNvSpPr>
                  <p:nvPr/>
                </p:nvSpPr>
                <p:spPr bwMode="auto">
                  <a:xfrm>
                    <a:off x="2573" y="2130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01" name="Oval 305"/>
                  <p:cNvSpPr>
                    <a:spLocks noChangeArrowheads="1"/>
                  </p:cNvSpPr>
                  <p:nvPr/>
                </p:nvSpPr>
                <p:spPr bwMode="auto">
                  <a:xfrm>
                    <a:off x="2531" y="2312"/>
                    <a:ext cx="83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02" name="Oval 306"/>
                  <p:cNvSpPr>
                    <a:spLocks noChangeArrowheads="1"/>
                  </p:cNvSpPr>
                  <p:nvPr/>
                </p:nvSpPr>
                <p:spPr bwMode="auto">
                  <a:xfrm>
                    <a:off x="2411" y="1984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03" name="Oval 307"/>
                  <p:cNvSpPr>
                    <a:spLocks noChangeArrowheads="1"/>
                  </p:cNvSpPr>
                  <p:nvPr/>
                </p:nvSpPr>
                <p:spPr bwMode="auto">
                  <a:xfrm>
                    <a:off x="2411" y="2240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04" name="Oval 308"/>
                  <p:cNvSpPr>
                    <a:spLocks noChangeArrowheads="1"/>
                  </p:cNvSpPr>
                  <p:nvPr/>
                </p:nvSpPr>
                <p:spPr bwMode="auto">
                  <a:xfrm>
                    <a:off x="2613" y="2386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05" name="Oval 309"/>
                  <p:cNvSpPr>
                    <a:spLocks noChangeArrowheads="1"/>
                  </p:cNvSpPr>
                  <p:nvPr/>
                </p:nvSpPr>
                <p:spPr bwMode="auto">
                  <a:xfrm>
                    <a:off x="2693" y="2240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06" name="Oval 310"/>
                  <p:cNvSpPr>
                    <a:spLocks noChangeArrowheads="1"/>
                  </p:cNvSpPr>
                  <p:nvPr/>
                </p:nvSpPr>
                <p:spPr bwMode="auto">
                  <a:xfrm>
                    <a:off x="2573" y="1912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07" name="Oval 311"/>
                  <p:cNvSpPr>
                    <a:spLocks noChangeArrowheads="1"/>
                  </p:cNvSpPr>
                  <p:nvPr/>
                </p:nvSpPr>
                <p:spPr bwMode="auto">
                  <a:xfrm>
                    <a:off x="2613" y="2240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08" name="Oval 312"/>
                  <p:cNvSpPr>
                    <a:spLocks noChangeArrowheads="1"/>
                  </p:cNvSpPr>
                  <p:nvPr/>
                </p:nvSpPr>
                <p:spPr bwMode="auto">
                  <a:xfrm>
                    <a:off x="2693" y="1946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09" name="Oval 313"/>
                  <p:cNvSpPr>
                    <a:spLocks noChangeArrowheads="1"/>
                  </p:cNvSpPr>
                  <p:nvPr/>
                </p:nvSpPr>
                <p:spPr bwMode="auto">
                  <a:xfrm>
                    <a:off x="2733" y="2130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10" name="Oval 314"/>
                  <p:cNvSpPr>
                    <a:spLocks noChangeArrowheads="1"/>
                  </p:cNvSpPr>
                  <p:nvPr/>
                </p:nvSpPr>
                <p:spPr bwMode="auto">
                  <a:xfrm>
                    <a:off x="2248" y="2093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11" name="Oval 315"/>
                  <p:cNvSpPr>
                    <a:spLocks noChangeArrowheads="1"/>
                  </p:cNvSpPr>
                  <p:nvPr/>
                </p:nvSpPr>
                <p:spPr bwMode="auto">
                  <a:xfrm>
                    <a:off x="2613" y="2093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12" name="Oval 316"/>
                  <p:cNvSpPr>
                    <a:spLocks noChangeArrowheads="1"/>
                  </p:cNvSpPr>
                  <p:nvPr/>
                </p:nvSpPr>
                <p:spPr bwMode="auto">
                  <a:xfrm>
                    <a:off x="2773" y="2240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13" name="Oval 317"/>
                  <p:cNvSpPr>
                    <a:spLocks noChangeArrowheads="1"/>
                  </p:cNvSpPr>
                  <p:nvPr/>
                </p:nvSpPr>
                <p:spPr bwMode="auto">
                  <a:xfrm>
                    <a:off x="2693" y="2312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14" name="Oval 318"/>
                  <p:cNvSpPr>
                    <a:spLocks noChangeArrowheads="1"/>
                  </p:cNvSpPr>
                  <p:nvPr/>
                </p:nvSpPr>
                <p:spPr bwMode="auto">
                  <a:xfrm>
                    <a:off x="2411" y="1765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15" name="Oval 319"/>
                  <p:cNvSpPr>
                    <a:spLocks noChangeArrowheads="1"/>
                  </p:cNvSpPr>
                  <p:nvPr/>
                </p:nvSpPr>
                <p:spPr bwMode="auto">
                  <a:xfrm>
                    <a:off x="2248" y="1912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16" name="Oval 320"/>
                  <p:cNvSpPr>
                    <a:spLocks noChangeArrowheads="1"/>
                  </p:cNvSpPr>
                  <p:nvPr/>
                </p:nvSpPr>
                <p:spPr bwMode="auto">
                  <a:xfrm>
                    <a:off x="2491" y="1800"/>
                    <a:ext cx="83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17" name="Oval 321"/>
                  <p:cNvSpPr>
                    <a:spLocks noChangeArrowheads="1"/>
                  </p:cNvSpPr>
                  <p:nvPr/>
                </p:nvSpPr>
                <p:spPr bwMode="auto">
                  <a:xfrm>
                    <a:off x="2856" y="1984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18" name="Oval 322"/>
                  <p:cNvSpPr>
                    <a:spLocks noChangeArrowheads="1"/>
                  </p:cNvSpPr>
                  <p:nvPr/>
                </p:nvSpPr>
                <p:spPr bwMode="auto">
                  <a:xfrm>
                    <a:off x="2856" y="2056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19" name="Oval 323"/>
                  <p:cNvSpPr>
                    <a:spLocks noChangeArrowheads="1"/>
                  </p:cNvSpPr>
                  <p:nvPr/>
                </p:nvSpPr>
                <p:spPr bwMode="auto">
                  <a:xfrm>
                    <a:off x="2328" y="1984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20" name="Oval 324"/>
                  <p:cNvSpPr>
                    <a:spLocks noChangeArrowheads="1"/>
                  </p:cNvSpPr>
                  <p:nvPr/>
                </p:nvSpPr>
                <p:spPr bwMode="auto">
                  <a:xfrm>
                    <a:off x="2653" y="1765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21" name="Oval 325"/>
                  <p:cNvSpPr>
                    <a:spLocks noChangeArrowheads="1"/>
                  </p:cNvSpPr>
                  <p:nvPr/>
                </p:nvSpPr>
                <p:spPr bwMode="auto">
                  <a:xfrm>
                    <a:off x="2288" y="2240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22" name="Oval 326"/>
                  <p:cNvSpPr>
                    <a:spLocks noChangeArrowheads="1"/>
                  </p:cNvSpPr>
                  <p:nvPr/>
                </p:nvSpPr>
                <p:spPr bwMode="auto">
                  <a:xfrm>
                    <a:off x="2288" y="2056"/>
                    <a:ext cx="83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23" name="Oval 327"/>
                  <p:cNvSpPr>
                    <a:spLocks noChangeArrowheads="1"/>
                  </p:cNvSpPr>
                  <p:nvPr/>
                </p:nvSpPr>
                <p:spPr bwMode="auto">
                  <a:xfrm>
                    <a:off x="2371" y="1800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24" name="Oval 328"/>
                  <p:cNvSpPr>
                    <a:spLocks noChangeArrowheads="1"/>
                  </p:cNvSpPr>
                  <p:nvPr/>
                </p:nvSpPr>
                <p:spPr bwMode="auto">
                  <a:xfrm>
                    <a:off x="2773" y="2168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25" name="Oval 329"/>
                  <p:cNvSpPr>
                    <a:spLocks noChangeArrowheads="1"/>
                  </p:cNvSpPr>
                  <p:nvPr/>
                </p:nvSpPr>
                <p:spPr bwMode="auto">
                  <a:xfrm>
                    <a:off x="2491" y="2386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</p:grpSp>
          <p:grpSp>
            <p:nvGrpSpPr>
              <p:cNvPr id="140306" name="Group 330"/>
              <p:cNvGrpSpPr>
                <a:grpSpLocks/>
              </p:cNvGrpSpPr>
              <p:nvPr/>
            </p:nvGrpSpPr>
            <p:grpSpPr bwMode="auto">
              <a:xfrm>
                <a:off x="1632" y="2448"/>
                <a:ext cx="288" cy="288"/>
                <a:chOff x="2208" y="1344"/>
                <a:chExt cx="768" cy="768"/>
              </a:xfrm>
            </p:grpSpPr>
            <p:grpSp>
              <p:nvGrpSpPr>
                <p:cNvPr id="140378" name="Group 331"/>
                <p:cNvGrpSpPr>
                  <a:grpSpLocks/>
                </p:cNvGrpSpPr>
                <p:nvPr/>
              </p:nvGrpSpPr>
              <p:grpSpPr bwMode="auto">
                <a:xfrm>
                  <a:off x="2208" y="1344"/>
                  <a:ext cx="768" cy="768"/>
                  <a:chOff x="2208" y="1728"/>
                  <a:chExt cx="768" cy="768"/>
                </a:xfrm>
              </p:grpSpPr>
              <p:sp>
                <p:nvSpPr>
                  <p:cNvPr id="1002828" name="Oval 332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1728"/>
                    <a:ext cx="768" cy="768"/>
                  </a:xfrm>
                  <a:prstGeom prst="ellipse">
                    <a:avLst/>
                  </a:prstGeom>
                  <a:solidFill>
                    <a:srgbClr val="FFADFF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29" name="Freeform 333"/>
                  <p:cNvSpPr>
                    <a:spLocks/>
                  </p:cNvSpPr>
                  <p:nvPr/>
                </p:nvSpPr>
                <p:spPr bwMode="auto">
                  <a:xfrm>
                    <a:off x="2320" y="1773"/>
                    <a:ext cx="597" cy="579"/>
                  </a:xfrm>
                  <a:custGeom>
                    <a:avLst/>
                    <a:gdLst>
                      <a:gd name="T0" fmla="*/ 292 w 709"/>
                      <a:gd name="T1" fmla="*/ 411 h 758"/>
                      <a:gd name="T2" fmla="*/ 197 w 709"/>
                      <a:gd name="T3" fmla="*/ 371 h 758"/>
                      <a:gd name="T4" fmla="*/ 150 w 709"/>
                      <a:gd name="T5" fmla="*/ 340 h 758"/>
                      <a:gd name="T6" fmla="*/ 0 w 709"/>
                      <a:gd name="T7" fmla="*/ 395 h 758"/>
                      <a:gd name="T8" fmla="*/ 39 w 709"/>
                      <a:gd name="T9" fmla="*/ 632 h 758"/>
                      <a:gd name="T10" fmla="*/ 55 w 709"/>
                      <a:gd name="T11" fmla="*/ 679 h 758"/>
                      <a:gd name="T12" fmla="*/ 95 w 709"/>
                      <a:gd name="T13" fmla="*/ 734 h 758"/>
                      <a:gd name="T14" fmla="*/ 142 w 709"/>
                      <a:gd name="T15" fmla="*/ 750 h 758"/>
                      <a:gd name="T16" fmla="*/ 166 w 709"/>
                      <a:gd name="T17" fmla="*/ 758 h 758"/>
                      <a:gd name="T18" fmla="*/ 284 w 709"/>
                      <a:gd name="T19" fmla="*/ 719 h 758"/>
                      <a:gd name="T20" fmla="*/ 323 w 709"/>
                      <a:gd name="T21" fmla="*/ 600 h 758"/>
                      <a:gd name="T22" fmla="*/ 450 w 709"/>
                      <a:gd name="T23" fmla="*/ 450 h 758"/>
                      <a:gd name="T24" fmla="*/ 592 w 709"/>
                      <a:gd name="T25" fmla="*/ 490 h 758"/>
                      <a:gd name="T26" fmla="*/ 687 w 709"/>
                      <a:gd name="T27" fmla="*/ 427 h 758"/>
                      <a:gd name="T28" fmla="*/ 679 w 709"/>
                      <a:gd name="T29" fmla="*/ 166 h 758"/>
                      <a:gd name="T30" fmla="*/ 623 w 709"/>
                      <a:gd name="T31" fmla="*/ 111 h 758"/>
                      <a:gd name="T32" fmla="*/ 544 w 709"/>
                      <a:gd name="T33" fmla="*/ 0 h 758"/>
                      <a:gd name="T34" fmla="*/ 323 w 709"/>
                      <a:gd name="T35" fmla="*/ 40 h 758"/>
                      <a:gd name="T36" fmla="*/ 245 w 709"/>
                      <a:gd name="T37" fmla="*/ 119 h 758"/>
                      <a:gd name="T38" fmla="*/ 252 w 709"/>
                      <a:gd name="T39" fmla="*/ 205 h 758"/>
                      <a:gd name="T40" fmla="*/ 292 w 709"/>
                      <a:gd name="T41" fmla="*/ 411 h 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709" h="758">
                        <a:moveTo>
                          <a:pt x="292" y="411"/>
                        </a:moveTo>
                        <a:cubicBezTo>
                          <a:pt x="226" y="400"/>
                          <a:pt x="258" y="412"/>
                          <a:pt x="197" y="371"/>
                        </a:cubicBezTo>
                        <a:cubicBezTo>
                          <a:pt x="181" y="361"/>
                          <a:pt x="150" y="340"/>
                          <a:pt x="150" y="340"/>
                        </a:cubicBezTo>
                        <a:cubicBezTo>
                          <a:pt x="67" y="346"/>
                          <a:pt x="19" y="320"/>
                          <a:pt x="0" y="395"/>
                        </a:cubicBezTo>
                        <a:cubicBezTo>
                          <a:pt x="6" y="477"/>
                          <a:pt x="13" y="554"/>
                          <a:pt x="39" y="632"/>
                        </a:cubicBezTo>
                        <a:cubicBezTo>
                          <a:pt x="44" y="648"/>
                          <a:pt x="45" y="666"/>
                          <a:pt x="55" y="679"/>
                        </a:cubicBezTo>
                        <a:cubicBezTo>
                          <a:pt x="68" y="697"/>
                          <a:pt x="82" y="716"/>
                          <a:pt x="95" y="734"/>
                        </a:cubicBezTo>
                        <a:cubicBezTo>
                          <a:pt x="105" y="747"/>
                          <a:pt x="126" y="745"/>
                          <a:pt x="142" y="750"/>
                        </a:cubicBezTo>
                        <a:cubicBezTo>
                          <a:pt x="150" y="753"/>
                          <a:pt x="166" y="758"/>
                          <a:pt x="166" y="758"/>
                        </a:cubicBezTo>
                        <a:cubicBezTo>
                          <a:pt x="221" y="751"/>
                          <a:pt x="240" y="746"/>
                          <a:pt x="284" y="719"/>
                        </a:cubicBezTo>
                        <a:cubicBezTo>
                          <a:pt x="295" y="673"/>
                          <a:pt x="314" y="643"/>
                          <a:pt x="323" y="600"/>
                        </a:cubicBezTo>
                        <a:cubicBezTo>
                          <a:pt x="333" y="435"/>
                          <a:pt x="299" y="437"/>
                          <a:pt x="450" y="450"/>
                        </a:cubicBezTo>
                        <a:cubicBezTo>
                          <a:pt x="496" y="466"/>
                          <a:pt x="545" y="478"/>
                          <a:pt x="592" y="490"/>
                        </a:cubicBezTo>
                        <a:cubicBezTo>
                          <a:pt x="644" y="481"/>
                          <a:pt x="657" y="469"/>
                          <a:pt x="687" y="427"/>
                        </a:cubicBezTo>
                        <a:cubicBezTo>
                          <a:pt x="690" y="375"/>
                          <a:pt x="709" y="214"/>
                          <a:pt x="679" y="166"/>
                        </a:cubicBezTo>
                        <a:cubicBezTo>
                          <a:pt x="665" y="144"/>
                          <a:pt x="642" y="129"/>
                          <a:pt x="623" y="111"/>
                        </a:cubicBezTo>
                        <a:cubicBezTo>
                          <a:pt x="607" y="61"/>
                          <a:pt x="597" y="18"/>
                          <a:pt x="544" y="0"/>
                        </a:cubicBezTo>
                        <a:cubicBezTo>
                          <a:pt x="457" y="6"/>
                          <a:pt x="405" y="20"/>
                          <a:pt x="323" y="40"/>
                        </a:cubicBezTo>
                        <a:cubicBezTo>
                          <a:pt x="291" y="63"/>
                          <a:pt x="266" y="85"/>
                          <a:pt x="245" y="119"/>
                        </a:cubicBezTo>
                        <a:cubicBezTo>
                          <a:pt x="247" y="148"/>
                          <a:pt x="247" y="177"/>
                          <a:pt x="252" y="205"/>
                        </a:cubicBezTo>
                        <a:cubicBezTo>
                          <a:pt x="267" y="290"/>
                          <a:pt x="307" y="318"/>
                          <a:pt x="292" y="411"/>
                        </a:cubicBezTo>
                        <a:close/>
                      </a:path>
                    </a:pathLst>
                  </a:custGeom>
                  <a:solidFill>
                    <a:srgbClr val="9E15CF"/>
                  </a:solidFill>
                  <a:ln w="12700" cap="flat" cmpd="sng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grpSp>
                <p:nvGrpSpPr>
                  <p:cNvPr id="140410" name="Group 334"/>
                  <p:cNvGrpSpPr>
                    <a:grpSpLocks/>
                  </p:cNvGrpSpPr>
                  <p:nvPr/>
                </p:nvGrpSpPr>
                <p:grpSpPr bwMode="auto">
                  <a:xfrm rot="-4420823">
                    <a:off x="2240" y="1776"/>
                    <a:ext cx="688" cy="694"/>
                    <a:chOff x="2248" y="1765"/>
                    <a:chExt cx="688" cy="694"/>
                  </a:xfrm>
                </p:grpSpPr>
                <p:sp>
                  <p:nvSpPr>
                    <p:cNvPr id="1002831" name="Oval 3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54" y="1903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32" name="Oval 3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06" y="2049"/>
                      <a:ext cx="83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33" name="Oval 3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76" y="2120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34" name="Oval 3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2301"/>
                      <a:ext cx="85" cy="77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35" name="Oval 3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1" y="1983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36" name="Oval 3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5" y="2232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37" name="Oval 3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17" y="2383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38" name="Oval 3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94" y="2239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39" name="Oval 3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80" y="1905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40" name="Oval 3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13" y="2237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41" name="Oval 3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97" y="1943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42" name="Oval 3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38" y="2120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43" name="Oval 3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2" y="2085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44" name="Oval 3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23" y="2087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45" name="Oval 3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92" y="2232"/>
                      <a:ext cx="83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46" name="Oval 3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94" y="2311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47" name="Oval 3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8" y="1758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48" name="Oval 3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1911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49" name="Oval 3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08" y="1790"/>
                      <a:ext cx="83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50" name="Oval 3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56" y="1983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51" name="Oval 3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61" y="2048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52" name="Oval 3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0" y="1978"/>
                      <a:ext cx="83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53" name="Oval 3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2" y="1759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54" name="Oval 3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03" y="2230"/>
                      <a:ext cx="83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55" name="Oval 3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06" y="2049"/>
                      <a:ext cx="83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56" name="Oval 3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74" y="1799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57" name="Oval 3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86" y="2161"/>
                      <a:ext cx="83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58" name="Oval 3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04" y="2377"/>
                      <a:ext cx="85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</p:grpSp>
            <p:grpSp>
              <p:nvGrpSpPr>
                <p:cNvPr id="140379" name="Group 363"/>
                <p:cNvGrpSpPr>
                  <a:grpSpLocks/>
                </p:cNvGrpSpPr>
                <p:nvPr/>
              </p:nvGrpSpPr>
              <p:grpSpPr bwMode="auto">
                <a:xfrm>
                  <a:off x="2248" y="1392"/>
                  <a:ext cx="688" cy="694"/>
                  <a:chOff x="2248" y="1765"/>
                  <a:chExt cx="688" cy="694"/>
                </a:xfrm>
              </p:grpSpPr>
              <p:sp>
                <p:nvSpPr>
                  <p:cNvPr id="1002860" name="Oval 364"/>
                  <p:cNvSpPr>
                    <a:spLocks noChangeArrowheads="1"/>
                  </p:cNvSpPr>
                  <p:nvPr/>
                </p:nvSpPr>
                <p:spPr bwMode="auto">
                  <a:xfrm>
                    <a:off x="2451" y="1912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61" name="Oval 365"/>
                  <p:cNvSpPr>
                    <a:spLocks noChangeArrowheads="1"/>
                  </p:cNvSpPr>
                  <p:nvPr/>
                </p:nvSpPr>
                <p:spPr bwMode="auto">
                  <a:xfrm>
                    <a:off x="2491" y="2056"/>
                    <a:ext cx="83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62" name="Oval 366"/>
                  <p:cNvSpPr>
                    <a:spLocks noChangeArrowheads="1"/>
                  </p:cNvSpPr>
                  <p:nvPr/>
                </p:nvSpPr>
                <p:spPr bwMode="auto">
                  <a:xfrm>
                    <a:off x="2573" y="2130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63" name="Oval 367"/>
                  <p:cNvSpPr>
                    <a:spLocks noChangeArrowheads="1"/>
                  </p:cNvSpPr>
                  <p:nvPr/>
                </p:nvSpPr>
                <p:spPr bwMode="auto">
                  <a:xfrm>
                    <a:off x="2531" y="2312"/>
                    <a:ext cx="83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64" name="Oval 368"/>
                  <p:cNvSpPr>
                    <a:spLocks noChangeArrowheads="1"/>
                  </p:cNvSpPr>
                  <p:nvPr/>
                </p:nvSpPr>
                <p:spPr bwMode="auto">
                  <a:xfrm>
                    <a:off x="2411" y="1984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65" name="Oval 369"/>
                  <p:cNvSpPr>
                    <a:spLocks noChangeArrowheads="1"/>
                  </p:cNvSpPr>
                  <p:nvPr/>
                </p:nvSpPr>
                <p:spPr bwMode="auto">
                  <a:xfrm>
                    <a:off x="2411" y="2240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66" name="Oval 370"/>
                  <p:cNvSpPr>
                    <a:spLocks noChangeArrowheads="1"/>
                  </p:cNvSpPr>
                  <p:nvPr/>
                </p:nvSpPr>
                <p:spPr bwMode="auto">
                  <a:xfrm>
                    <a:off x="2613" y="2386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67" name="Oval 371"/>
                  <p:cNvSpPr>
                    <a:spLocks noChangeArrowheads="1"/>
                  </p:cNvSpPr>
                  <p:nvPr/>
                </p:nvSpPr>
                <p:spPr bwMode="auto">
                  <a:xfrm>
                    <a:off x="2693" y="2240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68" name="Oval 372"/>
                  <p:cNvSpPr>
                    <a:spLocks noChangeArrowheads="1"/>
                  </p:cNvSpPr>
                  <p:nvPr/>
                </p:nvSpPr>
                <p:spPr bwMode="auto">
                  <a:xfrm>
                    <a:off x="2573" y="1912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69" name="Oval 373"/>
                  <p:cNvSpPr>
                    <a:spLocks noChangeArrowheads="1"/>
                  </p:cNvSpPr>
                  <p:nvPr/>
                </p:nvSpPr>
                <p:spPr bwMode="auto">
                  <a:xfrm>
                    <a:off x="2613" y="2240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70" name="Oval 374"/>
                  <p:cNvSpPr>
                    <a:spLocks noChangeArrowheads="1"/>
                  </p:cNvSpPr>
                  <p:nvPr/>
                </p:nvSpPr>
                <p:spPr bwMode="auto">
                  <a:xfrm>
                    <a:off x="2693" y="1946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71" name="Oval 375"/>
                  <p:cNvSpPr>
                    <a:spLocks noChangeArrowheads="1"/>
                  </p:cNvSpPr>
                  <p:nvPr/>
                </p:nvSpPr>
                <p:spPr bwMode="auto">
                  <a:xfrm>
                    <a:off x="2733" y="2130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72" name="Oval 376"/>
                  <p:cNvSpPr>
                    <a:spLocks noChangeArrowheads="1"/>
                  </p:cNvSpPr>
                  <p:nvPr/>
                </p:nvSpPr>
                <p:spPr bwMode="auto">
                  <a:xfrm>
                    <a:off x="2248" y="2093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73" name="Oval 377"/>
                  <p:cNvSpPr>
                    <a:spLocks noChangeArrowheads="1"/>
                  </p:cNvSpPr>
                  <p:nvPr/>
                </p:nvSpPr>
                <p:spPr bwMode="auto">
                  <a:xfrm>
                    <a:off x="2613" y="2093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74" name="Oval 378"/>
                  <p:cNvSpPr>
                    <a:spLocks noChangeArrowheads="1"/>
                  </p:cNvSpPr>
                  <p:nvPr/>
                </p:nvSpPr>
                <p:spPr bwMode="auto">
                  <a:xfrm>
                    <a:off x="2773" y="2240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75" name="Oval 379"/>
                  <p:cNvSpPr>
                    <a:spLocks noChangeArrowheads="1"/>
                  </p:cNvSpPr>
                  <p:nvPr/>
                </p:nvSpPr>
                <p:spPr bwMode="auto">
                  <a:xfrm>
                    <a:off x="2693" y="2312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76" name="Oval 380"/>
                  <p:cNvSpPr>
                    <a:spLocks noChangeArrowheads="1"/>
                  </p:cNvSpPr>
                  <p:nvPr/>
                </p:nvSpPr>
                <p:spPr bwMode="auto">
                  <a:xfrm>
                    <a:off x="2411" y="1765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77" name="Oval 381"/>
                  <p:cNvSpPr>
                    <a:spLocks noChangeArrowheads="1"/>
                  </p:cNvSpPr>
                  <p:nvPr/>
                </p:nvSpPr>
                <p:spPr bwMode="auto">
                  <a:xfrm>
                    <a:off x="2248" y="1912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78" name="Oval 382"/>
                  <p:cNvSpPr>
                    <a:spLocks noChangeArrowheads="1"/>
                  </p:cNvSpPr>
                  <p:nvPr/>
                </p:nvSpPr>
                <p:spPr bwMode="auto">
                  <a:xfrm>
                    <a:off x="2491" y="1800"/>
                    <a:ext cx="83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79" name="Oval 383"/>
                  <p:cNvSpPr>
                    <a:spLocks noChangeArrowheads="1"/>
                  </p:cNvSpPr>
                  <p:nvPr/>
                </p:nvSpPr>
                <p:spPr bwMode="auto">
                  <a:xfrm>
                    <a:off x="2856" y="1984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80" name="Oval 384"/>
                  <p:cNvSpPr>
                    <a:spLocks noChangeArrowheads="1"/>
                  </p:cNvSpPr>
                  <p:nvPr/>
                </p:nvSpPr>
                <p:spPr bwMode="auto">
                  <a:xfrm>
                    <a:off x="2856" y="2056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81" name="Oval 385"/>
                  <p:cNvSpPr>
                    <a:spLocks noChangeArrowheads="1"/>
                  </p:cNvSpPr>
                  <p:nvPr/>
                </p:nvSpPr>
                <p:spPr bwMode="auto">
                  <a:xfrm>
                    <a:off x="2328" y="1984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82" name="Oval 386"/>
                  <p:cNvSpPr>
                    <a:spLocks noChangeArrowheads="1"/>
                  </p:cNvSpPr>
                  <p:nvPr/>
                </p:nvSpPr>
                <p:spPr bwMode="auto">
                  <a:xfrm>
                    <a:off x="2653" y="1765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83" name="Oval 387"/>
                  <p:cNvSpPr>
                    <a:spLocks noChangeArrowheads="1"/>
                  </p:cNvSpPr>
                  <p:nvPr/>
                </p:nvSpPr>
                <p:spPr bwMode="auto">
                  <a:xfrm>
                    <a:off x="2288" y="2240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84" name="Oval 388"/>
                  <p:cNvSpPr>
                    <a:spLocks noChangeArrowheads="1"/>
                  </p:cNvSpPr>
                  <p:nvPr/>
                </p:nvSpPr>
                <p:spPr bwMode="auto">
                  <a:xfrm>
                    <a:off x="2288" y="2056"/>
                    <a:ext cx="83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85" name="Oval 389"/>
                  <p:cNvSpPr>
                    <a:spLocks noChangeArrowheads="1"/>
                  </p:cNvSpPr>
                  <p:nvPr/>
                </p:nvSpPr>
                <p:spPr bwMode="auto">
                  <a:xfrm>
                    <a:off x="2371" y="1800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86" name="Oval 390"/>
                  <p:cNvSpPr>
                    <a:spLocks noChangeArrowheads="1"/>
                  </p:cNvSpPr>
                  <p:nvPr/>
                </p:nvSpPr>
                <p:spPr bwMode="auto">
                  <a:xfrm>
                    <a:off x="2773" y="2168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87" name="Oval 391"/>
                  <p:cNvSpPr>
                    <a:spLocks noChangeArrowheads="1"/>
                  </p:cNvSpPr>
                  <p:nvPr/>
                </p:nvSpPr>
                <p:spPr bwMode="auto">
                  <a:xfrm>
                    <a:off x="2491" y="2386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</p:grpSp>
          <p:grpSp>
            <p:nvGrpSpPr>
              <p:cNvPr id="140307" name="Group 392"/>
              <p:cNvGrpSpPr>
                <a:grpSpLocks/>
              </p:cNvGrpSpPr>
              <p:nvPr/>
            </p:nvGrpSpPr>
            <p:grpSpPr bwMode="auto">
              <a:xfrm>
                <a:off x="576" y="2784"/>
                <a:ext cx="288" cy="288"/>
                <a:chOff x="2208" y="1344"/>
                <a:chExt cx="768" cy="768"/>
              </a:xfrm>
            </p:grpSpPr>
            <p:grpSp>
              <p:nvGrpSpPr>
                <p:cNvPr id="140317" name="Group 393"/>
                <p:cNvGrpSpPr>
                  <a:grpSpLocks/>
                </p:cNvGrpSpPr>
                <p:nvPr/>
              </p:nvGrpSpPr>
              <p:grpSpPr bwMode="auto">
                <a:xfrm>
                  <a:off x="2208" y="1344"/>
                  <a:ext cx="768" cy="768"/>
                  <a:chOff x="2208" y="1728"/>
                  <a:chExt cx="768" cy="768"/>
                </a:xfrm>
              </p:grpSpPr>
              <p:sp>
                <p:nvSpPr>
                  <p:cNvPr id="1002890" name="Oval 394"/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1728"/>
                    <a:ext cx="768" cy="768"/>
                  </a:xfrm>
                  <a:prstGeom prst="ellipse">
                    <a:avLst/>
                  </a:prstGeom>
                  <a:solidFill>
                    <a:srgbClr val="FFADFF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891" name="Freeform 395"/>
                  <p:cNvSpPr>
                    <a:spLocks/>
                  </p:cNvSpPr>
                  <p:nvPr/>
                </p:nvSpPr>
                <p:spPr bwMode="auto">
                  <a:xfrm>
                    <a:off x="2320" y="1773"/>
                    <a:ext cx="597" cy="579"/>
                  </a:xfrm>
                  <a:custGeom>
                    <a:avLst/>
                    <a:gdLst>
                      <a:gd name="T0" fmla="*/ 292 w 709"/>
                      <a:gd name="T1" fmla="*/ 411 h 758"/>
                      <a:gd name="T2" fmla="*/ 197 w 709"/>
                      <a:gd name="T3" fmla="*/ 371 h 758"/>
                      <a:gd name="T4" fmla="*/ 150 w 709"/>
                      <a:gd name="T5" fmla="*/ 340 h 758"/>
                      <a:gd name="T6" fmla="*/ 0 w 709"/>
                      <a:gd name="T7" fmla="*/ 395 h 758"/>
                      <a:gd name="T8" fmla="*/ 39 w 709"/>
                      <a:gd name="T9" fmla="*/ 632 h 758"/>
                      <a:gd name="T10" fmla="*/ 55 w 709"/>
                      <a:gd name="T11" fmla="*/ 679 h 758"/>
                      <a:gd name="T12" fmla="*/ 95 w 709"/>
                      <a:gd name="T13" fmla="*/ 734 h 758"/>
                      <a:gd name="T14" fmla="*/ 142 w 709"/>
                      <a:gd name="T15" fmla="*/ 750 h 758"/>
                      <a:gd name="T16" fmla="*/ 166 w 709"/>
                      <a:gd name="T17" fmla="*/ 758 h 758"/>
                      <a:gd name="T18" fmla="*/ 284 w 709"/>
                      <a:gd name="T19" fmla="*/ 719 h 758"/>
                      <a:gd name="T20" fmla="*/ 323 w 709"/>
                      <a:gd name="T21" fmla="*/ 600 h 758"/>
                      <a:gd name="T22" fmla="*/ 450 w 709"/>
                      <a:gd name="T23" fmla="*/ 450 h 758"/>
                      <a:gd name="T24" fmla="*/ 592 w 709"/>
                      <a:gd name="T25" fmla="*/ 490 h 758"/>
                      <a:gd name="T26" fmla="*/ 687 w 709"/>
                      <a:gd name="T27" fmla="*/ 427 h 758"/>
                      <a:gd name="T28" fmla="*/ 679 w 709"/>
                      <a:gd name="T29" fmla="*/ 166 h 758"/>
                      <a:gd name="T30" fmla="*/ 623 w 709"/>
                      <a:gd name="T31" fmla="*/ 111 h 758"/>
                      <a:gd name="T32" fmla="*/ 544 w 709"/>
                      <a:gd name="T33" fmla="*/ 0 h 758"/>
                      <a:gd name="T34" fmla="*/ 323 w 709"/>
                      <a:gd name="T35" fmla="*/ 40 h 758"/>
                      <a:gd name="T36" fmla="*/ 245 w 709"/>
                      <a:gd name="T37" fmla="*/ 119 h 758"/>
                      <a:gd name="T38" fmla="*/ 252 w 709"/>
                      <a:gd name="T39" fmla="*/ 205 h 758"/>
                      <a:gd name="T40" fmla="*/ 292 w 709"/>
                      <a:gd name="T41" fmla="*/ 411 h 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709" h="758">
                        <a:moveTo>
                          <a:pt x="292" y="411"/>
                        </a:moveTo>
                        <a:cubicBezTo>
                          <a:pt x="226" y="400"/>
                          <a:pt x="258" y="412"/>
                          <a:pt x="197" y="371"/>
                        </a:cubicBezTo>
                        <a:cubicBezTo>
                          <a:pt x="181" y="361"/>
                          <a:pt x="150" y="340"/>
                          <a:pt x="150" y="340"/>
                        </a:cubicBezTo>
                        <a:cubicBezTo>
                          <a:pt x="67" y="346"/>
                          <a:pt x="19" y="320"/>
                          <a:pt x="0" y="395"/>
                        </a:cubicBezTo>
                        <a:cubicBezTo>
                          <a:pt x="6" y="477"/>
                          <a:pt x="13" y="554"/>
                          <a:pt x="39" y="632"/>
                        </a:cubicBezTo>
                        <a:cubicBezTo>
                          <a:pt x="44" y="648"/>
                          <a:pt x="45" y="666"/>
                          <a:pt x="55" y="679"/>
                        </a:cubicBezTo>
                        <a:cubicBezTo>
                          <a:pt x="68" y="697"/>
                          <a:pt x="82" y="716"/>
                          <a:pt x="95" y="734"/>
                        </a:cubicBezTo>
                        <a:cubicBezTo>
                          <a:pt x="105" y="747"/>
                          <a:pt x="126" y="745"/>
                          <a:pt x="142" y="750"/>
                        </a:cubicBezTo>
                        <a:cubicBezTo>
                          <a:pt x="150" y="753"/>
                          <a:pt x="166" y="758"/>
                          <a:pt x="166" y="758"/>
                        </a:cubicBezTo>
                        <a:cubicBezTo>
                          <a:pt x="221" y="751"/>
                          <a:pt x="240" y="746"/>
                          <a:pt x="284" y="719"/>
                        </a:cubicBezTo>
                        <a:cubicBezTo>
                          <a:pt x="295" y="673"/>
                          <a:pt x="314" y="643"/>
                          <a:pt x="323" y="600"/>
                        </a:cubicBezTo>
                        <a:cubicBezTo>
                          <a:pt x="333" y="435"/>
                          <a:pt x="299" y="437"/>
                          <a:pt x="450" y="450"/>
                        </a:cubicBezTo>
                        <a:cubicBezTo>
                          <a:pt x="496" y="466"/>
                          <a:pt x="545" y="478"/>
                          <a:pt x="592" y="490"/>
                        </a:cubicBezTo>
                        <a:cubicBezTo>
                          <a:pt x="644" y="481"/>
                          <a:pt x="657" y="469"/>
                          <a:pt x="687" y="427"/>
                        </a:cubicBezTo>
                        <a:cubicBezTo>
                          <a:pt x="690" y="375"/>
                          <a:pt x="709" y="214"/>
                          <a:pt x="679" y="166"/>
                        </a:cubicBezTo>
                        <a:cubicBezTo>
                          <a:pt x="665" y="144"/>
                          <a:pt x="642" y="129"/>
                          <a:pt x="623" y="111"/>
                        </a:cubicBezTo>
                        <a:cubicBezTo>
                          <a:pt x="607" y="61"/>
                          <a:pt x="597" y="18"/>
                          <a:pt x="544" y="0"/>
                        </a:cubicBezTo>
                        <a:cubicBezTo>
                          <a:pt x="457" y="6"/>
                          <a:pt x="405" y="20"/>
                          <a:pt x="323" y="40"/>
                        </a:cubicBezTo>
                        <a:cubicBezTo>
                          <a:pt x="291" y="63"/>
                          <a:pt x="266" y="85"/>
                          <a:pt x="245" y="119"/>
                        </a:cubicBezTo>
                        <a:cubicBezTo>
                          <a:pt x="247" y="148"/>
                          <a:pt x="247" y="177"/>
                          <a:pt x="252" y="205"/>
                        </a:cubicBezTo>
                        <a:cubicBezTo>
                          <a:pt x="267" y="290"/>
                          <a:pt x="307" y="318"/>
                          <a:pt x="292" y="411"/>
                        </a:cubicBezTo>
                        <a:close/>
                      </a:path>
                    </a:pathLst>
                  </a:custGeom>
                  <a:solidFill>
                    <a:srgbClr val="9E15CF"/>
                  </a:solidFill>
                  <a:ln w="12700" cap="flat" cmpd="sng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grpSp>
                <p:nvGrpSpPr>
                  <p:cNvPr id="140349" name="Group 396"/>
                  <p:cNvGrpSpPr>
                    <a:grpSpLocks/>
                  </p:cNvGrpSpPr>
                  <p:nvPr/>
                </p:nvGrpSpPr>
                <p:grpSpPr bwMode="auto">
                  <a:xfrm rot="-4420823">
                    <a:off x="2240" y="1776"/>
                    <a:ext cx="688" cy="694"/>
                    <a:chOff x="2248" y="1765"/>
                    <a:chExt cx="688" cy="694"/>
                  </a:xfrm>
                </p:grpSpPr>
                <p:sp>
                  <p:nvSpPr>
                    <p:cNvPr id="1002893" name="Oval 3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54" y="1903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94" name="Oval 3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06" y="2049"/>
                      <a:ext cx="83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95" name="Oval 3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76" y="2120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96" name="Oval 4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4" y="2301"/>
                      <a:ext cx="85" cy="77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97" name="Oval 4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1" y="1983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98" name="Oval 4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5" y="2232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899" name="Oval 4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17" y="2383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00" name="Oval 4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94" y="2239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01" name="Oval 4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80" y="1905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02" name="Oval 4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13" y="2237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03" name="Oval 4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97" y="1943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04" name="Oval 4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38" y="2120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05" name="Oval 4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52" y="2085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06" name="Oval 4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23" y="2087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07" name="Oval 4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92" y="2232"/>
                      <a:ext cx="83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08" name="Oval 4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94" y="2311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09" name="Oval 4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18" y="1758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10" name="Oval 4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48" y="1911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11" name="Oval 4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08" y="1790"/>
                      <a:ext cx="83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12" name="Oval 4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56" y="1983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13" name="Oval 4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61" y="2048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14" name="Oval 4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0" y="1978"/>
                      <a:ext cx="83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15" name="Oval 4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62" y="1759"/>
                      <a:ext cx="80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16" name="Oval 4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03" y="2230"/>
                      <a:ext cx="83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17" name="Oval 4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06" y="2049"/>
                      <a:ext cx="83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18" name="Oval 4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74" y="1799"/>
                      <a:ext cx="80" cy="75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19" name="Oval 4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86" y="2161"/>
                      <a:ext cx="83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  <p:sp>
                  <p:nvSpPr>
                    <p:cNvPr id="1002920" name="Oval 4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04" y="2377"/>
                      <a:ext cx="85" cy="72"/>
                    </a:xfrm>
                    <a:prstGeom prst="ellipse">
                      <a:avLst/>
                    </a:prstGeom>
                    <a:solidFill>
                      <a:srgbClr val="FF3300"/>
                    </a:solidFill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>
                        <a:solidFill>
                          <a:srgbClr val="FFFFFF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p:txBody>
                </p:sp>
              </p:grpSp>
            </p:grpSp>
            <p:grpSp>
              <p:nvGrpSpPr>
                <p:cNvPr id="140318" name="Group 425"/>
                <p:cNvGrpSpPr>
                  <a:grpSpLocks/>
                </p:cNvGrpSpPr>
                <p:nvPr/>
              </p:nvGrpSpPr>
              <p:grpSpPr bwMode="auto">
                <a:xfrm>
                  <a:off x="2248" y="1392"/>
                  <a:ext cx="688" cy="694"/>
                  <a:chOff x="2248" y="1765"/>
                  <a:chExt cx="688" cy="694"/>
                </a:xfrm>
              </p:grpSpPr>
              <p:sp>
                <p:nvSpPr>
                  <p:cNvPr id="1002922" name="Oval 426"/>
                  <p:cNvSpPr>
                    <a:spLocks noChangeArrowheads="1"/>
                  </p:cNvSpPr>
                  <p:nvPr/>
                </p:nvSpPr>
                <p:spPr bwMode="auto">
                  <a:xfrm>
                    <a:off x="2451" y="1912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23" name="Oval 427"/>
                  <p:cNvSpPr>
                    <a:spLocks noChangeArrowheads="1"/>
                  </p:cNvSpPr>
                  <p:nvPr/>
                </p:nvSpPr>
                <p:spPr bwMode="auto">
                  <a:xfrm>
                    <a:off x="2491" y="2056"/>
                    <a:ext cx="83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24" name="Oval 428"/>
                  <p:cNvSpPr>
                    <a:spLocks noChangeArrowheads="1"/>
                  </p:cNvSpPr>
                  <p:nvPr/>
                </p:nvSpPr>
                <p:spPr bwMode="auto">
                  <a:xfrm>
                    <a:off x="2573" y="2130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25" name="Oval 429"/>
                  <p:cNvSpPr>
                    <a:spLocks noChangeArrowheads="1"/>
                  </p:cNvSpPr>
                  <p:nvPr/>
                </p:nvSpPr>
                <p:spPr bwMode="auto">
                  <a:xfrm>
                    <a:off x="2531" y="2312"/>
                    <a:ext cx="83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26" name="Oval 430"/>
                  <p:cNvSpPr>
                    <a:spLocks noChangeArrowheads="1"/>
                  </p:cNvSpPr>
                  <p:nvPr/>
                </p:nvSpPr>
                <p:spPr bwMode="auto">
                  <a:xfrm>
                    <a:off x="2411" y="1984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27" name="Oval 431"/>
                  <p:cNvSpPr>
                    <a:spLocks noChangeArrowheads="1"/>
                  </p:cNvSpPr>
                  <p:nvPr/>
                </p:nvSpPr>
                <p:spPr bwMode="auto">
                  <a:xfrm>
                    <a:off x="2411" y="2240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28" name="Oval 432"/>
                  <p:cNvSpPr>
                    <a:spLocks noChangeArrowheads="1"/>
                  </p:cNvSpPr>
                  <p:nvPr/>
                </p:nvSpPr>
                <p:spPr bwMode="auto">
                  <a:xfrm>
                    <a:off x="2613" y="2386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29" name="Oval 433"/>
                  <p:cNvSpPr>
                    <a:spLocks noChangeArrowheads="1"/>
                  </p:cNvSpPr>
                  <p:nvPr/>
                </p:nvSpPr>
                <p:spPr bwMode="auto">
                  <a:xfrm>
                    <a:off x="2693" y="2240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30" name="Oval 434"/>
                  <p:cNvSpPr>
                    <a:spLocks noChangeArrowheads="1"/>
                  </p:cNvSpPr>
                  <p:nvPr/>
                </p:nvSpPr>
                <p:spPr bwMode="auto">
                  <a:xfrm>
                    <a:off x="2573" y="1912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31" name="Oval 435"/>
                  <p:cNvSpPr>
                    <a:spLocks noChangeArrowheads="1"/>
                  </p:cNvSpPr>
                  <p:nvPr/>
                </p:nvSpPr>
                <p:spPr bwMode="auto">
                  <a:xfrm>
                    <a:off x="2613" y="2240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32" name="Oval 436"/>
                  <p:cNvSpPr>
                    <a:spLocks noChangeArrowheads="1"/>
                  </p:cNvSpPr>
                  <p:nvPr/>
                </p:nvSpPr>
                <p:spPr bwMode="auto">
                  <a:xfrm>
                    <a:off x="2693" y="1946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33" name="Oval 437"/>
                  <p:cNvSpPr>
                    <a:spLocks noChangeArrowheads="1"/>
                  </p:cNvSpPr>
                  <p:nvPr/>
                </p:nvSpPr>
                <p:spPr bwMode="auto">
                  <a:xfrm>
                    <a:off x="2733" y="2130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34" name="Oval 438"/>
                  <p:cNvSpPr>
                    <a:spLocks noChangeArrowheads="1"/>
                  </p:cNvSpPr>
                  <p:nvPr/>
                </p:nvSpPr>
                <p:spPr bwMode="auto">
                  <a:xfrm>
                    <a:off x="2248" y="2093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35" name="Oval 439"/>
                  <p:cNvSpPr>
                    <a:spLocks noChangeArrowheads="1"/>
                  </p:cNvSpPr>
                  <p:nvPr/>
                </p:nvSpPr>
                <p:spPr bwMode="auto">
                  <a:xfrm>
                    <a:off x="2613" y="2093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36" name="Oval 440"/>
                  <p:cNvSpPr>
                    <a:spLocks noChangeArrowheads="1"/>
                  </p:cNvSpPr>
                  <p:nvPr/>
                </p:nvSpPr>
                <p:spPr bwMode="auto">
                  <a:xfrm>
                    <a:off x="2773" y="2240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37" name="Oval 441"/>
                  <p:cNvSpPr>
                    <a:spLocks noChangeArrowheads="1"/>
                  </p:cNvSpPr>
                  <p:nvPr/>
                </p:nvSpPr>
                <p:spPr bwMode="auto">
                  <a:xfrm>
                    <a:off x="2693" y="2312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38" name="Oval 442"/>
                  <p:cNvSpPr>
                    <a:spLocks noChangeArrowheads="1"/>
                  </p:cNvSpPr>
                  <p:nvPr/>
                </p:nvSpPr>
                <p:spPr bwMode="auto">
                  <a:xfrm>
                    <a:off x="2411" y="1765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39" name="Oval 443"/>
                  <p:cNvSpPr>
                    <a:spLocks noChangeArrowheads="1"/>
                  </p:cNvSpPr>
                  <p:nvPr/>
                </p:nvSpPr>
                <p:spPr bwMode="auto">
                  <a:xfrm>
                    <a:off x="2248" y="1912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40" name="Oval 444"/>
                  <p:cNvSpPr>
                    <a:spLocks noChangeArrowheads="1"/>
                  </p:cNvSpPr>
                  <p:nvPr/>
                </p:nvSpPr>
                <p:spPr bwMode="auto">
                  <a:xfrm>
                    <a:off x="2491" y="1800"/>
                    <a:ext cx="83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41" name="Oval 445"/>
                  <p:cNvSpPr>
                    <a:spLocks noChangeArrowheads="1"/>
                  </p:cNvSpPr>
                  <p:nvPr/>
                </p:nvSpPr>
                <p:spPr bwMode="auto">
                  <a:xfrm>
                    <a:off x="2856" y="1984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42" name="Oval 446"/>
                  <p:cNvSpPr>
                    <a:spLocks noChangeArrowheads="1"/>
                  </p:cNvSpPr>
                  <p:nvPr/>
                </p:nvSpPr>
                <p:spPr bwMode="auto">
                  <a:xfrm>
                    <a:off x="2856" y="2056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43" name="Oval 447"/>
                  <p:cNvSpPr>
                    <a:spLocks noChangeArrowheads="1"/>
                  </p:cNvSpPr>
                  <p:nvPr/>
                </p:nvSpPr>
                <p:spPr bwMode="auto">
                  <a:xfrm>
                    <a:off x="2328" y="1984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44" name="Oval 448"/>
                  <p:cNvSpPr>
                    <a:spLocks noChangeArrowheads="1"/>
                  </p:cNvSpPr>
                  <p:nvPr/>
                </p:nvSpPr>
                <p:spPr bwMode="auto">
                  <a:xfrm>
                    <a:off x="2653" y="1765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45" name="Oval 449"/>
                  <p:cNvSpPr>
                    <a:spLocks noChangeArrowheads="1"/>
                  </p:cNvSpPr>
                  <p:nvPr/>
                </p:nvSpPr>
                <p:spPr bwMode="auto">
                  <a:xfrm>
                    <a:off x="2288" y="2240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46" name="Oval 450"/>
                  <p:cNvSpPr>
                    <a:spLocks noChangeArrowheads="1"/>
                  </p:cNvSpPr>
                  <p:nvPr/>
                </p:nvSpPr>
                <p:spPr bwMode="auto">
                  <a:xfrm>
                    <a:off x="2288" y="2056"/>
                    <a:ext cx="83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47" name="Oval 451"/>
                  <p:cNvSpPr>
                    <a:spLocks noChangeArrowheads="1"/>
                  </p:cNvSpPr>
                  <p:nvPr/>
                </p:nvSpPr>
                <p:spPr bwMode="auto">
                  <a:xfrm>
                    <a:off x="2371" y="1800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48" name="Oval 452"/>
                  <p:cNvSpPr>
                    <a:spLocks noChangeArrowheads="1"/>
                  </p:cNvSpPr>
                  <p:nvPr/>
                </p:nvSpPr>
                <p:spPr bwMode="auto">
                  <a:xfrm>
                    <a:off x="2773" y="2168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2949" name="Oval 453"/>
                  <p:cNvSpPr>
                    <a:spLocks noChangeArrowheads="1"/>
                  </p:cNvSpPr>
                  <p:nvPr/>
                </p:nvSpPr>
                <p:spPr bwMode="auto">
                  <a:xfrm>
                    <a:off x="2491" y="2386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</p:grpSp>
          <p:grpSp>
            <p:nvGrpSpPr>
              <p:cNvPr id="140308" name="Group 454"/>
              <p:cNvGrpSpPr>
                <a:grpSpLocks/>
              </p:cNvGrpSpPr>
              <p:nvPr/>
            </p:nvGrpSpPr>
            <p:grpSpPr bwMode="auto">
              <a:xfrm>
                <a:off x="2448" y="2016"/>
                <a:ext cx="384" cy="357"/>
                <a:chOff x="2448" y="2016"/>
                <a:chExt cx="672" cy="624"/>
              </a:xfrm>
            </p:grpSpPr>
            <p:sp>
              <p:nvSpPr>
                <p:cNvPr id="1002951" name="Oval 455"/>
                <p:cNvSpPr>
                  <a:spLocks noChangeArrowheads="1"/>
                </p:cNvSpPr>
                <p:nvPr/>
              </p:nvSpPr>
              <p:spPr bwMode="auto">
                <a:xfrm>
                  <a:off x="2448" y="2016"/>
                  <a:ext cx="672" cy="624"/>
                </a:xfrm>
                <a:prstGeom prst="ellipse">
                  <a:avLst/>
                </a:prstGeom>
                <a:solidFill>
                  <a:srgbClr val="BDB1C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2952" name="Freeform 456" descr="Purple mesh"/>
                <p:cNvSpPr>
                  <a:spLocks/>
                </p:cNvSpPr>
                <p:nvPr/>
              </p:nvSpPr>
              <p:spPr bwMode="auto">
                <a:xfrm>
                  <a:off x="2501" y="2124"/>
                  <a:ext cx="572" cy="475"/>
                </a:xfrm>
                <a:custGeom>
                  <a:avLst/>
                  <a:gdLst>
                    <a:gd name="T0" fmla="*/ 342 w 571"/>
                    <a:gd name="T1" fmla="*/ 31 h 475"/>
                    <a:gd name="T2" fmla="*/ 287 w 571"/>
                    <a:gd name="T3" fmla="*/ 126 h 475"/>
                    <a:gd name="T4" fmla="*/ 200 w 571"/>
                    <a:gd name="T5" fmla="*/ 213 h 475"/>
                    <a:gd name="T6" fmla="*/ 168 w 571"/>
                    <a:gd name="T7" fmla="*/ 166 h 475"/>
                    <a:gd name="T8" fmla="*/ 144 w 571"/>
                    <a:gd name="T9" fmla="*/ 118 h 475"/>
                    <a:gd name="T10" fmla="*/ 121 w 571"/>
                    <a:gd name="T11" fmla="*/ 110 h 475"/>
                    <a:gd name="T12" fmla="*/ 50 w 571"/>
                    <a:gd name="T13" fmla="*/ 118 h 475"/>
                    <a:gd name="T14" fmla="*/ 10 w 571"/>
                    <a:gd name="T15" fmla="*/ 197 h 475"/>
                    <a:gd name="T16" fmla="*/ 50 w 571"/>
                    <a:gd name="T17" fmla="*/ 331 h 475"/>
                    <a:gd name="T18" fmla="*/ 152 w 571"/>
                    <a:gd name="T19" fmla="*/ 442 h 475"/>
                    <a:gd name="T20" fmla="*/ 255 w 571"/>
                    <a:gd name="T21" fmla="*/ 458 h 475"/>
                    <a:gd name="T22" fmla="*/ 381 w 571"/>
                    <a:gd name="T23" fmla="*/ 458 h 475"/>
                    <a:gd name="T24" fmla="*/ 429 w 571"/>
                    <a:gd name="T25" fmla="*/ 442 h 475"/>
                    <a:gd name="T26" fmla="*/ 452 w 571"/>
                    <a:gd name="T27" fmla="*/ 418 h 475"/>
                    <a:gd name="T28" fmla="*/ 500 w 571"/>
                    <a:gd name="T29" fmla="*/ 387 h 475"/>
                    <a:gd name="T30" fmla="*/ 555 w 571"/>
                    <a:gd name="T31" fmla="*/ 229 h 475"/>
                    <a:gd name="T32" fmla="*/ 500 w 571"/>
                    <a:gd name="T33" fmla="*/ 79 h 475"/>
                    <a:gd name="T34" fmla="*/ 437 w 571"/>
                    <a:gd name="T35" fmla="*/ 0 h 475"/>
                    <a:gd name="T36" fmla="*/ 350 w 571"/>
                    <a:gd name="T37" fmla="*/ 8 h 475"/>
                    <a:gd name="T38" fmla="*/ 342 w 571"/>
                    <a:gd name="T39" fmla="*/ 31 h 4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71" h="475">
                      <a:moveTo>
                        <a:pt x="342" y="31"/>
                      </a:moveTo>
                      <a:cubicBezTo>
                        <a:pt x="312" y="61"/>
                        <a:pt x="299" y="85"/>
                        <a:pt x="287" y="126"/>
                      </a:cubicBezTo>
                      <a:cubicBezTo>
                        <a:pt x="278" y="228"/>
                        <a:pt x="291" y="226"/>
                        <a:pt x="200" y="213"/>
                      </a:cubicBezTo>
                      <a:cubicBezTo>
                        <a:pt x="189" y="197"/>
                        <a:pt x="174" y="184"/>
                        <a:pt x="168" y="166"/>
                      </a:cubicBezTo>
                      <a:cubicBezTo>
                        <a:pt x="163" y="150"/>
                        <a:pt x="158" y="130"/>
                        <a:pt x="144" y="118"/>
                      </a:cubicBezTo>
                      <a:cubicBezTo>
                        <a:pt x="138" y="113"/>
                        <a:pt x="129" y="113"/>
                        <a:pt x="121" y="110"/>
                      </a:cubicBezTo>
                      <a:cubicBezTo>
                        <a:pt x="97" y="113"/>
                        <a:pt x="72" y="110"/>
                        <a:pt x="50" y="118"/>
                      </a:cubicBezTo>
                      <a:cubicBezTo>
                        <a:pt x="31" y="125"/>
                        <a:pt x="16" y="179"/>
                        <a:pt x="10" y="197"/>
                      </a:cubicBezTo>
                      <a:cubicBezTo>
                        <a:pt x="15" y="260"/>
                        <a:pt x="0" y="300"/>
                        <a:pt x="50" y="331"/>
                      </a:cubicBezTo>
                      <a:cubicBezTo>
                        <a:pt x="66" y="355"/>
                        <a:pt x="122" y="427"/>
                        <a:pt x="152" y="442"/>
                      </a:cubicBezTo>
                      <a:cubicBezTo>
                        <a:pt x="180" y="456"/>
                        <a:pt x="234" y="456"/>
                        <a:pt x="255" y="458"/>
                      </a:cubicBezTo>
                      <a:cubicBezTo>
                        <a:pt x="307" y="475"/>
                        <a:pt x="289" y="473"/>
                        <a:pt x="381" y="458"/>
                      </a:cubicBezTo>
                      <a:cubicBezTo>
                        <a:pt x="398" y="455"/>
                        <a:pt x="429" y="442"/>
                        <a:pt x="429" y="442"/>
                      </a:cubicBezTo>
                      <a:cubicBezTo>
                        <a:pt x="437" y="434"/>
                        <a:pt x="443" y="425"/>
                        <a:pt x="452" y="418"/>
                      </a:cubicBezTo>
                      <a:cubicBezTo>
                        <a:pt x="467" y="406"/>
                        <a:pt x="500" y="387"/>
                        <a:pt x="500" y="387"/>
                      </a:cubicBezTo>
                      <a:cubicBezTo>
                        <a:pt x="537" y="336"/>
                        <a:pt x="527" y="284"/>
                        <a:pt x="555" y="229"/>
                      </a:cubicBezTo>
                      <a:cubicBezTo>
                        <a:pt x="571" y="164"/>
                        <a:pt x="544" y="123"/>
                        <a:pt x="500" y="79"/>
                      </a:cubicBezTo>
                      <a:cubicBezTo>
                        <a:pt x="483" y="28"/>
                        <a:pt x="492" y="19"/>
                        <a:pt x="437" y="0"/>
                      </a:cubicBezTo>
                      <a:cubicBezTo>
                        <a:pt x="408" y="3"/>
                        <a:pt x="378" y="0"/>
                        <a:pt x="350" y="8"/>
                      </a:cubicBezTo>
                      <a:cubicBezTo>
                        <a:pt x="342" y="10"/>
                        <a:pt x="334" y="31"/>
                        <a:pt x="342" y="31"/>
                      </a:cubicBezTo>
                      <a:close/>
                    </a:path>
                  </a:pathLst>
                </a:custGeom>
                <a:blipFill dpi="0" rotWithShape="0">
                  <a:blip r:embed="rId4"/>
                  <a:srcRect/>
                  <a:tile tx="0" ty="0" sx="100000" sy="100000" flip="none" algn="tl"/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140309" name="Group 457"/>
              <p:cNvGrpSpPr>
                <a:grpSpLocks/>
              </p:cNvGrpSpPr>
              <p:nvPr/>
            </p:nvGrpSpPr>
            <p:grpSpPr bwMode="auto">
              <a:xfrm>
                <a:off x="2064" y="3360"/>
                <a:ext cx="384" cy="357"/>
                <a:chOff x="2448" y="2016"/>
                <a:chExt cx="672" cy="624"/>
              </a:xfrm>
            </p:grpSpPr>
            <p:sp>
              <p:nvSpPr>
                <p:cNvPr id="1002954" name="Oval 458"/>
                <p:cNvSpPr>
                  <a:spLocks noChangeArrowheads="1"/>
                </p:cNvSpPr>
                <p:nvPr/>
              </p:nvSpPr>
              <p:spPr bwMode="auto">
                <a:xfrm>
                  <a:off x="2448" y="2016"/>
                  <a:ext cx="672" cy="624"/>
                </a:xfrm>
                <a:prstGeom prst="ellipse">
                  <a:avLst/>
                </a:prstGeom>
                <a:solidFill>
                  <a:srgbClr val="BDB1C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2955" name="Freeform 459" descr="Purple mesh"/>
                <p:cNvSpPr>
                  <a:spLocks/>
                </p:cNvSpPr>
                <p:nvPr/>
              </p:nvSpPr>
              <p:spPr bwMode="auto">
                <a:xfrm>
                  <a:off x="2501" y="2124"/>
                  <a:ext cx="572" cy="475"/>
                </a:xfrm>
                <a:custGeom>
                  <a:avLst/>
                  <a:gdLst>
                    <a:gd name="T0" fmla="*/ 342 w 571"/>
                    <a:gd name="T1" fmla="*/ 31 h 475"/>
                    <a:gd name="T2" fmla="*/ 287 w 571"/>
                    <a:gd name="T3" fmla="*/ 126 h 475"/>
                    <a:gd name="T4" fmla="*/ 200 w 571"/>
                    <a:gd name="T5" fmla="*/ 213 h 475"/>
                    <a:gd name="T6" fmla="*/ 168 w 571"/>
                    <a:gd name="T7" fmla="*/ 166 h 475"/>
                    <a:gd name="T8" fmla="*/ 144 w 571"/>
                    <a:gd name="T9" fmla="*/ 118 h 475"/>
                    <a:gd name="T10" fmla="*/ 121 w 571"/>
                    <a:gd name="T11" fmla="*/ 110 h 475"/>
                    <a:gd name="T12" fmla="*/ 50 w 571"/>
                    <a:gd name="T13" fmla="*/ 118 h 475"/>
                    <a:gd name="T14" fmla="*/ 10 w 571"/>
                    <a:gd name="T15" fmla="*/ 197 h 475"/>
                    <a:gd name="T16" fmla="*/ 50 w 571"/>
                    <a:gd name="T17" fmla="*/ 331 h 475"/>
                    <a:gd name="T18" fmla="*/ 152 w 571"/>
                    <a:gd name="T19" fmla="*/ 442 h 475"/>
                    <a:gd name="T20" fmla="*/ 255 w 571"/>
                    <a:gd name="T21" fmla="*/ 458 h 475"/>
                    <a:gd name="T22" fmla="*/ 381 w 571"/>
                    <a:gd name="T23" fmla="*/ 458 h 475"/>
                    <a:gd name="T24" fmla="*/ 429 w 571"/>
                    <a:gd name="T25" fmla="*/ 442 h 475"/>
                    <a:gd name="T26" fmla="*/ 452 w 571"/>
                    <a:gd name="T27" fmla="*/ 418 h 475"/>
                    <a:gd name="T28" fmla="*/ 500 w 571"/>
                    <a:gd name="T29" fmla="*/ 387 h 475"/>
                    <a:gd name="T30" fmla="*/ 555 w 571"/>
                    <a:gd name="T31" fmla="*/ 229 h 475"/>
                    <a:gd name="T32" fmla="*/ 500 w 571"/>
                    <a:gd name="T33" fmla="*/ 79 h 475"/>
                    <a:gd name="T34" fmla="*/ 437 w 571"/>
                    <a:gd name="T35" fmla="*/ 0 h 475"/>
                    <a:gd name="T36" fmla="*/ 350 w 571"/>
                    <a:gd name="T37" fmla="*/ 8 h 475"/>
                    <a:gd name="T38" fmla="*/ 342 w 571"/>
                    <a:gd name="T39" fmla="*/ 31 h 4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71" h="475">
                      <a:moveTo>
                        <a:pt x="342" y="31"/>
                      </a:moveTo>
                      <a:cubicBezTo>
                        <a:pt x="312" y="61"/>
                        <a:pt x="299" y="85"/>
                        <a:pt x="287" y="126"/>
                      </a:cubicBezTo>
                      <a:cubicBezTo>
                        <a:pt x="278" y="228"/>
                        <a:pt x="291" y="226"/>
                        <a:pt x="200" y="213"/>
                      </a:cubicBezTo>
                      <a:cubicBezTo>
                        <a:pt x="189" y="197"/>
                        <a:pt x="174" y="184"/>
                        <a:pt x="168" y="166"/>
                      </a:cubicBezTo>
                      <a:cubicBezTo>
                        <a:pt x="163" y="150"/>
                        <a:pt x="158" y="130"/>
                        <a:pt x="144" y="118"/>
                      </a:cubicBezTo>
                      <a:cubicBezTo>
                        <a:pt x="138" y="113"/>
                        <a:pt x="129" y="113"/>
                        <a:pt x="121" y="110"/>
                      </a:cubicBezTo>
                      <a:cubicBezTo>
                        <a:pt x="97" y="113"/>
                        <a:pt x="72" y="110"/>
                        <a:pt x="50" y="118"/>
                      </a:cubicBezTo>
                      <a:cubicBezTo>
                        <a:pt x="31" y="125"/>
                        <a:pt x="16" y="179"/>
                        <a:pt x="10" y="197"/>
                      </a:cubicBezTo>
                      <a:cubicBezTo>
                        <a:pt x="15" y="260"/>
                        <a:pt x="0" y="300"/>
                        <a:pt x="50" y="331"/>
                      </a:cubicBezTo>
                      <a:cubicBezTo>
                        <a:pt x="66" y="355"/>
                        <a:pt x="122" y="427"/>
                        <a:pt x="152" y="442"/>
                      </a:cubicBezTo>
                      <a:cubicBezTo>
                        <a:pt x="180" y="456"/>
                        <a:pt x="234" y="456"/>
                        <a:pt x="255" y="458"/>
                      </a:cubicBezTo>
                      <a:cubicBezTo>
                        <a:pt x="307" y="475"/>
                        <a:pt x="289" y="473"/>
                        <a:pt x="381" y="458"/>
                      </a:cubicBezTo>
                      <a:cubicBezTo>
                        <a:pt x="398" y="455"/>
                        <a:pt x="429" y="442"/>
                        <a:pt x="429" y="442"/>
                      </a:cubicBezTo>
                      <a:cubicBezTo>
                        <a:pt x="437" y="434"/>
                        <a:pt x="443" y="425"/>
                        <a:pt x="452" y="418"/>
                      </a:cubicBezTo>
                      <a:cubicBezTo>
                        <a:pt x="467" y="406"/>
                        <a:pt x="500" y="387"/>
                        <a:pt x="500" y="387"/>
                      </a:cubicBezTo>
                      <a:cubicBezTo>
                        <a:pt x="537" y="336"/>
                        <a:pt x="527" y="284"/>
                        <a:pt x="555" y="229"/>
                      </a:cubicBezTo>
                      <a:cubicBezTo>
                        <a:pt x="571" y="164"/>
                        <a:pt x="544" y="123"/>
                        <a:pt x="500" y="79"/>
                      </a:cubicBezTo>
                      <a:cubicBezTo>
                        <a:pt x="483" y="28"/>
                        <a:pt x="492" y="19"/>
                        <a:pt x="437" y="0"/>
                      </a:cubicBezTo>
                      <a:cubicBezTo>
                        <a:pt x="408" y="3"/>
                        <a:pt x="378" y="0"/>
                        <a:pt x="350" y="8"/>
                      </a:cubicBezTo>
                      <a:cubicBezTo>
                        <a:pt x="342" y="10"/>
                        <a:pt x="334" y="31"/>
                        <a:pt x="342" y="31"/>
                      </a:cubicBezTo>
                      <a:close/>
                    </a:path>
                  </a:pathLst>
                </a:custGeom>
                <a:blipFill dpi="0" rotWithShape="0">
                  <a:blip r:embed="rId4"/>
                  <a:srcRect/>
                  <a:tile tx="0" ty="0" sx="100000" sy="100000" flip="none" algn="tl"/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140310" name="Group 460"/>
              <p:cNvGrpSpPr>
                <a:grpSpLocks/>
              </p:cNvGrpSpPr>
              <p:nvPr/>
            </p:nvGrpSpPr>
            <p:grpSpPr bwMode="auto">
              <a:xfrm>
                <a:off x="480" y="3216"/>
                <a:ext cx="384" cy="357"/>
                <a:chOff x="2448" y="2016"/>
                <a:chExt cx="672" cy="624"/>
              </a:xfrm>
            </p:grpSpPr>
            <p:sp>
              <p:nvSpPr>
                <p:cNvPr id="1002957" name="Oval 461"/>
                <p:cNvSpPr>
                  <a:spLocks noChangeArrowheads="1"/>
                </p:cNvSpPr>
                <p:nvPr/>
              </p:nvSpPr>
              <p:spPr bwMode="auto">
                <a:xfrm>
                  <a:off x="2448" y="2016"/>
                  <a:ext cx="672" cy="624"/>
                </a:xfrm>
                <a:prstGeom prst="ellipse">
                  <a:avLst/>
                </a:prstGeom>
                <a:solidFill>
                  <a:srgbClr val="BDB1C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2958" name="Freeform 462" descr="Purple mesh"/>
                <p:cNvSpPr>
                  <a:spLocks/>
                </p:cNvSpPr>
                <p:nvPr/>
              </p:nvSpPr>
              <p:spPr bwMode="auto">
                <a:xfrm>
                  <a:off x="2500" y="2124"/>
                  <a:ext cx="572" cy="475"/>
                </a:xfrm>
                <a:custGeom>
                  <a:avLst/>
                  <a:gdLst>
                    <a:gd name="T0" fmla="*/ 342 w 571"/>
                    <a:gd name="T1" fmla="*/ 31 h 475"/>
                    <a:gd name="T2" fmla="*/ 287 w 571"/>
                    <a:gd name="T3" fmla="*/ 126 h 475"/>
                    <a:gd name="T4" fmla="*/ 200 w 571"/>
                    <a:gd name="T5" fmla="*/ 213 h 475"/>
                    <a:gd name="T6" fmla="*/ 168 w 571"/>
                    <a:gd name="T7" fmla="*/ 166 h 475"/>
                    <a:gd name="T8" fmla="*/ 144 w 571"/>
                    <a:gd name="T9" fmla="*/ 118 h 475"/>
                    <a:gd name="T10" fmla="*/ 121 w 571"/>
                    <a:gd name="T11" fmla="*/ 110 h 475"/>
                    <a:gd name="T12" fmla="*/ 50 w 571"/>
                    <a:gd name="T13" fmla="*/ 118 h 475"/>
                    <a:gd name="T14" fmla="*/ 10 w 571"/>
                    <a:gd name="T15" fmla="*/ 197 h 475"/>
                    <a:gd name="T16" fmla="*/ 50 w 571"/>
                    <a:gd name="T17" fmla="*/ 331 h 475"/>
                    <a:gd name="T18" fmla="*/ 152 w 571"/>
                    <a:gd name="T19" fmla="*/ 442 h 475"/>
                    <a:gd name="T20" fmla="*/ 255 w 571"/>
                    <a:gd name="T21" fmla="*/ 458 h 475"/>
                    <a:gd name="T22" fmla="*/ 381 w 571"/>
                    <a:gd name="T23" fmla="*/ 458 h 475"/>
                    <a:gd name="T24" fmla="*/ 429 w 571"/>
                    <a:gd name="T25" fmla="*/ 442 h 475"/>
                    <a:gd name="T26" fmla="*/ 452 w 571"/>
                    <a:gd name="T27" fmla="*/ 418 h 475"/>
                    <a:gd name="T28" fmla="*/ 500 w 571"/>
                    <a:gd name="T29" fmla="*/ 387 h 475"/>
                    <a:gd name="T30" fmla="*/ 555 w 571"/>
                    <a:gd name="T31" fmla="*/ 229 h 475"/>
                    <a:gd name="T32" fmla="*/ 500 w 571"/>
                    <a:gd name="T33" fmla="*/ 79 h 475"/>
                    <a:gd name="T34" fmla="*/ 437 w 571"/>
                    <a:gd name="T35" fmla="*/ 0 h 475"/>
                    <a:gd name="T36" fmla="*/ 350 w 571"/>
                    <a:gd name="T37" fmla="*/ 8 h 475"/>
                    <a:gd name="T38" fmla="*/ 342 w 571"/>
                    <a:gd name="T39" fmla="*/ 31 h 4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71" h="475">
                      <a:moveTo>
                        <a:pt x="342" y="31"/>
                      </a:moveTo>
                      <a:cubicBezTo>
                        <a:pt x="312" y="61"/>
                        <a:pt x="299" y="85"/>
                        <a:pt x="287" y="126"/>
                      </a:cubicBezTo>
                      <a:cubicBezTo>
                        <a:pt x="278" y="228"/>
                        <a:pt x="291" y="226"/>
                        <a:pt x="200" y="213"/>
                      </a:cubicBezTo>
                      <a:cubicBezTo>
                        <a:pt x="189" y="197"/>
                        <a:pt x="174" y="184"/>
                        <a:pt x="168" y="166"/>
                      </a:cubicBezTo>
                      <a:cubicBezTo>
                        <a:pt x="163" y="150"/>
                        <a:pt x="158" y="130"/>
                        <a:pt x="144" y="118"/>
                      </a:cubicBezTo>
                      <a:cubicBezTo>
                        <a:pt x="138" y="113"/>
                        <a:pt x="129" y="113"/>
                        <a:pt x="121" y="110"/>
                      </a:cubicBezTo>
                      <a:cubicBezTo>
                        <a:pt x="97" y="113"/>
                        <a:pt x="72" y="110"/>
                        <a:pt x="50" y="118"/>
                      </a:cubicBezTo>
                      <a:cubicBezTo>
                        <a:pt x="31" y="125"/>
                        <a:pt x="16" y="179"/>
                        <a:pt x="10" y="197"/>
                      </a:cubicBezTo>
                      <a:cubicBezTo>
                        <a:pt x="15" y="260"/>
                        <a:pt x="0" y="300"/>
                        <a:pt x="50" y="331"/>
                      </a:cubicBezTo>
                      <a:cubicBezTo>
                        <a:pt x="66" y="355"/>
                        <a:pt x="122" y="427"/>
                        <a:pt x="152" y="442"/>
                      </a:cubicBezTo>
                      <a:cubicBezTo>
                        <a:pt x="180" y="456"/>
                        <a:pt x="234" y="456"/>
                        <a:pt x="255" y="458"/>
                      </a:cubicBezTo>
                      <a:cubicBezTo>
                        <a:pt x="307" y="475"/>
                        <a:pt x="289" y="473"/>
                        <a:pt x="381" y="458"/>
                      </a:cubicBezTo>
                      <a:cubicBezTo>
                        <a:pt x="398" y="455"/>
                        <a:pt x="429" y="442"/>
                        <a:pt x="429" y="442"/>
                      </a:cubicBezTo>
                      <a:cubicBezTo>
                        <a:pt x="437" y="434"/>
                        <a:pt x="443" y="425"/>
                        <a:pt x="452" y="418"/>
                      </a:cubicBezTo>
                      <a:cubicBezTo>
                        <a:pt x="467" y="406"/>
                        <a:pt x="500" y="387"/>
                        <a:pt x="500" y="387"/>
                      </a:cubicBezTo>
                      <a:cubicBezTo>
                        <a:pt x="537" y="336"/>
                        <a:pt x="527" y="284"/>
                        <a:pt x="555" y="229"/>
                      </a:cubicBezTo>
                      <a:cubicBezTo>
                        <a:pt x="571" y="164"/>
                        <a:pt x="544" y="123"/>
                        <a:pt x="500" y="79"/>
                      </a:cubicBezTo>
                      <a:cubicBezTo>
                        <a:pt x="483" y="28"/>
                        <a:pt x="492" y="19"/>
                        <a:pt x="437" y="0"/>
                      </a:cubicBezTo>
                      <a:cubicBezTo>
                        <a:pt x="408" y="3"/>
                        <a:pt x="378" y="0"/>
                        <a:pt x="350" y="8"/>
                      </a:cubicBezTo>
                      <a:cubicBezTo>
                        <a:pt x="342" y="10"/>
                        <a:pt x="334" y="31"/>
                        <a:pt x="342" y="31"/>
                      </a:cubicBezTo>
                      <a:close/>
                    </a:path>
                  </a:pathLst>
                </a:custGeom>
                <a:blipFill dpi="0" rotWithShape="0">
                  <a:blip r:embed="rId4"/>
                  <a:srcRect/>
                  <a:tile tx="0" ty="0" sx="100000" sy="100000" flip="none" algn="tl"/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  <p:sp>
          <p:nvSpPr>
            <p:cNvPr id="1002959" name="Freeform 463"/>
            <p:cNvSpPr>
              <a:spLocks/>
            </p:cNvSpPr>
            <p:nvPr/>
          </p:nvSpPr>
          <p:spPr bwMode="auto">
            <a:xfrm>
              <a:off x="2224" y="2864"/>
              <a:ext cx="241" cy="192"/>
            </a:xfrm>
            <a:custGeom>
              <a:avLst/>
              <a:gdLst>
                <a:gd name="T0" fmla="*/ 200 w 521"/>
                <a:gd name="T1" fmla="*/ 213 h 416"/>
                <a:gd name="T2" fmla="*/ 137 w 521"/>
                <a:gd name="T3" fmla="*/ 190 h 416"/>
                <a:gd name="T4" fmla="*/ 89 w 521"/>
                <a:gd name="T5" fmla="*/ 174 h 416"/>
                <a:gd name="T6" fmla="*/ 34 w 521"/>
                <a:gd name="T7" fmla="*/ 229 h 416"/>
                <a:gd name="T8" fmla="*/ 42 w 521"/>
                <a:gd name="T9" fmla="*/ 356 h 416"/>
                <a:gd name="T10" fmla="*/ 97 w 521"/>
                <a:gd name="T11" fmla="*/ 371 h 416"/>
                <a:gd name="T12" fmla="*/ 176 w 521"/>
                <a:gd name="T13" fmla="*/ 363 h 416"/>
                <a:gd name="T14" fmla="*/ 247 w 521"/>
                <a:gd name="T15" fmla="*/ 316 h 416"/>
                <a:gd name="T16" fmla="*/ 334 w 521"/>
                <a:gd name="T17" fmla="*/ 363 h 416"/>
                <a:gd name="T18" fmla="*/ 382 w 521"/>
                <a:gd name="T19" fmla="*/ 387 h 416"/>
                <a:gd name="T20" fmla="*/ 429 w 521"/>
                <a:gd name="T21" fmla="*/ 403 h 416"/>
                <a:gd name="T22" fmla="*/ 500 w 521"/>
                <a:gd name="T23" fmla="*/ 395 h 416"/>
                <a:gd name="T24" fmla="*/ 484 w 521"/>
                <a:gd name="T25" fmla="*/ 269 h 416"/>
                <a:gd name="T26" fmla="*/ 287 w 521"/>
                <a:gd name="T27" fmla="*/ 198 h 416"/>
                <a:gd name="T28" fmla="*/ 247 w 521"/>
                <a:gd name="T29" fmla="*/ 48 h 416"/>
                <a:gd name="T30" fmla="*/ 176 w 521"/>
                <a:gd name="T31" fmla="*/ 0 h 416"/>
                <a:gd name="T32" fmla="*/ 97 w 521"/>
                <a:gd name="T33" fmla="*/ 63 h 416"/>
                <a:gd name="T34" fmla="*/ 161 w 521"/>
                <a:gd name="T35" fmla="*/ 190 h 416"/>
                <a:gd name="T36" fmla="*/ 200 w 521"/>
                <a:gd name="T37" fmla="*/ 213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1" h="416">
                  <a:moveTo>
                    <a:pt x="200" y="213"/>
                  </a:moveTo>
                  <a:cubicBezTo>
                    <a:pt x="111" y="197"/>
                    <a:pt x="201" y="219"/>
                    <a:pt x="137" y="190"/>
                  </a:cubicBezTo>
                  <a:cubicBezTo>
                    <a:pt x="122" y="183"/>
                    <a:pt x="89" y="174"/>
                    <a:pt x="89" y="174"/>
                  </a:cubicBezTo>
                  <a:cubicBezTo>
                    <a:pt x="53" y="187"/>
                    <a:pt x="65" y="199"/>
                    <a:pt x="34" y="229"/>
                  </a:cubicBezTo>
                  <a:cubicBezTo>
                    <a:pt x="21" y="267"/>
                    <a:pt x="0" y="323"/>
                    <a:pt x="42" y="356"/>
                  </a:cubicBezTo>
                  <a:cubicBezTo>
                    <a:pt x="57" y="368"/>
                    <a:pt x="79" y="366"/>
                    <a:pt x="97" y="371"/>
                  </a:cubicBezTo>
                  <a:cubicBezTo>
                    <a:pt x="123" y="368"/>
                    <a:pt x="150" y="369"/>
                    <a:pt x="176" y="363"/>
                  </a:cubicBezTo>
                  <a:cubicBezTo>
                    <a:pt x="204" y="357"/>
                    <a:pt x="219" y="326"/>
                    <a:pt x="247" y="316"/>
                  </a:cubicBezTo>
                  <a:cubicBezTo>
                    <a:pt x="296" y="349"/>
                    <a:pt x="265" y="353"/>
                    <a:pt x="334" y="363"/>
                  </a:cubicBezTo>
                  <a:cubicBezTo>
                    <a:pt x="417" y="391"/>
                    <a:pt x="294" y="347"/>
                    <a:pt x="382" y="387"/>
                  </a:cubicBezTo>
                  <a:cubicBezTo>
                    <a:pt x="397" y="394"/>
                    <a:pt x="429" y="403"/>
                    <a:pt x="429" y="403"/>
                  </a:cubicBezTo>
                  <a:cubicBezTo>
                    <a:pt x="453" y="400"/>
                    <a:pt x="488" y="416"/>
                    <a:pt x="500" y="395"/>
                  </a:cubicBezTo>
                  <a:cubicBezTo>
                    <a:pt x="521" y="358"/>
                    <a:pt x="510" y="302"/>
                    <a:pt x="484" y="269"/>
                  </a:cubicBezTo>
                  <a:cubicBezTo>
                    <a:pt x="431" y="203"/>
                    <a:pt x="367" y="204"/>
                    <a:pt x="287" y="198"/>
                  </a:cubicBezTo>
                  <a:cubicBezTo>
                    <a:pt x="269" y="143"/>
                    <a:pt x="310" y="69"/>
                    <a:pt x="247" y="48"/>
                  </a:cubicBezTo>
                  <a:cubicBezTo>
                    <a:pt x="221" y="30"/>
                    <a:pt x="206" y="10"/>
                    <a:pt x="176" y="0"/>
                  </a:cubicBezTo>
                  <a:cubicBezTo>
                    <a:pt x="130" y="12"/>
                    <a:pt x="113" y="16"/>
                    <a:pt x="97" y="63"/>
                  </a:cubicBezTo>
                  <a:cubicBezTo>
                    <a:pt x="104" y="123"/>
                    <a:pt x="112" y="157"/>
                    <a:pt x="161" y="190"/>
                  </a:cubicBezTo>
                  <a:cubicBezTo>
                    <a:pt x="184" y="225"/>
                    <a:pt x="170" y="257"/>
                    <a:pt x="200" y="213"/>
                  </a:cubicBezTo>
                  <a:close/>
                </a:path>
              </a:pathLst>
            </a:custGeom>
            <a:solidFill>
              <a:srgbClr val="660066"/>
            </a:solidFill>
            <a:ln w="12700" cap="flat" cmpd="sng">
              <a:solidFill>
                <a:srgbClr val="660066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14007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387" name="Group 3"/>
          <p:cNvGrpSpPr>
            <a:grpSpLocks/>
          </p:cNvGrpSpPr>
          <p:nvPr/>
        </p:nvGrpSpPr>
        <p:grpSpPr bwMode="auto">
          <a:xfrm flipV="1">
            <a:off x="2933700" y="876300"/>
            <a:ext cx="3276600" cy="3314700"/>
            <a:chOff x="1920" y="1728"/>
            <a:chExt cx="2064" cy="2088"/>
          </a:xfrm>
        </p:grpSpPr>
        <p:grpSp>
          <p:nvGrpSpPr>
            <p:cNvPr id="144388" name="Group 4"/>
            <p:cNvGrpSpPr>
              <a:grpSpLocks/>
            </p:cNvGrpSpPr>
            <p:nvPr/>
          </p:nvGrpSpPr>
          <p:grpSpPr bwMode="auto">
            <a:xfrm>
              <a:off x="1920" y="1728"/>
              <a:ext cx="288" cy="288"/>
              <a:chOff x="768" y="1632"/>
              <a:chExt cx="624" cy="624"/>
            </a:xfrm>
          </p:grpSpPr>
          <p:sp>
            <p:nvSpPr>
              <p:cNvPr id="1006597" name="Oval 5"/>
              <p:cNvSpPr>
                <a:spLocks noChangeArrowheads="1"/>
              </p:cNvSpPr>
              <p:nvPr/>
            </p:nvSpPr>
            <p:spPr bwMode="auto">
              <a:xfrm>
                <a:off x="768" y="1632"/>
                <a:ext cx="624" cy="624"/>
              </a:xfrm>
              <a:prstGeom prst="ellipse">
                <a:avLst/>
              </a:prstGeom>
              <a:solidFill>
                <a:srgbClr val="FF9999"/>
              </a:solidFill>
              <a:ln w="12700">
                <a:solidFill>
                  <a:srgbClr val="660066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06598" name="Freeform 6"/>
              <p:cNvSpPr>
                <a:spLocks/>
              </p:cNvSpPr>
              <p:nvPr/>
            </p:nvSpPr>
            <p:spPr bwMode="auto">
              <a:xfrm>
                <a:off x="842" y="1712"/>
                <a:ext cx="522" cy="416"/>
              </a:xfrm>
              <a:custGeom>
                <a:avLst/>
                <a:gdLst>
                  <a:gd name="T0" fmla="*/ 200 w 521"/>
                  <a:gd name="T1" fmla="*/ 213 h 416"/>
                  <a:gd name="T2" fmla="*/ 137 w 521"/>
                  <a:gd name="T3" fmla="*/ 190 h 416"/>
                  <a:gd name="T4" fmla="*/ 89 w 521"/>
                  <a:gd name="T5" fmla="*/ 174 h 416"/>
                  <a:gd name="T6" fmla="*/ 34 w 521"/>
                  <a:gd name="T7" fmla="*/ 229 h 416"/>
                  <a:gd name="T8" fmla="*/ 42 w 521"/>
                  <a:gd name="T9" fmla="*/ 356 h 416"/>
                  <a:gd name="T10" fmla="*/ 97 w 521"/>
                  <a:gd name="T11" fmla="*/ 371 h 416"/>
                  <a:gd name="T12" fmla="*/ 176 w 521"/>
                  <a:gd name="T13" fmla="*/ 363 h 416"/>
                  <a:gd name="T14" fmla="*/ 247 w 521"/>
                  <a:gd name="T15" fmla="*/ 316 h 416"/>
                  <a:gd name="T16" fmla="*/ 334 w 521"/>
                  <a:gd name="T17" fmla="*/ 363 h 416"/>
                  <a:gd name="T18" fmla="*/ 382 w 521"/>
                  <a:gd name="T19" fmla="*/ 387 h 416"/>
                  <a:gd name="T20" fmla="*/ 429 w 521"/>
                  <a:gd name="T21" fmla="*/ 403 h 416"/>
                  <a:gd name="T22" fmla="*/ 500 w 521"/>
                  <a:gd name="T23" fmla="*/ 395 h 416"/>
                  <a:gd name="T24" fmla="*/ 484 w 521"/>
                  <a:gd name="T25" fmla="*/ 269 h 416"/>
                  <a:gd name="T26" fmla="*/ 287 w 521"/>
                  <a:gd name="T27" fmla="*/ 198 h 416"/>
                  <a:gd name="T28" fmla="*/ 247 w 521"/>
                  <a:gd name="T29" fmla="*/ 48 h 416"/>
                  <a:gd name="T30" fmla="*/ 176 w 521"/>
                  <a:gd name="T31" fmla="*/ 0 h 416"/>
                  <a:gd name="T32" fmla="*/ 97 w 521"/>
                  <a:gd name="T33" fmla="*/ 63 h 416"/>
                  <a:gd name="T34" fmla="*/ 161 w 521"/>
                  <a:gd name="T35" fmla="*/ 190 h 416"/>
                  <a:gd name="T36" fmla="*/ 200 w 521"/>
                  <a:gd name="T37" fmla="*/ 213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1" h="416">
                    <a:moveTo>
                      <a:pt x="200" y="213"/>
                    </a:moveTo>
                    <a:cubicBezTo>
                      <a:pt x="111" y="197"/>
                      <a:pt x="201" y="219"/>
                      <a:pt x="137" y="190"/>
                    </a:cubicBezTo>
                    <a:cubicBezTo>
                      <a:pt x="122" y="183"/>
                      <a:pt x="89" y="174"/>
                      <a:pt x="89" y="174"/>
                    </a:cubicBezTo>
                    <a:cubicBezTo>
                      <a:pt x="53" y="187"/>
                      <a:pt x="65" y="199"/>
                      <a:pt x="34" y="229"/>
                    </a:cubicBezTo>
                    <a:cubicBezTo>
                      <a:pt x="21" y="267"/>
                      <a:pt x="0" y="323"/>
                      <a:pt x="42" y="356"/>
                    </a:cubicBezTo>
                    <a:cubicBezTo>
                      <a:pt x="57" y="368"/>
                      <a:pt x="79" y="366"/>
                      <a:pt x="97" y="371"/>
                    </a:cubicBezTo>
                    <a:cubicBezTo>
                      <a:pt x="123" y="368"/>
                      <a:pt x="150" y="369"/>
                      <a:pt x="176" y="363"/>
                    </a:cubicBezTo>
                    <a:cubicBezTo>
                      <a:pt x="204" y="357"/>
                      <a:pt x="219" y="326"/>
                      <a:pt x="247" y="316"/>
                    </a:cubicBezTo>
                    <a:cubicBezTo>
                      <a:pt x="296" y="349"/>
                      <a:pt x="265" y="353"/>
                      <a:pt x="334" y="363"/>
                    </a:cubicBezTo>
                    <a:cubicBezTo>
                      <a:pt x="417" y="391"/>
                      <a:pt x="294" y="347"/>
                      <a:pt x="382" y="387"/>
                    </a:cubicBezTo>
                    <a:cubicBezTo>
                      <a:pt x="397" y="394"/>
                      <a:pt x="429" y="403"/>
                      <a:pt x="429" y="403"/>
                    </a:cubicBezTo>
                    <a:cubicBezTo>
                      <a:pt x="453" y="400"/>
                      <a:pt x="488" y="416"/>
                      <a:pt x="500" y="395"/>
                    </a:cubicBezTo>
                    <a:cubicBezTo>
                      <a:pt x="521" y="358"/>
                      <a:pt x="510" y="302"/>
                      <a:pt x="484" y="269"/>
                    </a:cubicBezTo>
                    <a:cubicBezTo>
                      <a:pt x="431" y="203"/>
                      <a:pt x="367" y="204"/>
                      <a:pt x="287" y="198"/>
                    </a:cubicBezTo>
                    <a:cubicBezTo>
                      <a:pt x="269" y="143"/>
                      <a:pt x="310" y="69"/>
                      <a:pt x="247" y="48"/>
                    </a:cubicBezTo>
                    <a:cubicBezTo>
                      <a:pt x="221" y="30"/>
                      <a:pt x="206" y="10"/>
                      <a:pt x="176" y="0"/>
                    </a:cubicBezTo>
                    <a:cubicBezTo>
                      <a:pt x="130" y="12"/>
                      <a:pt x="113" y="16"/>
                      <a:pt x="97" y="63"/>
                    </a:cubicBezTo>
                    <a:cubicBezTo>
                      <a:pt x="104" y="123"/>
                      <a:pt x="112" y="157"/>
                      <a:pt x="161" y="190"/>
                    </a:cubicBezTo>
                    <a:cubicBezTo>
                      <a:pt x="184" y="225"/>
                      <a:pt x="170" y="257"/>
                      <a:pt x="200" y="213"/>
                    </a:cubicBezTo>
                    <a:close/>
                  </a:path>
                </a:pathLst>
              </a:custGeom>
              <a:solidFill>
                <a:srgbClr val="660066"/>
              </a:solidFill>
              <a:ln w="12700" cap="flat" cmpd="sng">
                <a:solidFill>
                  <a:srgbClr val="660066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44389" name="Group 7"/>
            <p:cNvGrpSpPr>
              <a:grpSpLocks/>
            </p:cNvGrpSpPr>
            <p:nvPr/>
          </p:nvGrpSpPr>
          <p:grpSpPr bwMode="auto">
            <a:xfrm>
              <a:off x="1920" y="2432"/>
              <a:ext cx="288" cy="288"/>
              <a:chOff x="768" y="1632"/>
              <a:chExt cx="624" cy="624"/>
            </a:xfrm>
          </p:grpSpPr>
          <p:sp>
            <p:nvSpPr>
              <p:cNvPr id="1006600" name="Oval 8"/>
              <p:cNvSpPr>
                <a:spLocks noChangeArrowheads="1"/>
              </p:cNvSpPr>
              <p:nvPr/>
            </p:nvSpPr>
            <p:spPr bwMode="auto">
              <a:xfrm>
                <a:off x="768" y="1632"/>
                <a:ext cx="624" cy="624"/>
              </a:xfrm>
              <a:prstGeom prst="ellipse">
                <a:avLst/>
              </a:prstGeom>
              <a:solidFill>
                <a:srgbClr val="FF9999"/>
              </a:solidFill>
              <a:ln w="12700">
                <a:solidFill>
                  <a:srgbClr val="660066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06601" name="Freeform 9"/>
              <p:cNvSpPr>
                <a:spLocks/>
              </p:cNvSpPr>
              <p:nvPr/>
            </p:nvSpPr>
            <p:spPr bwMode="auto">
              <a:xfrm>
                <a:off x="842" y="1712"/>
                <a:ext cx="522" cy="416"/>
              </a:xfrm>
              <a:custGeom>
                <a:avLst/>
                <a:gdLst>
                  <a:gd name="T0" fmla="*/ 200 w 521"/>
                  <a:gd name="T1" fmla="*/ 213 h 416"/>
                  <a:gd name="T2" fmla="*/ 137 w 521"/>
                  <a:gd name="T3" fmla="*/ 190 h 416"/>
                  <a:gd name="T4" fmla="*/ 89 w 521"/>
                  <a:gd name="T5" fmla="*/ 174 h 416"/>
                  <a:gd name="T6" fmla="*/ 34 w 521"/>
                  <a:gd name="T7" fmla="*/ 229 h 416"/>
                  <a:gd name="T8" fmla="*/ 42 w 521"/>
                  <a:gd name="T9" fmla="*/ 356 h 416"/>
                  <a:gd name="T10" fmla="*/ 97 w 521"/>
                  <a:gd name="T11" fmla="*/ 371 h 416"/>
                  <a:gd name="T12" fmla="*/ 176 w 521"/>
                  <a:gd name="T13" fmla="*/ 363 h 416"/>
                  <a:gd name="T14" fmla="*/ 247 w 521"/>
                  <a:gd name="T15" fmla="*/ 316 h 416"/>
                  <a:gd name="T16" fmla="*/ 334 w 521"/>
                  <a:gd name="T17" fmla="*/ 363 h 416"/>
                  <a:gd name="T18" fmla="*/ 382 w 521"/>
                  <a:gd name="T19" fmla="*/ 387 h 416"/>
                  <a:gd name="T20" fmla="*/ 429 w 521"/>
                  <a:gd name="T21" fmla="*/ 403 h 416"/>
                  <a:gd name="T22" fmla="*/ 500 w 521"/>
                  <a:gd name="T23" fmla="*/ 395 h 416"/>
                  <a:gd name="T24" fmla="*/ 484 w 521"/>
                  <a:gd name="T25" fmla="*/ 269 h 416"/>
                  <a:gd name="T26" fmla="*/ 287 w 521"/>
                  <a:gd name="T27" fmla="*/ 198 h 416"/>
                  <a:gd name="T28" fmla="*/ 247 w 521"/>
                  <a:gd name="T29" fmla="*/ 48 h 416"/>
                  <a:gd name="T30" fmla="*/ 176 w 521"/>
                  <a:gd name="T31" fmla="*/ 0 h 416"/>
                  <a:gd name="T32" fmla="*/ 97 w 521"/>
                  <a:gd name="T33" fmla="*/ 63 h 416"/>
                  <a:gd name="T34" fmla="*/ 161 w 521"/>
                  <a:gd name="T35" fmla="*/ 190 h 416"/>
                  <a:gd name="T36" fmla="*/ 200 w 521"/>
                  <a:gd name="T37" fmla="*/ 213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1" h="416">
                    <a:moveTo>
                      <a:pt x="200" y="213"/>
                    </a:moveTo>
                    <a:cubicBezTo>
                      <a:pt x="111" y="197"/>
                      <a:pt x="201" y="219"/>
                      <a:pt x="137" y="190"/>
                    </a:cubicBezTo>
                    <a:cubicBezTo>
                      <a:pt x="122" y="183"/>
                      <a:pt x="89" y="174"/>
                      <a:pt x="89" y="174"/>
                    </a:cubicBezTo>
                    <a:cubicBezTo>
                      <a:pt x="53" y="187"/>
                      <a:pt x="65" y="199"/>
                      <a:pt x="34" y="229"/>
                    </a:cubicBezTo>
                    <a:cubicBezTo>
                      <a:pt x="21" y="267"/>
                      <a:pt x="0" y="323"/>
                      <a:pt x="42" y="356"/>
                    </a:cubicBezTo>
                    <a:cubicBezTo>
                      <a:pt x="57" y="368"/>
                      <a:pt x="79" y="366"/>
                      <a:pt x="97" y="371"/>
                    </a:cubicBezTo>
                    <a:cubicBezTo>
                      <a:pt x="123" y="368"/>
                      <a:pt x="150" y="369"/>
                      <a:pt x="176" y="363"/>
                    </a:cubicBezTo>
                    <a:cubicBezTo>
                      <a:pt x="204" y="357"/>
                      <a:pt x="219" y="326"/>
                      <a:pt x="247" y="316"/>
                    </a:cubicBezTo>
                    <a:cubicBezTo>
                      <a:pt x="296" y="349"/>
                      <a:pt x="265" y="353"/>
                      <a:pt x="334" y="363"/>
                    </a:cubicBezTo>
                    <a:cubicBezTo>
                      <a:pt x="417" y="391"/>
                      <a:pt x="294" y="347"/>
                      <a:pt x="382" y="387"/>
                    </a:cubicBezTo>
                    <a:cubicBezTo>
                      <a:pt x="397" y="394"/>
                      <a:pt x="429" y="403"/>
                      <a:pt x="429" y="403"/>
                    </a:cubicBezTo>
                    <a:cubicBezTo>
                      <a:pt x="453" y="400"/>
                      <a:pt x="488" y="416"/>
                      <a:pt x="500" y="395"/>
                    </a:cubicBezTo>
                    <a:cubicBezTo>
                      <a:pt x="521" y="358"/>
                      <a:pt x="510" y="302"/>
                      <a:pt x="484" y="269"/>
                    </a:cubicBezTo>
                    <a:cubicBezTo>
                      <a:pt x="431" y="203"/>
                      <a:pt x="367" y="204"/>
                      <a:pt x="287" y="198"/>
                    </a:cubicBezTo>
                    <a:cubicBezTo>
                      <a:pt x="269" y="143"/>
                      <a:pt x="310" y="69"/>
                      <a:pt x="247" y="48"/>
                    </a:cubicBezTo>
                    <a:cubicBezTo>
                      <a:pt x="221" y="30"/>
                      <a:pt x="206" y="10"/>
                      <a:pt x="176" y="0"/>
                    </a:cubicBezTo>
                    <a:cubicBezTo>
                      <a:pt x="130" y="12"/>
                      <a:pt x="113" y="16"/>
                      <a:pt x="97" y="63"/>
                    </a:cubicBezTo>
                    <a:cubicBezTo>
                      <a:pt x="104" y="123"/>
                      <a:pt x="112" y="157"/>
                      <a:pt x="161" y="190"/>
                    </a:cubicBezTo>
                    <a:cubicBezTo>
                      <a:pt x="184" y="225"/>
                      <a:pt x="170" y="257"/>
                      <a:pt x="200" y="213"/>
                    </a:cubicBezTo>
                    <a:close/>
                  </a:path>
                </a:pathLst>
              </a:custGeom>
              <a:solidFill>
                <a:srgbClr val="660066"/>
              </a:solidFill>
              <a:ln w="12700" cap="flat" cmpd="sng">
                <a:solidFill>
                  <a:srgbClr val="660066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44390" name="Group 10"/>
            <p:cNvGrpSpPr>
              <a:grpSpLocks/>
            </p:cNvGrpSpPr>
            <p:nvPr/>
          </p:nvGrpSpPr>
          <p:grpSpPr bwMode="auto">
            <a:xfrm>
              <a:off x="1920" y="2064"/>
              <a:ext cx="288" cy="288"/>
              <a:chOff x="768" y="1632"/>
              <a:chExt cx="624" cy="624"/>
            </a:xfrm>
          </p:grpSpPr>
          <p:sp>
            <p:nvSpPr>
              <p:cNvPr id="1006603" name="Oval 11"/>
              <p:cNvSpPr>
                <a:spLocks noChangeArrowheads="1"/>
              </p:cNvSpPr>
              <p:nvPr/>
            </p:nvSpPr>
            <p:spPr bwMode="auto">
              <a:xfrm>
                <a:off x="768" y="1632"/>
                <a:ext cx="624" cy="624"/>
              </a:xfrm>
              <a:prstGeom prst="ellipse">
                <a:avLst/>
              </a:prstGeom>
              <a:solidFill>
                <a:srgbClr val="FF9999"/>
              </a:solidFill>
              <a:ln w="12700">
                <a:solidFill>
                  <a:srgbClr val="660066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06604" name="Freeform 12"/>
              <p:cNvSpPr>
                <a:spLocks/>
              </p:cNvSpPr>
              <p:nvPr/>
            </p:nvSpPr>
            <p:spPr bwMode="auto">
              <a:xfrm>
                <a:off x="842" y="1712"/>
                <a:ext cx="522" cy="416"/>
              </a:xfrm>
              <a:custGeom>
                <a:avLst/>
                <a:gdLst>
                  <a:gd name="T0" fmla="*/ 200 w 521"/>
                  <a:gd name="T1" fmla="*/ 213 h 416"/>
                  <a:gd name="T2" fmla="*/ 137 w 521"/>
                  <a:gd name="T3" fmla="*/ 190 h 416"/>
                  <a:gd name="T4" fmla="*/ 89 w 521"/>
                  <a:gd name="T5" fmla="*/ 174 h 416"/>
                  <a:gd name="T6" fmla="*/ 34 w 521"/>
                  <a:gd name="T7" fmla="*/ 229 h 416"/>
                  <a:gd name="T8" fmla="*/ 42 w 521"/>
                  <a:gd name="T9" fmla="*/ 356 h 416"/>
                  <a:gd name="T10" fmla="*/ 97 w 521"/>
                  <a:gd name="T11" fmla="*/ 371 h 416"/>
                  <a:gd name="T12" fmla="*/ 176 w 521"/>
                  <a:gd name="T13" fmla="*/ 363 h 416"/>
                  <a:gd name="T14" fmla="*/ 247 w 521"/>
                  <a:gd name="T15" fmla="*/ 316 h 416"/>
                  <a:gd name="T16" fmla="*/ 334 w 521"/>
                  <a:gd name="T17" fmla="*/ 363 h 416"/>
                  <a:gd name="T18" fmla="*/ 382 w 521"/>
                  <a:gd name="T19" fmla="*/ 387 h 416"/>
                  <a:gd name="T20" fmla="*/ 429 w 521"/>
                  <a:gd name="T21" fmla="*/ 403 h 416"/>
                  <a:gd name="T22" fmla="*/ 500 w 521"/>
                  <a:gd name="T23" fmla="*/ 395 h 416"/>
                  <a:gd name="T24" fmla="*/ 484 w 521"/>
                  <a:gd name="T25" fmla="*/ 269 h 416"/>
                  <a:gd name="T26" fmla="*/ 287 w 521"/>
                  <a:gd name="T27" fmla="*/ 198 h 416"/>
                  <a:gd name="T28" fmla="*/ 247 w 521"/>
                  <a:gd name="T29" fmla="*/ 48 h 416"/>
                  <a:gd name="T30" fmla="*/ 176 w 521"/>
                  <a:gd name="T31" fmla="*/ 0 h 416"/>
                  <a:gd name="T32" fmla="*/ 97 w 521"/>
                  <a:gd name="T33" fmla="*/ 63 h 416"/>
                  <a:gd name="T34" fmla="*/ 161 w 521"/>
                  <a:gd name="T35" fmla="*/ 190 h 416"/>
                  <a:gd name="T36" fmla="*/ 200 w 521"/>
                  <a:gd name="T37" fmla="*/ 213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1" h="416">
                    <a:moveTo>
                      <a:pt x="200" y="213"/>
                    </a:moveTo>
                    <a:cubicBezTo>
                      <a:pt x="111" y="197"/>
                      <a:pt x="201" y="219"/>
                      <a:pt x="137" y="190"/>
                    </a:cubicBezTo>
                    <a:cubicBezTo>
                      <a:pt x="122" y="183"/>
                      <a:pt x="89" y="174"/>
                      <a:pt x="89" y="174"/>
                    </a:cubicBezTo>
                    <a:cubicBezTo>
                      <a:pt x="53" y="187"/>
                      <a:pt x="65" y="199"/>
                      <a:pt x="34" y="229"/>
                    </a:cubicBezTo>
                    <a:cubicBezTo>
                      <a:pt x="21" y="267"/>
                      <a:pt x="0" y="323"/>
                      <a:pt x="42" y="356"/>
                    </a:cubicBezTo>
                    <a:cubicBezTo>
                      <a:pt x="57" y="368"/>
                      <a:pt x="79" y="366"/>
                      <a:pt x="97" y="371"/>
                    </a:cubicBezTo>
                    <a:cubicBezTo>
                      <a:pt x="123" y="368"/>
                      <a:pt x="150" y="369"/>
                      <a:pt x="176" y="363"/>
                    </a:cubicBezTo>
                    <a:cubicBezTo>
                      <a:pt x="204" y="357"/>
                      <a:pt x="219" y="326"/>
                      <a:pt x="247" y="316"/>
                    </a:cubicBezTo>
                    <a:cubicBezTo>
                      <a:pt x="296" y="349"/>
                      <a:pt x="265" y="353"/>
                      <a:pt x="334" y="363"/>
                    </a:cubicBezTo>
                    <a:cubicBezTo>
                      <a:pt x="417" y="391"/>
                      <a:pt x="294" y="347"/>
                      <a:pt x="382" y="387"/>
                    </a:cubicBezTo>
                    <a:cubicBezTo>
                      <a:pt x="397" y="394"/>
                      <a:pt x="429" y="403"/>
                      <a:pt x="429" y="403"/>
                    </a:cubicBezTo>
                    <a:cubicBezTo>
                      <a:pt x="453" y="400"/>
                      <a:pt x="488" y="416"/>
                      <a:pt x="500" y="395"/>
                    </a:cubicBezTo>
                    <a:cubicBezTo>
                      <a:pt x="521" y="358"/>
                      <a:pt x="510" y="302"/>
                      <a:pt x="484" y="269"/>
                    </a:cubicBezTo>
                    <a:cubicBezTo>
                      <a:pt x="431" y="203"/>
                      <a:pt x="367" y="204"/>
                      <a:pt x="287" y="198"/>
                    </a:cubicBezTo>
                    <a:cubicBezTo>
                      <a:pt x="269" y="143"/>
                      <a:pt x="310" y="69"/>
                      <a:pt x="247" y="48"/>
                    </a:cubicBezTo>
                    <a:cubicBezTo>
                      <a:pt x="221" y="30"/>
                      <a:pt x="206" y="10"/>
                      <a:pt x="176" y="0"/>
                    </a:cubicBezTo>
                    <a:cubicBezTo>
                      <a:pt x="130" y="12"/>
                      <a:pt x="113" y="16"/>
                      <a:pt x="97" y="63"/>
                    </a:cubicBezTo>
                    <a:cubicBezTo>
                      <a:pt x="104" y="123"/>
                      <a:pt x="112" y="157"/>
                      <a:pt x="161" y="190"/>
                    </a:cubicBezTo>
                    <a:cubicBezTo>
                      <a:pt x="184" y="225"/>
                      <a:pt x="170" y="257"/>
                      <a:pt x="200" y="213"/>
                    </a:cubicBezTo>
                    <a:close/>
                  </a:path>
                </a:pathLst>
              </a:custGeom>
              <a:solidFill>
                <a:srgbClr val="660066"/>
              </a:solidFill>
              <a:ln w="12700" cap="flat" cmpd="sng">
                <a:solidFill>
                  <a:srgbClr val="660066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44391" name="Group 13"/>
            <p:cNvGrpSpPr>
              <a:grpSpLocks/>
            </p:cNvGrpSpPr>
            <p:nvPr/>
          </p:nvGrpSpPr>
          <p:grpSpPr bwMode="auto">
            <a:xfrm>
              <a:off x="2400" y="1728"/>
              <a:ext cx="264" cy="288"/>
              <a:chOff x="1824" y="2640"/>
              <a:chExt cx="528" cy="576"/>
            </a:xfrm>
          </p:grpSpPr>
          <p:sp>
            <p:nvSpPr>
              <p:cNvPr id="1006606" name="Oval 14"/>
              <p:cNvSpPr>
                <a:spLocks noChangeArrowheads="1"/>
              </p:cNvSpPr>
              <p:nvPr/>
            </p:nvSpPr>
            <p:spPr bwMode="auto">
              <a:xfrm>
                <a:off x="1824" y="2640"/>
                <a:ext cx="528" cy="576"/>
              </a:xfrm>
              <a:prstGeom prst="ellipse">
                <a:avLst/>
              </a:prstGeom>
              <a:solidFill>
                <a:srgbClr val="9999FF"/>
              </a:solidFill>
              <a:ln w="12700">
                <a:solidFill>
                  <a:srgbClr val="000066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06607" name="Freeform 15" descr="Purple mesh"/>
              <p:cNvSpPr>
                <a:spLocks/>
              </p:cNvSpPr>
              <p:nvPr/>
            </p:nvSpPr>
            <p:spPr bwMode="auto">
              <a:xfrm>
                <a:off x="1910" y="2740"/>
                <a:ext cx="384" cy="408"/>
              </a:xfrm>
              <a:custGeom>
                <a:avLst/>
                <a:gdLst>
                  <a:gd name="T0" fmla="*/ 135 w 384"/>
                  <a:gd name="T1" fmla="*/ 55 h 409"/>
                  <a:gd name="T2" fmla="*/ 103 w 384"/>
                  <a:gd name="T3" fmla="*/ 63 h 409"/>
                  <a:gd name="T4" fmla="*/ 56 w 384"/>
                  <a:gd name="T5" fmla="*/ 94 h 409"/>
                  <a:gd name="T6" fmla="*/ 16 w 384"/>
                  <a:gd name="T7" fmla="*/ 189 h 409"/>
                  <a:gd name="T8" fmla="*/ 0 w 384"/>
                  <a:gd name="T9" fmla="*/ 236 h 409"/>
                  <a:gd name="T10" fmla="*/ 119 w 384"/>
                  <a:gd name="T11" fmla="*/ 355 h 409"/>
                  <a:gd name="T12" fmla="*/ 206 w 384"/>
                  <a:gd name="T13" fmla="*/ 363 h 409"/>
                  <a:gd name="T14" fmla="*/ 292 w 384"/>
                  <a:gd name="T15" fmla="*/ 339 h 409"/>
                  <a:gd name="T16" fmla="*/ 348 w 384"/>
                  <a:gd name="T17" fmla="*/ 260 h 409"/>
                  <a:gd name="T18" fmla="*/ 300 w 384"/>
                  <a:gd name="T19" fmla="*/ 63 h 409"/>
                  <a:gd name="T20" fmla="*/ 285 w 384"/>
                  <a:gd name="T21" fmla="*/ 39 h 409"/>
                  <a:gd name="T22" fmla="*/ 190 w 384"/>
                  <a:gd name="T23" fmla="*/ 0 h 409"/>
                  <a:gd name="T24" fmla="*/ 135 w 384"/>
                  <a:gd name="T25" fmla="*/ 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4" h="409">
                    <a:moveTo>
                      <a:pt x="135" y="55"/>
                    </a:moveTo>
                    <a:cubicBezTo>
                      <a:pt x="124" y="58"/>
                      <a:pt x="113" y="58"/>
                      <a:pt x="103" y="63"/>
                    </a:cubicBezTo>
                    <a:cubicBezTo>
                      <a:pt x="86" y="71"/>
                      <a:pt x="56" y="94"/>
                      <a:pt x="56" y="94"/>
                    </a:cubicBezTo>
                    <a:cubicBezTo>
                      <a:pt x="36" y="124"/>
                      <a:pt x="27" y="155"/>
                      <a:pt x="16" y="189"/>
                    </a:cubicBezTo>
                    <a:cubicBezTo>
                      <a:pt x="11" y="205"/>
                      <a:pt x="0" y="236"/>
                      <a:pt x="0" y="236"/>
                    </a:cubicBezTo>
                    <a:cubicBezTo>
                      <a:pt x="25" y="310"/>
                      <a:pt x="62" y="317"/>
                      <a:pt x="119" y="355"/>
                    </a:cubicBezTo>
                    <a:cubicBezTo>
                      <a:pt x="155" y="409"/>
                      <a:pt x="161" y="383"/>
                      <a:pt x="206" y="363"/>
                    </a:cubicBezTo>
                    <a:cubicBezTo>
                      <a:pt x="231" y="352"/>
                      <a:pt x="265" y="346"/>
                      <a:pt x="292" y="339"/>
                    </a:cubicBezTo>
                    <a:cubicBezTo>
                      <a:pt x="328" y="312"/>
                      <a:pt x="337" y="303"/>
                      <a:pt x="348" y="260"/>
                    </a:cubicBezTo>
                    <a:cubicBezTo>
                      <a:pt x="358" y="174"/>
                      <a:pt x="384" y="119"/>
                      <a:pt x="300" y="63"/>
                    </a:cubicBezTo>
                    <a:cubicBezTo>
                      <a:pt x="295" y="55"/>
                      <a:pt x="293" y="44"/>
                      <a:pt x="285" y="39"/>
                    </a:cubicBezTo>
                    <a:cubicBezTo>
                      <a:pt x="281" y="36"/>
                      <a:pt x="201" y="4"/>
                      <a:pt x="190" y="0"/>
                    </a:cubicBezTo>
                    <a:cubicBezTo>
                      <a:pt x="142" y="12"/>
                      <a:pt x="160" y="16"/>
                      <a:pt x="135" y="55"/>
                    </a:cubicBez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44392" name="Group 16"/>
            <p:cNvGrpSpPr>
              <a:grpSpLocks/>
            </p:cNvGrpSpPr>
            <p:nvPr/>
          </p:nvGrpSpPr>
          <p:grpSpPr bwMode="auto">
            <a:xfrm>
              <a:off x="2408" y="2112"/>
              <a:ext cx="264" cy="288"/>
              <a:chOff x="1824" y="2640"/>
              <a:chExt cx="528" cy="576"/>
            </a:xfrm>
          </p:grpSpPr>
          <p:sp>
            <p:nvSpPr>
              <p:cNvPr id="1006609" name="Oval 17"/>
              <p:cNvSpPr>
                <a:spLocks noChangeArrowheads="1"/>
              </p:cNvSpPr>
              <p:nvPr/>
            </p:nvSpPr>
            <p:spPr bwMode="auto">
              <a:xfrm>
                <a:off x="1824" y="2640"/>
                <a:ext cx="528" cy="576"/>
              </a:xfrm>
              <a:prstGeom prst="ellipse">
                <a:avLst/>
              </a:prstGeom>
              <a:solidFill>
                <a:srgbClr val="9999FF"/>
              </a:solidFill>
              <a:ln w="12700">
                <a:solidFill>
                  <a:srgbClr val="000066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06610" name="Freeform 18" descr="Purple mesh"/>
              <p:cNvSpPr>
                <a:spLocks/>
              </p:cNvSpPr>
              <p:nvPr/>
            </p:nvSpPr>
            <p:spPr bwMode="auto">
              <a:xfrm>
                <a:off x="1910" y="2740"/>
                <a:ext cx="384" cy="408"/>
              </a:xfrm>
              <a:custGeom>
                <a:avLst/>
                <a:gdLst>
                  <a:gd name="T0" fmla="*/ 135 w 384"/>
                  <a:gd name="T1" fmla="*/ 55 h 409"/>
                  <a:gd name="T2" fmla="*/ 103 w 384"/>
                  <a:gd name="T3" fmla="*/ 63 h 409"/>
                  <a:gd name="T4" fmla="*/ 56 w 384"/>
                  <a:gd name="T5" fmla="*/ 94 h 409"/>
                  <a:gd name="T6" fmla="*/ 16 w 384"/>
                  <a:gd name="T7" fmla="*/ 189 h 409"/>
                  <a:gd name="T8" fmla="*/ 0 w 384"/>
                  <a:gd name="T9" fmla="*/ 236 h 409"/>
                  <a:gd name="T10" fmla="*/ 119 w 384"/>
                  <a:gd name="T11" fmla="*/ 355 h 409"/>
                  <a:gd name="T12" fmla="*/ 206 w 384"/>
                  <a:gd name="T13" fmla="*/ 363 h 409"/>
                  <a:gd name="T14" fmla="*/ 292 w 384"/>
                  <a:gd name="T15" fmla="*/ 339 h 409"/>
                  <a:gd name="T16" fmla="*/ 348 w 384"/>
                  <a:gd name="T17" fmla="*/ 260 h 409"/>
                  <a:gd name="T18" fmla="*/ 300 w 384"/>
                  <a:gd name="T19" fmla="*/ 63 h 409"/>
                  <a:gd name="T20" fmla="*/ 285 w 384"/>
                  <a:gd name="T21" fmla="*/ 39 h 409"/>
                  <a:gd name="T22" fmla="*/ 190 w 384"/>
                  <a:gd name="T23" fmla="*/ 0 h 409"/>
                  <a:gd name="T24" fmla="*/ 135 w 384"/>
                  <a:gd name="T25" fmla="*/ 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4" h="409">
                    <a:moveTo>
                      <a:pt x="135" y="55"/>
                    </a:moveTo>
                    <a:cubicBezTo>
                      <a:pt x="124" y="58"/>
                      <a:pt x="113" y="58"/>
                      <a:pt x="103" y="63"/>
                    </a:cubicBezTo>
                    <a:cubicBezTo>
                      <a:pt x="86" y="71"/>
                      <a:pt x="56" y="94"/>
                      <a:pt x="56" y="94"/>
                    </a:cubicBezTo>
                    <a:cubicBezTo>
                      <a:pt x="36" y="124"/>
                      <a:pt x="27" y="155"/>
                      <a:pt x="16" y="189"/>
                    </a:cubicBezTo>
                    <a:cubicBezTo>
                      <a:pt x="11" y="205"/>
                      <a:pt x="0" y="236"/>
                      <a:pt x="0" y="236"/>
                    </a:cubicBezTo>
                    <a:cubicBezTo>
                      <a:pt x="25" y="310"/>
                      <a:pt x="62" y="317"/>
                      <a:pt x="119" y="355"/>
                    </a:cubicBezTo>
                    <a:cubicBezTo>
                      <a:pt x="155" y="409"/>
                      <a:pt x="161" y="383"/>
                      <a:pt x="206" y="363"/>
                    </a:cubicBezTo>
                    <a:cubicBezTo>
                      <a:pt x="231" y="352"/>
                      <a:pt x="265" y="346"/>
                      <a:pt x="292" y="339"/>
                    </a:cubicBezTo>
                    <a:cubicBezTo>
                      <a:pt x="328" y="312"/>
                      <a:pt x="337" y="303"/>
                      <a:pt x="348" y="260"/>
                    </a:cubicBezTo>
                    <a:cubicBezTo>
                      <a:pt x="358" y="174"/>
                      <a:pt x="384" y="119"/>
                      <a:pt x="300" y="63"/>
                    </a:cubicBezTo>
                    <a:cubicBezTo>
                      <a:pt x="295" y="55"/>
                      <a:pt x="293" y="44"/>
                      <a:pt x="285" y="39"/>
                    </a:cubicBezTo>
                    <a:cubicBezTo>
                      <a:pt x="281" y="36"/>
                      <a:pt x="201" y="4"/>
                      <a:pt x="190" y="0"/>
                    </a:cubicBezTo>
                    <a:cubicBezTo>
                      <a:pt x="142" y="12"/>
                      <a:pt x="160" y="16"/>
                      <a:pt x="135" y="55"/>
                    </a:cubicBez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44393" name="Group 19"/>
            <p:cNvGrpSpPr>
              <a:grpSpLocks/>
            </p:cNvGrpSpPr>
            <p:nvPr/>
          </p:nvGrpSpPr>
          <p:grpSpPr bwMode="auto">
            <a:xfrm>
              <a:off x="2424" y="2496"/>
              <a:ext cx="264" cy="288"/>
              <a:chOff x="1824" y="2640"/>
              <a:chExt cx="528" cy="576"/>
            </a:xfrm>
          </p:grpSpPr>
          <p:sp>
            <p:nvSpPr>
              <p:cNvPr id="1006612" name="Oval 20"/>
              <p:cNvSpPr>
                <a:spLocks noChangeArrowheads="1"/>
              </p:cNvSpPr>
              <p:nvPr/>
            </p:nvSpPr>
            <p:spPr bwMode="auto">
              <a:xfrm>
                <a:off x="1824" y="2640"/>
                <a:ext cx="528" cy="576"/>
              </a:xfrm>
              <a:prstGeom prst="ellipse">
                <a:avLst/>
              </a:prstGeom>
              <a:solidFill>
                <a:srgbClr val="9999FF"/>
              </a:solidFill>
              <a:ln w="12700">
                <a:solidFill>
                  <a:srgbClr val="000066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06613" name="Freeform 21" descr="Purple mesh"/>
              <p:cNvSpPr>
                <a:spLocks/>
              </p:cNvSpPr>
              <p:nvPr/>
            </p:nvSpPr>
            <p:spPr bwMode="auto">
              <a:xfrm>
                <a:off x="1910" y="2740"/>
                <a:ext cx="384" cy="408"/>
              </a:xfrm>
              <a:custGeom>
                <a:avLst/>
                <a:gdLst>
                  <a:gd name="T0" fmla="*/ 135 w 384"/>
                  <a:gd name="T1" fmla="*/ 55 h 409"/>
                  <a:gd name="T2" fmla="*/ 103 w 384"/>
                  <a:gd name="T3" fmla="*/ 63 h 409"/>
                  <a:gd name="T4" fmla="*/ 56 w 384"/>
                  <a:gd name="T5" fmla="*/ 94 h 409"/>
                  <a:gd name="T6" fmla="*/ 16 w 384"/>
                  <a:gd name="T7" fmla="*/ 189 h 409"/>
                  <a:gd name="T8" fmla="*/ 0 w 384"/>
                  <a:gd name="T9" fmla="*/ 236 h 409"/>
                  <a:gd name="T10" fmla="*/ 119 w 384"/>
                  <a:gd name="T11" fmla="*/ 355 h 409"/>
                  <a:gd name="T12" fmla="*/ 206 w 384"/>
                  <a:gd name="T13" fmla="*/ 363 h 409"/>
                  <a:gd name="T14" fmla="*/ 292 w 384"/>
                  <a:gd name="T15" fmla="*/ 339 h 409"/>
                  <a:gd name="T16" fmla="*/ 348 w 384"/>
                  <a:gd name="T17" fmla="*/ 260 h 409"/>
                  <a:gd name="T18" fmla="*/ 300 w 384"/>
                  <a:gd name="T19" fmla="*/ 63 h 409"/>
                  <a:gd name="T20" fmla="*/ 285 w 384"/>
                  <a:gd name="T21" fmla="*/ 39 h 409"/>
                  <a:gd name="T22" fmla="*/ 190 w 384"/>
                  <a:gd name="T23" fmla="*/ 0 h 409"/>
                  <a:gd name="T24" fmla="*/ 135 w 384"/>
                  <a:gd name="T25" fmla="*/ 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4" h="409">
                    <a:moveTo>
                      <a:pt x="135" y="55"/>
                    </a:moveTo>
                    <a:cubicBezTo>
                      <a:pt x="124" y="58"/>
                      <a:pt x="113" y="58"/>
                      <a:pt x="103" y="63"/>
                    </a:cubicBezTo>
                    <a:cubicBezTo>
                      <a:pt x="86" y="71"/>
                      <a:pt x="56" y="94"/>
                      <a:pt x="56" y="94"/>
                    </a:cubicBezTo>
                    <a:cubicBezTo>
                      <a:pt x="36" y="124"/>
                      <a:pt x="27" y="155"/>
                      <a:pt x="16" y="189"/>
                    </a:cubicBezTo>
                    <a:cubicBezTo>
                      <a:pt x="11" y="205"/>
                      <a:pt x="0" y="236"/>
                      <a:pt x="0" y="236"/>
                    </a:cubicBezTo>
                    <a:cubicBezTo>
                      <a:pt x="25" y="310"/>
                      <a:pt x="62" y="317"/>
                      <a:pt x="119" y="355"/>
                    </a:cubicBezTo>
                    <a:cubicBezTo>
                      <a:pt x="155" y="409"/>
                      <a:pt x="161" y="383"/>
                      <a:pt x="206" y="363"/>
                    </a:cubicBezTo>
                    <a:cubicBezTo>
                      <a:pt x="231" y="352"/>
                      <a:pt x="265" y="346"/>
                      <a:pt x="292" y="339"/>
                    </a:cubicBezTo>
                    <a:cubicBezTo>
                      <a:pt x="328" y="312"/>
                      <a:pt x="337" y="303"/>
                      <a:pt x="348" y="260"/>
                    </a:cubicBezTo>
                    <a:cubicBezTo>
                      <a:pt x="358" y="174"/>
                      <a:pt x="384" y="119"/>
                      <a:pt x="300" y="63"/>
                    </a:cubicBezTo>
                    <a:cubicBezTo>
                      <a:pt x="295" y="55"/>
                      <a:pt x="293" y="44"/>
                      <a:pt x="285" y="39"/>
                    </a:cubicBezTo>
                    <a:cubicBezTo>
                      <a:pt x="281" y="36"/>
                      <a:pt x="201" y="4"/>
                      <a:pt x="190" y="0"/>
                    </a:cubicBezTo>
                    <a:cubicBezTo>
                      <a:pt x="142" y="12"/>
                      <a:pt x="160" y="16"/>
                      <a:pt x="135" y="55"/>
                    </a:cubicBez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44394" name="Group 22"/>
            <p:cNvGrpSpPr>
              <a:grpSpLocks/>
            </p:cNvGrpSpPr>
            <p:nvPr/>
          </p:nvGrpSpPr>
          <p:grpSpPr bwMode="auto">
            <a:xfrm>
              <a:off x="1920" y="2792"/>
              <a:ext cx="288" cy="288"/>
              <a:chOff x="768" y="1632"/>
              <a:chExt cx="624" cy="624"/>
            </a:xfrm>
          </p:grpSpPr>
          <p:sp>
            <p:nvSpPr>
              <p:cNvPr id="1006615" name="Oval 23"/>
              <p:cNvSpPr>
                <a:spLocks noChangeArrowheads="1"/>
              </p:cNvSpPr>
              <p:nvPr/>
            </p:nvSpPr>
            <p:spPr bwMode="auto">
              <a:xfrm>
                <a:off x="768" y="1632"/>
                <a:ext cx="624" cy="624"/>
              </a:xfrm>
              <a:prstGeom prst="ellipse">
                <a:avLst/>
              </a:prstGeom>
              <a:solidFill>
                <a:srgbClr val="FF9999"/>
              </a:solidFill>
              <a:ln w="12700">
                <a:solidFill>
                  <a:srgbClr val="660066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06616" name="Freeform 24"/>
              <p:cNvSpPr>
                <a:spLocks/>
              </p:cNvSpPr>
              <p:nvPr/>
            </p:nvSpPr>
            <p:spPr bwMode="auto">
              <a:xfrm>
                <a:off x="842" y="1712"/>
                <a:ext cx="522" cy="416"/>
              </a:xfrm>
              <a:custGeom>
                <a:avLst/>
                <a:gdLst>
                  <a:gd name="T0" fmla="*/ 200 w 521"/>
                  <a:gd name="T1" fmla="*/ 213 h 416"/>
                  <a:gd name="T2" fmla="*/ 137 w 521"/>
                  <a:gd name="T3" fmla="*/ 190 h 416"/>
                  <a:gd name="T4" fmla="*/ 89 w 521"/>
                  <a:gd name="T5" fmla="*/ 174 h 416"/>
                  <a:gd name="T6" fmla="*/ 34 w 521"/>
                  <a:gd name="T7" fmla="*/ 229 h 416"/>
                  <a:gd name="T8" fmla="*/ 42 w 521"/>
                  <a:gd name="T9" fmla="*/ 356 h 416"/>
                  <a:gd name="T10" fmla="*/ 97 w 521"/>
                  <a:gd name="T11" fmla="*/ 371 h 416"/>
                  <a:gd name="T12" fmla="*/ 176 w 521"/>
                  <a:gd name="T13" fmla="*/ 363 h 416"/>
                  <a:gd name="T14" fmla="*/ 247 w 521"/>
                  <a:gd name="T15" fmla="*/ 316 h 416"/>
                  <a:gd name="T16" fmla="*/ 334 w 521"/>
                  <a:gd name="T17" fmla="*/ 363 h 416"/>
                  <a:gd name="T18" fmla="*/ 382 w 521"/>
                  <a:gd name="T19" fmla="*/ 387 h 416"/>
                  <a:gd name="T20" fmla="*/ 429 w 521"/>
                  <a:gd name="T21" fmla="*/ 403 h 416"/>
                  <a:gd name="T22" fmla="*/ 500 w 521"/>
                  <a:gd name="T23" fmla="*/ 395 h 416"/>
                  <a:gd name="T24" fmla="*/ 484 w 521"/>
                  <a:gd name="T25" fmla="*/ 269 h 416"/>
                  <a:gd name="T26" fmla="*/ 287 w 521"/>
                  <a:gd name="T27" fmla="*/ 198 h 416"/>
                  <a:gd name="T28" fmla="*/ 247 w 521"/>
                  <a:gd name="T29" fmla="*/ 48 h 416"/>
                  <a:gd name="T30" fmla="*/ 176 w 521"/>
                  <a:gd name="T31" fmla="*/ 0 h 416"/>
                  <a:gd name="T32" fmla="*/ 97 w 521"/>
                  <a:gd name="T33" fmla="*/ 63 h 416"/>
                  <a:gd name="T34" fmla="*/ 161 w 521"/>
                  <a:gd name="T35" fmla="*/ 190 h 416"/>
                  <a:gd name="T36" fmla="*/ 200 w 521"/>
                  <a:gd name="T37" fmla="*/ 213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1" h="416">
                    <a:moveTo>
                      <a:pt x="200" y="213"/>
                    </a:moveTo>
                    <a:cubicBezTo>
                      <a:pt x="111" y="197"/>
                      <a:pt x="201" y="219"/>
                      <a:pt x="137" y="190"/>
                    </a:cubicBezTo>
                    <a:cubicBezTo>
                      <a:pt x="122" y="183"/>
                      <a:pt x="89" y="174"/>
                      <a:pt x="89" y="174"/>
                    </a:cubicBezTo>
                    <a:cubicBezTo>
                      <a:pt x="53" y="187"/>
                      <a:pt x="65" y="199"/>
                      <a:pt x="34" y="229"/>
                    </a:cubicBezTo>
                    <a:cubicBezTo>
                      <a:pt x="21" y="267"/>
                      <a:pt x="0" y="323"/>
                      <a:pt x="42" y="356"/>
                    </a:cubicBezTo>
                    <a:cubicBezTo>
                      <a:pt x="57" y="368"/>
                      <a:pt x="79" y="366"/>
                      <a:pt x="97" y="371"/>
                    </a:cubicBezTo>
                    <a:cubicBezTo>
                      <a:pt x="123" y="368"/>
                      <a:pt x="150" y="369"/>
                      <a:pt x="176" y="363"/>
                    </a:cubicBezTo>
                    <a:cubicBezTo>
                      <a:pt x="204" y="357"/>
                      <a:pt x="219" y="326"/>
                      <a:pt x="247" y="316"/>
                    </a:cubicBezTo>
                    <a:cubicBezTo>
                      <a:pt x="296" y="349"/>
                      <a:pt x="265" y="353"/>
                      <a:pt x="334" y="363"/>
                    </a:cubicBezTo>
                    <a:cubicBezTo>
                      <a:pt x="417" y="391"/>
                      <a:pt x="294" y="347"/>
                      <a:pt x="382" y="387"/>
                    </a:cubicBezTo>
                    <a:cubicBezTo>
                      <a:pt x="397" y="394"/>
                      <a:pt x="429" y="403"/>
                      <a:pt x="429" y="403"/>
                    </a:cubicBezTo>
                    <a:cubicBezTo>
                      <a:pt x="453" y="400"/>
                      <a:pt x="488" y="416"/>
                      <a:pt x="500" y="395"/>
                    </a:cubicBezTo>
                    <a:cubicBezTo>
                      <a:pt x="521" y="358"/>
                      <a:pt x="510" y="302"/>
                      <a:pt x="484" y="269"/>
                    </a:cubicBezTo>
                    <a:cubicBezTo>
                      <a:pt x="431" y="203"/>
                      <a:pt x="367" y="204"/>
                      <a:pt x="287" y="198"/>
                    </a:cubicBezTo>
                    <a:cubicBezTo>
                      <a:pt x="269" y="143"/>
                      <a:pt x="310" y="69"/>
                      <a:pt x="247" y="48"/>
                    </a:cubicBezTo>
                    <a:cubicBezTo>
                      <a:pt x="221" y="30"/>
                      <a:pt x="206" y="10"/>
                      <a:pt x="176" y="0"/>
                    </a:cubicBezTo>
                    <a:cubicBezTo>
                      <a:pt x="130" y="12"/>
                      <a:pt x="113" y="16"/>
                      <a:pt x="97" y="63"/>
                    </a:cubicBezTo>
                    <a:cubicBezTo>
                      <a:pt x="104" y="123"/>
                      <a:pt x="112" y="157"/>
                      <a:pt x="161" y="190"/>
                    </a:cubicBezTo>
                    <a:cubicBezTo>
                      <a:pt x="184" y="225"/>
                      <a:pt x="170" y="257"/>
                      <a:pt x="200" y="213"/>
                    </a:cubicBezTo>
                    <a:close/>
                  </a:path>
                </a:pathLst>
              </a:custGeom>
              <a:solidFill>
                <a:srgbClr val="660066"/>
              </a:solidFill>
              <a:ln w="12700" cap="flat" cmpd="sng">
                <a:solidFill>
                  <a:srgbClr val="660066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44395" name="Group 25"/>
            <p:cNvGrpSpPr>
              <a:grpSpLocks/>
            </p:cNvGrpSpPr>
            <p:nvPr/>
          </p:nvGrpSpPr>
          <p:grpSpPr bwMode="auto">
            <a:xfrm>
              <a:off x="1920" y="3528"/>
              <a:ext cx="288" cy="288"/>
              <a:chOff x="768" y="1632"/>
              <a:chExt cx="624" cy="624"/>
            </a:xfrm>
          </p:grpSpPr>
          <p:sp>
            <p:nvSpPr>
              <p:cNvPr id="1006618" name="Oval 26"/>
              <p:cNvSpPr>
                <a:spLocks noChangeArrowheads="1"/>
              </p:cNvSpPr>
              <p:nvPr/>
            </p:nvSpPr>
            <p:spPr bwMode="auto">
              <a:xfrm>
                <a:off x="768" y="1632"/>
                <a:ext cx="624" cy="624"/>
              </a:xfrm>
              <a:prstGeom prst="ellipse">
                <a:avLst/>
              </a:prstGeom>
              <a:solidFill>
                <a:srgbClr val="FF9999"/>
              </a:solidFill>
              <a:ln w="12700">
                <a:solidFill>
                  <a:srgbClr val="660066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06619" name="Freeform 27"/>
              <p:cNvSpPr>
                <a:spLocks/>
              </p:cNvSpPr>
              <p:nvPr/>
            </p:nvSpPr>
            <p:spPr bwMode="auto">
              <a:xfrm>
                <a:off x="842" y="1712"/>
                <a:ext cx="522" cy="416"/>
              </a:xfrm>
              <a:custGeom>
                <a:avLst/>
                <a:gdLst>
                  <a:gd name="T0" fmla="*/ 200 w 521"/>
                  <a:gd name="T1" fmla="*/ 213 h 416"/>
                  <a:gd name="T2" fmla="*/ 137 w 521"/>
                  <a:gd name="T3" fmla="*/ 190 h 416"/>
                  <a:gd name="T4" fmla="*/ 89 w 521"/>
                  <a:gd name="T5" fmla="*/ 174 h 416"/>
                  <a:gd name="T6" fmla="*/ 34 w 521"/>
                  <a:gd name="T7" fmla="*/ 229 h 416"/>
                  <a:gd name="T8" fmla="*/ 42 w 521"/>
                  <a:gd name="T9" fmla="*/ 356 h 416"/>
                  <a:gd name="T10" fmla="*/ 97 w 521"/>
                  <a:gd name="T11" fmla="*/ 371 h 416"/>
                  <a:gd name="T12" fmla="*/ 176 w 521"/>
                  <a:gd name="T13" fmla="*/ 363 h 416"/>
                  <a:gd name="T14" fmla="*/ 247 w 521"/>
                  <a:gd name="T15" fmla="*/ 316 h 416"/>
                  <a:gd name="T16" fmla="*/ 334 w 521"/>
                  <a:gd name="T17" fmla="*/ 363 h 416"/>
                  <a:gd name="T18" fmla="*/ 382 w 521"/>
                  <a:gd name="T19" fmla="*/ 387 h 416"/>
                  <a:gd name="T20" fmla="*/ 429 w 521"/>
                  <a:gd name="T21" fmla="*/ 403 h 416"/>
                  <a:gd name="T22" fmla="*/ 500 w 521"/>
                  <a:gd name="T23" fmla="*/ 395 h 416"/>
                  <a:gd name="T24" fmla="*/ 484 w 521"/>
                  <a:gd name="T25" fmla="*/ 269 h 416"/>
                  <a:gd name="T26" fmla="*/ 287 w 521"/>
                  <a:gd name="T27" fmla="*/ 198 h 416"/>
                  <a:gd name="T28" fmla="*/ 247 w 521"/>
                  <a:gd name="T29" fmla="*/ 48 h 416"/>
                  <a:gd name="T30" fmla="*/ 176 w 521"/>
                  <a:gd name="T31" fmla="*/ 0 h 416"/>
                  <a:gd name="T32" fmla="*/ 97 w 521"/>
                  <a:gd name="T33" fmla="*/ 63 h 416"/>
                  <a:gd name="T34" fmla="*/ 161 w 521"/>
                  <a:gd name="T35" fmla="*/ 190 h 416"/>
                  <a:gd name="T36" fmla="*/ 200 w 521"/>
                  <a:gd name="T37" fmla="*/ 213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1" h="416">
                    <a:moveTo>
                      <a:pt x="200" y="213"/>
                    </a:moveTo>
                    <a:cubicBezTo>
                      <a:pt x="111" y="197"/>
                      <a:pt x="201" y="219"/>
                      <a:pt x="137" y="190"/>
                    </a:cubicBezTo>
                    <a:cubicBezTo>
                      <a:pt x="122" y="183"/>
                      <a:pt x="89" y="174"/>
                      <a:pt x="89" y="174"/>
                    </a:cubicBezTo>
                    <a:cubicBezTo>
                      <a:pt x="53" y="187"/>
                      <a:pt x="65" y="199"/>
                      <a:pt x="34" y="229"/>
                    </a:cubicBezTo>
                    <a:cubicBezTo>
                      <a:pt x="21" y="267"/>
                      <a:pt x="0" y="323"/>
                      <a:pt x="42" y="356"/>
                    </a:cubicBezTo>
                    <a:cubicBezTo>
                      <a:pt x="57" y="368"/>
                      <a:pt x="79" y="366"/>
                      <a:pt x="97" y="371"/>
                    </a:cubicBezTo>
                    <a:cubicBezTo>
                      <a:pt x="123" y="368"/>
                      <a:pt x="150" y="369"/>
                      <a:pt x="176" y="363"/>
                    </a:cubicBezTo>
                    <a:cubicBezTo>
                      <a:pt x="204" y="357"/>
                      <a:pt x="219" y="326"/>
                      <a:pt x="247" y="316"/>
                    </a:cubicBezTo>
                    <a:cubicBezTo>
                      <a:pt x="296" y="349"/>
                      <a:pt x="265" y="353"/>
                      <a:pt x="334" y="363"/>
                    </a:cubicBezTo>
                    <a:cubicBezTo>
                      <a:pt x="417" y="391"/>
                      <a:pt x="294" y="347"/>
                      <a:pt x="382" y="387"/>
                    </a:cubicBezTo>
                    <a:cubicBezTo>
                      <a:pt x="397" y="394"/>
                      <a:pt x="429" y="403"/>
                      <a:pt x="429" y="403"/>
                    </a:cubicBezTo>
                    <a:cubicBezTo>
                      <a:pt x="453" y="400"/>
                      <a:pt x="488" y="416"/>
                      <a:pt x="500" y="395"/>
                    </a:cubicBezTo>
                    <a:cubicBezTo>
                      <a:pt x="521" y="358"/>
                      <a:pt x="510" y="302"/>
                      <a:pt x="484" y="269"/>
                    </a:cubicBezTo>
                    <a:cubicBezTo>
                      <a:pt x="431" y="203"/>
                      <a:pt x="367" y="204"/>
                      <a:pt x="287" y="198"/>
                    </a:cubicBezTo>
                    <a:cubicBezTo>
                      <a:pt x="269" y="143"/>
                      <a:pt x="310" y="69"/>
                      <a:pt x="247" y="48"/>
                    </a:cubicBezTo>
                    <a:cubicBezTo>
                      <a:pt x="221" y="30"/>
                      <a:pt x="206" y="10"/>
                      <a:pt x="176" y="0"/>
                    </a:cubicBezTo>
                    <a:cubicBezTo>
                      <a:pt x="130" y="12"/>
                      <a:pt x="113" y="16"/>
                      <a:pt x="97" y="63"/>
                    </a:cubicBezTo>
                    <a:cubicBezTo>
                      <a:pt x="104" y="123"/>
                      <a:pt x="112" y="157"/>
                      <a:pt x="161" y="190"/>
                    </a:cubicBezTo>
                    <a:cubicBezTo>
                      <a:pt x="184" y="225"/>
                      <a:pt x="170" y="257"/>
                      <a:pt x="200" y="213"/>
                    </a:cubicBezTo>
                    <a:close/>
                  </a:path>
                </a:pathLst>
              </a:custGeom>
              <a:solidFill>
                <a:srgbClr val="660066"/>
              </a:solidFill>
              <a:ln w="12700" cap="flat" cmpd="sng">
                <a:solidFill>
                  <a:srgbClr val="660066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44396" name="Group 28"/>
            <p:cNvGrpSpPr>
              <a:grpSpLocks/>
            </p:cNvGrpSpPr>
            <p:nvPr/>
          </p:nvGrpSpPr>
          <p:grpSpPr bwMode="auto">
            <a:xfrm>
              <a:off x="1920" y="3168"/>
              <a:ext cx="288" cy="288"/>
              <a:chOff x="768" y="1632"/>
              <a:chExt cx="624" cy="624"/>
            </a:xfrm>
          </p:grpSpPr>
          <p:sp>
            <p:nvSpPr>
              <p:cNvPr id="1006621" name="Oval 29"/>
              <p:cNvSpPr>
                <a:spLocks noChangeArrowheads="1"/>
              </p:cNvSpPr>
              <p:nvPr/>
            </p:nvSpPr>
            <p:spPr bwMode="auto">
              <a:xfrm>
                <a:off x="768" y="1632"/>
                <a:ext cx="624" cy="624"/>
              </a:xfrm>
              <a:prstGeom prst="ellipse">
                <a:avLst/>
              </a:prstGeom>
              <a:solidFill>
                <a:srgbClr val="FF9999"/>
              </a:solidFill>
              <a:ln w="12700">
                <a:solidFill>
                  <a:srgbClr val="660066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06622" name="Freeform 30"/>
              <p:cNvSpPr>
                <a:spLocks/>
              </p:cNvSpPr>
              <p:nvPr/>
            </p:nvSpPr>
            <p:spPr bwMode="auto">
              <a:xfrm>
                <a:off x="842" y="1712"/>
                <a:ext cx="522" cy="416"/>
              </a:xfrm>
              <a:custGeom>
                <a:avLst/>
                <a:gdLst>
                  <a:gd name="T0" fmla="*/ 200 w 521"/>
                  <a:gd name="T1" fmla="*/ 213 h 416"/>
                  <a:gd name="T2" fmla="*/ 137 w 521"/>
                  <a:gd name="T3" fmla="*/ 190 h 416"/>
                  <a:gd name="T4" fmla="*/ 89 w 521"/>
                  <a:gd name="T5" fmla="*/ 174 h 416"/>
                  <a:gd name="T6" fmla="*/ 34 w 521"/>
                  <a:gd name="T7" fmla="*/ 229 h 416"/>
                  <a:gd name="T8" fmla="*/ 42 w 521"/>
                  <a:gd name="T9" fmla="*/ 356 h 416"/>
                  <a:gd name="T10" fmla="*/ 97 w 521"/>
                  <a:gd name="T11" fmla="*/ 371 h 416"/>
                  <a:gd name="T12" fmla="*/ 176 w 521"/>
                  <a:gd name="T13" fmla="*/ 363 h 416"/>
                  <a:gd name="T14" fmla="*/ 247 w 521"/>
                  <a:gd name="T15" fmla="*/ 316 h 416"/>
                  <a:gd name="T16" fmla="*/ 334 w 521"/>
                  <a:gd name="T17" fmla="*/ 363 h 416"/>
                  <a:gd name="T18" fmla="*/ 382 w 521"/>
                  <a:gd name="T19" fmla="*/ 387 h 416"/>
                  <a:gd name="T20" fmla="*/ 429 w 521"/>
                  <a:gd name="T21" fmla="*/ 403 h 416"/>
                  <a:gd name="T22" fmla="*/ 500 w 521"/>
                  <a:gd name="T23" fmla="*/ 395 h 416"/>
                  <a:gd name="T24" fmla="*/ 484 w 521"/>
                  <a:gd name="T25" fmla="*/ 269 h 416"/>
                  <a:gd name="T26" fmla="*/ 287 w 521"/>
                  <a:gd name="T27" fmla="*/ 198 h 416"/>
                  <a:gd name="T28" fmla="*/ 247 w 521"/>
                  <a:gd name="T29" fmla="*/ 48 h 416"/>
                  <a:gd name="T30" fmla="*/ 176 w 521"/>
                  <a:gd name="T31" fmla="*/ 0 h 416"/>
                  <a:gd name="T32" fmla="*/ 97 w 521"/>
                  <a:gd name="T33" fmla="*/ 63 h 416"/>
                  <a:gd name="T34" fmla="*/ 161 w 521"/>
                  <a:gd name="T35" fmla="*/ 190 h 416"/>
                  <a:gd name="T36" fmla="*/ 200 w 521"/>
                  <a:gd name="T37" fmla="*/ 213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1" h="416">
                    <a:moveTo>
                      <a:pt x="200" y="213"/>
                    </a:moveTo>
                    <a:cubicBezTo>
                      <a:pt x="111" y="197"/>
                      <a:pt x="201" y="219"/>
                      <a:pt x="137" y="190"/>
                    </a:cubicBezTo>
                    <a:cubicBezTo>
                      <a:pt x="122" y="183"/>
                      <a:pt x="89" y="174"/>
                      <a:pt x="89" y="174"/>
                    </a:cubicBezTo>
                    <a:cubicBezTo>
                      <a:pt x="53" y="187"/>
                      <a:pt x="65" y="199"/>
                      <a:pt x="34" y="229"/>
                    </a:cubicBezTo>
                    <a:cubicBezTo>
                      <a:pt x="21" y="267"/>
                      <a:pt x="0" y="323"/>
                      <a:pt x="42" y="356"/>
                    </a:cubicBezTo>
                    <a:cubicBezTo>
                      <a:pt x="57" y="368"/>
                      <a:pt x="79" y="366"/>
                      <a:pt x="97" y="371"/>
                    </a:cubicBezTo>
                    <a:cubicBezTo>
                      <a:pt x="123" y="368"/>
                      <a:pt x="150" y="369"/>
                      <a:pt x="176" y="363"/>
                    </a:cubicBezTo>
                    <a:cubicBezTo>
                      <a:pt x="204" y="357"/>
                      <a:pt x="219" y="326"/>
                      <a:pt x="247" y="316"/>
                    </a:cubicBezTo>
                    <a:cubicBezTo>
                      <a:pt x="296" y="349"/>
                      <a:pt x="265" y="353"/>
                      <a:pt x="334" y="363"/>
                    </a:cubicBezTo>
                    <a:cubicBezTo>
                      <a:pt x="417" y="391"/>
                      <a:pt x="294" y="347"/>
                      <a:pt x="382" y="387"/>
                    </a:cubicBezTo>
                    <a:cubicBezTo>
                      <a:pt x="397" y="394"/>
                      <a:pt x="429" y="403"/>
                      <a:pt x="429" y="403"/>
                    </a:cubicBezTo>
                    <a:cubicBezTo>
                      <a:pt x="453" y="400"/>
                      <a:pt x="488" y="416"/>
                      <a:pt x="500" y="395"/>
                    </a:cubicBezTo>
                    <a:cubicBezTo>
                      <a:pt x="521" y="358"/>
                      <a:pt x="510" y="302"/>
                      <a:pt x="484" y="269"/>
                    </a:cubicBezTo>
                    <a:cubicBezTo>
                      <a:pt x="431" y="203"/>
                      <a:pt x="367" y="204"/>
                      <a:pt x="287" y="198"/>
                    </a:cubicBezTo>
                    <a:cubicBezTo>
                      <a:pt x="269" y="143"/>
                      <a:pt x="310" y="69"/>
                      <a:pt x="247" y="48"/>
                    </a:cubicBezTo>
                    <a:cubicBezTo>
                      <a:pt x="221" y="30"/>
                      <a:pt x="206" y="10"/>
                      <a:pt x="176" y="0"/>
                    </a:cubicBezTo>
                    <a:cubicBezTo>
                      <a:pt x="130" y="12"/>
                      <a:pt x="113" y="16"/>
                      <a:pt x="97" y="63"/>
                    </a:cubicBezTo>
                    <a:cubicBezTo>
                      <a:pt x="104" y="123"/>
                      <a:pt x="112" y="157"/>
                      <a:pt x="161" y="190"/>
                    </a:cubicBezTo>
                    <a:cubicBezTo>
                      <a:pt x="184" y="225"/>
                      <a:pt x="170" y="257"/>
                      <a:pt x="200" y="213"/>
                    </a:cubicBezTo>
                    <a:close/>
                  </a:path>
                </a:pathLst>
              </a:custGeom>
              <a:solidFill>
                <a:srgbClr val="660066"/>
              </a:solidFill>
              <a:ln w="12700" cap="flat" cmpd="sng">
                <a:solidFill>
                  <a:srgbClr val="660066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44397" name="Group 31"/>
            <p:cNvGrpSpPr>
              <a:grpSpLocks/>
            </p:cNvGrpSpPr>
            <p:nvPr/>
          </p:nvGrpSpPr>
          <p:grpSpPr bwMode="auto">
            <a:xfrm>
              <a:off x="3696" y="1728"/>
              <a:ext cx="288" cy="288"/>
              <a:chOff x="2256" y="2016"/>
              <a:chExt cx="912" cy="912"/>
            </a:xfrm>
          </p:grpSpPr>
          <p:grpSp>
            <p:nvGrpSpPr>
              <p:cNvPr id="144469" name="Group 32"/>
              <p:cNvGrpSpPr>
                <a:grpSpLocks/>
              </p:cNvGrpSpPr>
              <p:nvPr/>
            </p:nvGrpSpPr>
            <p:grpSpPr bwMode="auto">
              <a:xfrm>
                <a:off x="2352" y="2256"/>
                <a:ext cx="664" cy="672"/>
                <a:chOff x="2352" y="2832"/>
                <a:chExt cx="664" cy="672"/>
              </a:xfrm>
            </p:grpSpPr>
            <p:sp>
              <p:nvSpPr>
                <p:cNvPr id="1006625" name="Oval 33"/>
                <p:cNvSpPr>
                  <a:spLocks noChangeArrowheads="1"/>
                </p:cNvSpPr>
                <p:nvPr/>
              </p:nvSpPr>
              <p:spPr bwMode="auto">
                <a:xfrm>
                  <a:off x="2547" y="2975"/>
                  <a:ext cx="76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26" name="Oval 34"/>
                <p:cNvSpPr>
                  <a:spLocks noChangeArrowheads="1"/>
                </p:cNvSpPr>
                <p:nvPr/>
              </p:nvSpPr>
              <p:spPr bwMode="auto">
                <a:xfrm>
                  <a:off x="2585" y="3114"/>
                  <a:ext cx="79" cy="73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27" name="Oval 35"/>
                <p:cNvSpPr>
                  <a:spLocks noChangeArrowheads="1"/>
                </p:cNvSpPr>
                <p:nvPr/>
              </p:nvSpPr>
              <p:spPr bwMode="auto">
                <a:xfrm>
                  <a:off x="2665" y="3187"/>
                  <a:ext cx="79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28" name="Oval 36"/>
                <p:cNvSpPr>
                  <a:spLocks noChangeArrowheads="1"/>
                </p:cNvSpPr>
                <p:nvPr/>
              </p:nvSpPr>
              <p:spPr bwMode="auto">
                <a:xfrm>
                  <a:off x="2623" y="3361"/>
                  <a:ext cx="79" cy="73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29" name="Oval 37"/>
                <p:cNvSpPr>
                  <a:spLocks noChangeArrowheads="1"/>
                </p:cNvSpPr>
                <p:nvPr/>
              </p:nvSpPr>
              <p:spPr bwMode="auto">
                <a:xfrm>
                  <a:off x="2506" y="3045"/>
                  <a:ext cx="79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30" name="Oval 38"/>
                <p:cNvSpPr>
                  <a:spLocks noChangeArrowheads="1"/>
                </p:cNvSpPr>
                <p:nvPr/>
              </p:nvSpPr>
              <p:spPr bwMode="auto">
                <a:xfrm>
                  <a:off x="2506" y="3292"/>
                  <a:ext cx="79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31" name="Oval 39"/>
                <p:cNvSpPr>
                  <a:spLocks noChangeArrowheads="1"/>
                </p:cNvSpPr>
                <p:nvPr/>
              </p:nvSpPr>
              <p:spPr bwMode="auto">
                <a:xfrm>
                  <a:off x="2703" y="3434"/>
                  <a:ext cx="79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32" name="Oval 40"/>
                <p:cNvSpPr>
                  <a:spLocks noChangeArrowheads="1"/>
                </p:cNvSpPr>
                <p:nvPr/>
              </p:nvSpPr>
              <p:spPr bwMode="auto">
                <a:xfrm>
                  <a:off x="2782" y="3292"/>
                  <a:ext cx="79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33" name="Oval 41"/>
                <p:cNvSpPr>
                  <a:spLocks noChangeArrowheads="1"/>
                </p:cNvSpPr>
                <p:nvPr/>
              </p:nvSpPr>
              <p:spPr bwMode="auto">
                <a:xfrm>
                  <a:off x="2665" y="2975"/>
                  <a:ext cx="79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34" name="Oval 42"/>
                <p:cNvSpPr>
                  <a:spLocks noChangeArrowheads="1"/>
                </p:cNvSpPr>
                <p:nvPr/>
              </p:nvSpPr>
              <p:spPr bwMode="auto">
                <a:xfrm>
                  <a:off x="2703" y="3292"/>
                  <a:ext cx="79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35" name="Oval 43"/>
                <p:cNvSpPr>
                  <a:spLocks noChangeArrowheads="1"/>
                </p:cNvSpPr>
                <p:nvPr/>
              </p:nvSpPr>
              <p:spPr bwMode="auto">
                <a:xfrm>
                  <a:off x="2782" y="3010"/>
                  <a:ext cx="79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36" name="Oval 44"/>
                <p:cNvSpPr>
                  <a:spLocks noChangeArrowheads="1"/>
                </p:cNvSpPr>
                <p:nvPr/>
              </p:nvSpPr>
              <p:spPr bwMode="auto">
                <a:xfrm>
                  <a:off x="2820" y="3187"/>
                  <a:ext cx="79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37" name="Oval 45"/>
                <p:cNvSpPr>
                  <a:spLocks noChangeArrowheads="1"/>
                </p:cNvSpPr>
                <p:nvPr/>
              </p:nvSpPr>
              <p:spPr bwMode="auto">
                <a:xfrm>
                  <a:off x="2351" y="3149"/>
                  <a:ext cx="79" cy="73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38" name="Oval 46"/>
                <p:cNvSpPr>
                  <a:spLocks noChangeArrowheads="1"/>
                </p:cNvSpPr>
                <p:nvPr/>
              </p:nvSpPr>
              <p:spPr bwMode="auto">
                <a:xfrm>
                  <a:off x="2703" y="3149"/>
                  <a:ext cx="79" cy="73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39" name="Oval 47"/>
                <p:cNvSpPr>
                  <a:spLocks noChangeArrowheads="1"/>
                </p:cNvSpPr>
                <p:nvPr/>
              </p:nvSpPr>
              <p:spPr bwMode="auto">
                <a:xfrm>
                  <a:off x="2861" y="3292"/>
                  <a:ext cx="76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40" name="Oval 48"/>
                <p:cNvSpPr>
                  <a:spLocks noChangeArrowheads="1"/>
                </p:cNvSpPr>
                <p:nvPr/>
              </p:nvSpPr>
              <p:spPr bwMode="auto">
                <a:xfrm>
                  <a:off x="2782" y="3361"/>
                  <a:ext cx="79" cy="73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41" name="Oval 49"/>
                <p:cNvSpPr>
                  <a:spLocks noChangeArrowheads="1"/>
                </p:cNvSpPr>
                <p:nvPr/>
              </p:nvSpPr>
              <p:spPr bwMode="auto">
                <a:xfrm>
                  <a:off x="2506" y="2833"/>
                  <a:ext cx="79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42" name="Oval 50"/>
                <p:cNvSpPr>
                  <a:spLocks noChangeArrowheads="1"/>
                </p:cNvSpPr>
                <p:nvPr/>
              </p:nvSpPr>
              <p:spPr bwMode="auto">
                <a:xfrm>
                  <a:off x="2351" y="2975"/>
                  <a:ext cx="79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43" name="Oval 51"/>
                <p:cNvSpPr>
                  <a:spLocks noChangeArrowheads="1"/>
                </p:cNvSpPr>
                <p:nvPr/>
              </p:nvSpPr>
              <p:spPr bwMode="auto">
                <a:xfrm>
                  <a:off x="2585" y="2867"/>
                  <a:ext cx="79" cy="73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44" name="Oval 52"/>
                <p:cNvSpPr>
                  <a:spLocks noChangeArrowheads="1"/>
                </p:cNvSpPr>
                <p:nvPr/>
              </p:nvSpPr>
              <p:spPr bwMode="auto">
                <a:xfrm>
                  <a:off x="2937" y="3045"/>
                  <a:ext cx="79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45" name="Oval 53"/>
                <p:cNvSpPr>
                  <a:spLocks noChangeArrowheads="1"/>
                </p:cNvSpPr>
                <p:nvPr/>
              </p:nvSpPr>
              <p:spPr bwMode="auto">
                <a:xfrm>
                  <a:off x="2937" y="3114"/>
                  <a:ext cx="79" cy="73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46" name="Oval 54"/>
                <p:cNvSpPr>
                  <a:spLocks noChangeArrowheads="1"/>
                </p:cNvSpPr>
                <p:nvPr/>
              </p:nvSpPr>
              <p:spPr bwMode="auto">
                <a:xfrm>
                  <a:off x="2430" y="3045"/>
                  <a:ext cx="76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47" name="Oval 55"/>
                <p:cNvSpPr>
                  <a:spLocks noChangeArrowheads="1"/>
                </p:cNvSpPr>
                <p:nvPr/>
              </p:nvSpPr>
              <p:spPr bwMode="auto">
                <a:xfrm>
                  <a:off x="2744" y="2833"/>
                  <a:ext cx="76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48" name="Oval 56"/>
                <p:cNvSpPr>
                  <a:spLocks noChangeArrowheads="1"/>
                </p:cNvSpPr>
                <p:nvPr/>
              </p:nvSpPr>
              <p:spPr bwMode="auto">
                <a:xfrm>
                  <a:off x="2389" y="3292"/>
                  <a:ext cx="79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49" name="Oval 57"/>
                <p:cNvSpPr>
                  <a:spLocks noChangeArrowheads="1"/>
                </p:cNvSpPr>
                <p:nvPr/>
              </p:nvSpPr>
              <p:spPr bwMode="auto">
                <a:xfrm>
                  <a:off x="2389" y="3114"/>
                  <a:ext cx="79" cy="73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50" name="Oval 58"/>
                <p:cNvSpPr>
                  <a:spLocks noChangeArrowheads="1"/>
                </p:cNvSpPr>
                <p:nvPr/>
              </p:nvSpPr>
              <p:spPr bwMode="auto">
                <a:xfrm>
                  <a:off x="2468" y="2867"/>
                  <a:ext cx="79" cy="73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51" name="Oval 59"/>
                <p:cNvSpPr>
                  <a:spLocks noChangeArrowheads="1"/>
                </p:cNvSpPr>
                <p:nvPr/>
              </p:nvSpPr>
              <p:spPr bwMode="auto">
                <a:xfrm>
                  <a:off x="2861" y="3222"/>
                  <a:ext cx="76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652" name="Oval 60"/>
                <p:cNvSpPr>
                  <a:spLocks noChangeArrowheads="1"/>
                </p:cNvSpPr>
                <p:nvPr/>
              </p:nvSpPr>
              <p:spPr bwMode="auto">
                <a:xfrm>
                  <a:off x="2585" y="3434"/>
                  <a:ext cx="79" cy="70"/>
                </a:xfrm>
                <a:prstGeom prst="ellipse">
                  <a:avLst/>
                </a:prstGeom>
                <a:solidFill>
                  <a:srgbClr val="8E008E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144470" name="Group 61"/>
              <p:cNvGrpSpPr>
                <a:grpSpLocks/>
              </p:cNvGrpSpPr>
              <p:nvPr/>
            </p:nvGrpSpPr>
            <p:grpSpPr bwMode="auto">
              <a:xfrm>
                <a:off x="2256" y="2016"/>
                <a:ext cx="912" cy="912"/>
                <a:chOff x="2208" y="2688"/>
                <a:chExt cx="912" cy="912"/>
              </a:xfrm>
            </p:grpSpPr>
            <p:sp>
              <p:nvSpPr>
                <p:cNvPr id="1006654" name="Oval 62"/>
                <p:cNvSpPr>
                  <a:spLocks noChangeArrowheads="1"/>
                </p:cNvSpPr>
                <p:nvPr/>
              </p:nvSpPr>
              <p:spPr bwMode="auto">
                <a:xfrm>
                  <a:off x="2208" y="2688"/>
                  <a:ext cx="912" cy="912"/>
                </a:xfrm>
                <a:prstGeom prst="ellipse">
                  <a:avLst/>
                </a:prstGeom>
                <a:solidFill>
                  <a:srgbClr val="CC99FF"/>
                </a:solidFill>
                <a:ln w="12700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grpSp>
              <p:nvGrpSpPr>
                <p:cNvPr id="144472" name="Group 63"/>
                <p:cNvGrpSpPr>
                  <a:grpSpLocks/>
                </p:cNvGrpSpPr>
                <p:nvPr/>
              </p:nvGrpSpPr>
              <p:grpSpPr bwMode="auto">
                <a:xfrm>
                  <a:off x="2256" y="2731"/>
                  <a:ext cx="816" cy="826"/>
                  <a:chOff x="2256" y="2731"/>
                  <a:chExt cx="816" cy="826"/>
                </a:xfrm>
              </p:grpSpPr>
              <p:sp>
                <p:nvSpPr>
                  <p:cNvPr id="1006656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2907"/>
                    <a:ext cx="95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57" name="Oval 65"/>
                  <p:cNvSpPr>
                    <a:spLocks noChangeArrowheads="1"/>
                  </p:cNvSpPr>
                  <p:nvPr/>
                </p:nvSpPr>
                <p:spPr bwMode="auto">
                  <a:xfrm>
                    <a:off x="2544" y="3081"/>
                    <a:ext cx="95" cy="85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58" name="Oval 66"/>
                  <p:cNvSpPr>
                    <a:spLocks noChangeArrowheads="1"/>
                  </p:cNvSpPr>
                  <p:nvPr/>
                </p:nvSpPr>
                <p:spPr bwMode="auto">
                  <a:xfrm>
                    <a:off x="2639" y="3166"/>
                    <a:ext cx="98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59" name="Oval 67"/>
                  <p:cNvSpPr>
                    <a:spLocks noChangeArrowheads="1"/>
                  </p:cNvSpPr>
                  <p:nvPr/>
                </p:nvSpPr>
                <p:spPr bwMode="auto">
                  <a:xfrm>
                    <a:off x="2591" y="3381"/>
                    <a:ext cx="98" cy="89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60" name="Oval 68"/>
                  <p:cNvSpPr>
                    <a:spLocks noChangeArrowheads="1"/>
                  </p:cNvSpPr>
                  <p:nvPr/>
                </p:nvSpPr>
                <p:spPr bwMode="auto">
                  <a:xfrm>
                    <a:off x="2449" y="2992"/>
                    <a:ext cx="95" cy="89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61" name="Oval 69"/>
                  <p:cNvSpPr>
                    <a:spLocks noChangeArrowheads="1"/>
                  </p:cNvSpPr>
                  <p:nvPr/>
                </p:nvSpPr>
                <p:spPr bwMode="auto">
                  <a:xfrm>
                    <a:off x="2449" y="3296"/>
                    <a:ext cx="95" cy="85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62" name="Oval 70"/>
                  <p:cNvSpPr>
                    <a:spLocks noChangeArrowheads="1"/>
                  </p:cNvSpPr>
                  <p:nvPr/>
                </p:nvSpPr>
                <p:spPr bwMode="auto">
                  <a:xfrm>
                    <a:off x="2689" y="3470"/>
                    <a:ext cx="95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63" name="Oval 71"/>
                  <p:cNvSpPr>
                    <a:spLocks noChangeArrowheads="1"/>
                  </p:cNvSpPr>
                  <p:nvPr/>
                </p:nvSpPr>
                <p:spPr bwMode="auto">
                  <a:xfrm>
                    <a:off x="2784" y="3296"/>
                    <a:ext cx="95" cy="85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64" name="Oval 72"/>
                  <p:cNvSpPr>
                    <a:spLocks noChangeArrowheads="1"/>
                  </p:cNvSpPr>
                  <p:nvPr/>
                </p:nvSpPr>
                <p:spPr bwMode="auto">
                  <a:xfrm>
                    <a:off x="2639" y="2907"/>
                    <a:ext cx="98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65" name="Oval 73"/>
                  <p:cNvSpPr>
                    <a:spLocks noChangeArrowheads="1"/>
                  </p:cNvSpPr>
                  <p:nvPr/>
                </p:nvSpPr>
                <p:spPr bwMode="auto">
                  <a:xfrm>
                    <a:off x="2689" y="3296"/>
                    <a:ext cx="95" cy="85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66" name="Oval 74"/>
                  <p:cNvSpPr>
                    <a:spLocks noChangeArrowheads="1"/>
                  </p:cNvSpPr>
                  <p:nvPr/>
                </p:nvSpPr>
                <p:spPr bwMode="auto">
                  <a:xfrm>
                    <a:off x="2784" y="2951"/>
                    <a:ext cx="95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67" name="Oval 75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3166"/>
                    <a:ext cx="95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68" name="Oval 76"/>
                  <p:cNvSpPr>
                    <a:spLocks noChangeArrowheads="1"/>
                  </p:cNvSpPr>
                  <p:nvPr/>
                </p:nvSpPr>
                <p:spPr bwMode="auto">
                  <a:xfrm>
                    <a:off x="2256" y="3122"/>
                    <a:ext cx="95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69" name="Oval 77"/>
                  <p:cNvSpPr>
                    <a:spLocks noChangeArrowheads="1"/>
                  </p:cNvSpPr>
                  <p:nvPr/>
                </p:nvSpPr>
                <p:spPr bwMode="auto">
                  <a:xfrm>
                    <a:off x="2689" y="3122"/>
                    <a:ext cx="95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70" name="Oval 78"/>
                  <p:cNvSpPr>
                    <a:spLocks noChangeArrowheads="1"/>
                  </p:cNvSpPr>
                  <p:nvPr/>
                </p:nvSpPr>
                <p:spPr bwMode="auto">
                  <a:xfrm>
                    <a:off x="2879" y="3296"/>
                    <a:ext cx="98" cy="85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71" name="Oval 79"/>
                  <p:cNvSpPr>
                    <a:spLocks noChangeArrowheads="1"/>
                  </p:cNvSpPr>
                  <p:nvPr/>
                </p:nvSpPr>
                <p:spPr bwMode="auto">
                  <a:xfrm>
                    <a:off x="2784" y="3381"/>
                    <a:ext cx="95" cy="89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72" name="Oval 80"/>
                  <p:cNvSpPr>
                    <a:spLocks noChangeArrowheads="1"/>
                  </p:cNvSpPr>
                  <p:nvPr/>
                </p:nvSpPr>
                <p:spPr bwMode="auto">
                  <a:xfrm>
                    <a:off x="2449" y="2732"/>
                    <a:ext cx="95" cy="85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73" name="Oval 81"/>
                  <p:cNvSpPr>
                    <a:spLocks noChangeArrowheads="1"/>
                  </p:cNvSpPr>
                  <p:nvPr/>
                </p:nvSpPr>
                <p:spPr bwMode="auto">
                  <a:xfrm>
                    <a:off x="2256" y="2907"/>
                    <a:ext cx="95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74" name="Oval 82"/>
                  <p:cNvSpPr>
                    <a:spLocks noChangeArrowheads="1"/>
                  </p:cNvSpPr>
                  <p:nvPr/>
                </p:nvSpPr>
                <p:spPr bwMode="auto">
                  <a:xfrm>
                    <a:off x="2544" y="2777"/>
                    <a:ext cx="95" cy="85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75" name="Oval 83"/>
                  <p:cNvSpPr>
                    <a:spLocks noChangeArrowheads="1"/>
                  </p:cNvSpPr>
                  <p:nvPr/>
                </p:nvSpPr>
                <p:spPr bwMode="auto">
                  <a:xfrm>
                    <a:off x="2978" y="2992"/>
                    <a:ext cx="95" cy="89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76" name="Oval 84"/>
                  <p:cNvSpPr>
                    <a:spLocks noChangeArrowheads="1"/>
                  </p:cNvSpPr>
                  <p:nvPr/>
                </p:nvSpPr>
                <p:spPr bwMode="auto">
                  <a:xfrm>
                    <a:off x="2978" y="3081"/>
                    <a:ext cx="95" cy="85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77" name="Oval 85"/>
                  <p:cNvSpPr>
                    <a:spLocks noChangeArrowheads="1"/>
                  </p:cNvSpPr>
                  <p:nvPr/>
                </p:nvSpPr>
                <p:spPr bwMode="auto">
                  <a:xfrm>
                    <a:off x="2351" y="2992"/>
                    <a:ext cx="98" cy="89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78" name="Oval 86"/>
                  <p:cNvSpPr>
                    <a:spLocks noChangeArrowheads="1"/>
                  </p:cNvSpPr>
                  <p:nvPr/>
                </p:nvSpPr>
                <p:spPr bwMode="auto">
                  <a:xfrm>
                    <a:off x="2737" y="2732"/>
                    <a:ext cx="95" cy="85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79" name="Oval 87"/>
                  <p:cNvSpPr>
                    <a:spLocks noChangeArrowheads="1"/>
                  </p:cNvSpPr>
                  <p:nvPr/>
                </p:nvSpPr>
                <p:spPr bwMode="auto">
                  <a:xfrm>
                    <a:off x="2303" y="3296"/>
                    <a:ext cx="98" cy="85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80" name="Oval 88"/>
                  <p:cNvSpPr>
                    <a:spLocks noChangeArrowheads="1"/>
                  </p:cNvSpPr>
                  <p:nvPr/>
                </p:nvSpPr>
                <p:spPr bwMode="auto">
                  <a:xfrm>
                    <a:off x="2303" y="3081"/>
                    <a:ext cx="98" cy="85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81" name="Oval 89"/>
                  <p:cNvSpPr>
                    <a:spLocks noChangeArrowheads="1"/>
                  </p:cNvSpPr>
                  <p:nvPr/>
                </p:nvSpPr>
                <p:spPr bwMode="auto">
                  <a:xfrm>
                    <a:off x="2401" y="2777"/>
                    <a:ext cx="95" cy="85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82" name="Oval 90"/>
                  <p:cNvSpPr>
                    <a:spLocks noChangeArrowheads="1"/>
                  </p:cNvSpPr>
                  <p:nvPr/>
                </p:nvSpPr>
                <p:spPr bwMode="auto">
                  <a:xfrm>
                    <a:off x="2879" y="3207"/>
                    <a:ext cx="98" cy="89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83" name="Oval 91"/>
                  <p:cNvSpPr>
                    <a:spLocks noChangeArrowheads="1"/>
                  </p:cNvSpPr>
                  <p:nvPr/>
                </p:nvSpPr>
                <p:spPr bwMode="auto">
                  <a:xfrm>
                    <a:off x="2544" y="3470"/>
                    <a:ext cx="95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  <p:grpSp>
              <p:nvGrpSpPr>
                <p:cNvPr id="144473" name="Group 92"/>
                <p:cNvGrpSpPr>
                  <a:grpSpLocks/>
                </p:cNvGrpSpPr>
                <p:nvPr/>
              </p:nvGrpSpPr>
              <p:grpSpPr bwMode="auto">
                <a:xfrm rot="-3845414">
                  <a:off x="2308" y="2740"/>
                  <a:ext cx="664" cy="672"/>
                  <a:chOff x="2256" y="2731"/>
                  <a:chExt cx="816" cy="826"/>
                </a:xfrm>
              </p:grpSpPr>
              <p:sp>
                <p:nvSpPr>
                  <p:cNvPr id="1006685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2485" y="2913"/>
                    <a:ext cx="93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86" name="Oval 94"/>
                  <p:cNvSpPr>
                    <a:spLocks noChangeArrowheads="1"/>
                  </p:cNvSpPr>
                  <p:nvPr/>
                </p:nvSpPr>
                <p:spPr bwMode="auto">
                  <a:xfrm>
                    <a:off x="2544" y="3088"/>
                    <a:ext cx="93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87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2634" y="3164"/>
                    <a:ext cx="97" cy="90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88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2590" y="3386"/>
                    <a:ext cx="90" cy="90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89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2446" y="2991"/>
                    <a:ext cx="97" cy="90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90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2442" y="3314"/>
                    <a:ext cx="97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91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2679" y="3481"/>
                    <a:ext cx="93" cy="90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92" name="Oval 100"/>
                  <p:cNvSpPr>
                    <a:spLocks noChangeArrowheads="1"/>
                  </p:cNvSpPr>
                  <p:nvPr/>
                </p:nvSpPr>
                <p:spPr bwMode="auto">
                  <a:xfrm>
                    <a:off x="2778" y="3310"/>
                    <a:ext cx="97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93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2636" y="2909"/>
                    <a:ext cx="93" cy="9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94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2684" y="3315"/>
                    <a:ext cx="90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95" name="Oval 103"/>
                  <p:cNvSpPr>
                    <a:spLocks noChangeArrowheads="1"/>
                  </p:cNvSpPr>
                  <p:nvPr/>
                </p:nvSpPr>
                <p:spPr bwMode="auto">
                  <a:xfrm>
                    <a:off x="2770" y="2943"/>
                    <a:ext cx="93" cy="9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96" name="Oval 104"/>
                  <p:cNvSpPr>
                    <a:spLocks noChangeArrowheads="1"/>
                  </p:cNvSpPr>
                  <p:nvPr/>
                </p:nvSpPr>
                <p:spPr bwMode="auto">
                  <a:xfrm>
                    <a:off x="2833" y="3164"/>
                    <a:ext cx="93" cy="90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97" name="Oval 105"/>
                  <p:cNvSpPr>
                    <a:spLocks noChangeArrowheads="1"/>
                  </p:cNvSpPr>
                  <p:nvPr/>
                </p:nvSpPr>
                <p:spPr bwMode="auto">
                  <a:xfrm>
                    <a:off x="2258" y="3132"/>
                    <a:ext cx="90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98" name="Oval 106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3135"/>
                    <a:ext cx="90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699" name="Oval 107"/>
                  <p:cNvSpPr>
                    <a:spLocks noChangeArrowheads="1"/>
                  </p:cNvSpPr>
                  <p:nvPr/>
                </p:nvSpPr>
                <p:spPr bwMode="auto">
                  <a:xfrm>
                    <a:off x="2868" y="3311"/>
                    <a:ext cx="93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00" name="Oval 108"/>
                  <p:cNvSpPr>
                    <a:spLocks noChangeArrowheads="1"/>
                  </p:cNvSpPr>
                  <p:nvPr/>
                </p:nvSpPr>
                <p:spPr bwMode="auto">
                  <a:xfrm>
                    <a:off x="2769" y="3388"/>
                    <a:ext cx="97" cy="90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01" name="Oval 109"/>
                  <p:cNvSpPr>
                    <a:spLocks noChangeArrowheads="1"/>
                  </p:cNvSpPr>
                  <p:nvPr/>
                </p:nvSpPr>
                <p:spPr bwMode="auto">
                  <a:xfrm>
                    <a:off x="2438" y="2736"/>
                    <a:ext cx="93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02" name="Oval 110"/>
                  <p:cNvSpPr>
                    <a:spLocks noChangeArrowheads="1"/>
                  </p:cNvSpPr>
                  <p:nvPr/>
                </p:nvSpPr>
                <p:spPr bwMode="auto">
                  <a:xfrm>
                    <a:off x="2257" y="2906"/>
                    <a:ext cx="97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03" name="Oval 111"/>
                  <p:cNvSpPr>
                    <a:spLocks noChangeArrowheads="1"/>
                  </p:cNvSpPr>
                  <p:nvPr/>
                </p:nvSpPr>
                <p:spPr bwMode="auto">
                  <a:xfrm>
                    <a:off x="2543" y="2773"/>
                    <a:ext cx="90" cy="90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04" name="Oval 112"/>
                  <p:cNvSpPr>
                    <a:spLocks noChangeArrowheads="1"/>
                  </p:cNvSpPr>
                  <p:nvPr/>
                </p:nvSpPr>
                <p:spPr bwMode="auto">
                  <a:xfrm>
                    <a:off x="2960" y="2997"/>
                    <a:ext cx="97" cy="9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05" name="Oval 113"/>
                  <p:cNvSpPr>
                    <a:spLocks noChangeArrowheads="1"/>
                  </p:cNvSpPr>
                  <p:nvPr/>
                </p:nvSpPr>
                <p:spPr bwMode="auto">
                  <a:xfrm>
                    <a:off x="2963" y="3096"/>
                    <a:ext cx="93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06" name="Oval 114"/>
                  <p:cNvSpPr>
                    <a:spLocks noChangeArrowheads="1"/>
                  </p:cNvSpPr>
                  <p:nvPr/>
                </p:nvSpPr>
                <p:spPr bwMode="auto">
                  <a:xfrm>
                    <a:off x="2354" y="2989"/>
                    <a:ext cx="93" cy="90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07" name="Oval 115"/>
                  <p:cNvSpPr>
                    <a:spLocks noChangeArrowheads="1"/>
                  </p:cNvSpPr>
                  <p:nvPr/>
                </p:nvSpPr>
                <p:spPr bwMode="auto">
                  <a:xfrm>
                    <a:off x="2732" y="2735"/>
                    <a:ext cx="97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08" name="Oval 116"/>
                  <p:cNvSpPr>
                    <a:spLocks noChangeArrowheads="1"/>
                  </p:cNvSpPr>
                  <p:nvPr/>
                </p:nvSpPr>
                <p:spPr bwMode="auto">
                  <a:xfrm>
                    <a:off x="2303" y="3314"/>
                    <a:ext cx="90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09" name="Oval 117"/>
                  <p:cNvSpPr>
                    <a:spLocks noChangeArrowheads="1"/>
                  </p:cNvSpPr>
                  <p:nvPr/>
                </p:nvSpPr>
                <p:spPr bwMode="auto">
                  <a:xfrm>
                    <a:off x="2301" y="3096"/>
                    <a:ext cx="97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10" name="Oval 118"/>
                  <p:cNvSpPr>
                    <a:spLocks noChangeArrowheads="1"/>
                  </p:cNvSpPr>
                  <p:nvPr/>
                </p:nvSpPr>
                <p:spPr bwMode="auto">
                  <a:xfrm>
                    <a:off x="2399" y="2770"/>
                    <a:ext cx="90" cy="90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11" name="Oval 119"/>
                  <p:cNvSpPr>
                    <a:spLocks noChangeArrowheads="1"/>
                  </p:cNvSpPr>
                  <p:nvPr/>
                </p:nvSpPr>
                <p:spPr bwMode="auto">
                  <a:xfrm>
                    <a:off x="2875" y="3214"/>
                    <a:ext cx="90" cy="9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12" name="Oval 120"/>
                  <p:cNvSpPr>
                    <a:spLocks noChangeArrowheads="1"/>
                  </p:cNvSpPr>
                  <p:nvPr/>
                </p:nvSpPr>
                <p:spPr bwMode="auto">
                  <a:xfrm>
                    <a:off x="2535" y="3477"/>
                    <a:ext cx="93" cy="90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  <p:grpSp>
              <p:nvGrpSpPr>
                <p:cNvPr id="144474" name="Group 121"/>
                <p:cNvGrpSpPr>
                  <a:grpSpLocks/>
                </p:cNvGrpSpPr>
                <p:nvPr/>
              </p:nvGrpSpPr>
              <p:grpSpPr bwMode="auto">
                <a:xfrm rot="-3845414">
                  <a:off x="2452" y="2732"/>
                  <a:ext cx="664" cy="672"/>
                  <a:chOff x="2256" y="2731"/>
                  <a:chExt cx="816" cy="826"/>
                </a:xfrm>
              </p:grpSpPr>
              <p:sp>
                <p:nvSpPr>
                  <p:cNvPr id="1006714" name="Oval 122"/>
                  <p:cNvSpPr>
                    <a:spLocks noChangeArrowheads="1"/>
                  </p:cNvSpPr>
                  <p:nvPr/>
                </p:nvSpPr>
                <p:spPr bwMode="auto">
                  <a:xfrm>
                    <a:off x="2493" y="2907"/>
                    <a:ext cx="93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15" name="Oval 123"/>
                  <p:cNvSpPr>
                    <a:spLocks noChangeArrowheads="1"/>
                  </p:cNvSpPr>
                  <p:nvPr/>
                </p:nvSpPr>
                <p:spPr bwMode="auto">
                  <a:xfrm>
                    <a:off x="2529" y="3066"/>
                    <a:ext cx="97" cy="9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16" name="Oval 124"/>
                  <p:cNvSpPr>
                    <a:spLocks noChangeArrowheads="1"/>
                  </p:cNvSpPr>
                  <p:nvPr/>
                </p:nvSpPr>
                <p:spPr bwMode="auto">
                  <a:xfrm>
                    <a:off x="2632" y="3167"/>
                    <a:ext cx="97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17" name="Oval 125"/>
                  <p:cNvSpPr>
                    <a:spLocks noChangeArrowheads="1"/>
                  </p:cNvSpPr>
                  <p:nvPr/>
                </p:nvSpPr>
                <p:spPr bwMode="auto">
                  <a:xfrm>
                    <a:off x="2579" y="3366"/>
                    <a:ext cx="97" cy="9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18" name="Oval 126"/>
                  <p:cNvSpPr>
                    <a:spLocks noChangeArrowheads="1"/>
                  </p:cNvSpPr>
                  <p:nvPr/>
                </p:nvSpPr>
                <p:spPr bwMode="auto">
                  <a:xfrm>
                    <a:off x="2441" y="2996"/>
                    <a:ext cx="97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19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2431" y="3295"/>
                    <a:ext cx="97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20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2672" y="3472"/>
                    <a:ext cx="97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21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2779" y="3299"/>
                    <a:ext cx="97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22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2640" y="2904"/>
                    <a:ext cx="97" cy="9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23" name="Oval 131"/>
                  <p:cNvSpPr>
                    <a:spLocks noChangeArrowheads="1"/>
                  </p:cNvSpPr>
                  <p:nvPr/>
                </p:nvSpPr>
                <p:spPr bwMode="auto">
                  <a:xfrm>
                    <a:off x="2686" y="3296"/>
                    <a:ext cx="97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24" name="Oval 132"/>
                  <p:cNvSpPr>
                    <a:spLocks noChangeArrowheads="1"/>
                  </p:cNvSpPr>
                  <p:nvPr/>
                </p:nvSpPr>
                <p:spPr bwMode="auto">
                  <a:xfrm>
                    <a:off x="2774" y="2947"/>
                    <a:ext cx="97" cy="9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25" name="Oval 133"/>
                  <p:cNvSpPr>
                    <a:spLocks noChangeArrowheads="1"/>
                  </p:cNvSpPr>
                  <p:nvPr/>
                </p:nvSpPr>
                <p:spPr bwMode="auto">
                  <a:xfrm>
                    <a:off x="2827" y="3168"/>
                    <a:ext cx="97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26" name="Oval 134"/>
                  <p:cNvSpPr>
                    <a:spLocks noChangeArrowheads="1"/>
                  </p:cNvSpPr>
                  <p:nvPr/>
                </p:nvSpPr>
                <p:spPr bwMode="auto">
                  <a:xfrm>
                    <a:off x="2240" y="3107"/>
                    <a:ext cx="97" cy="90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27" name="Oval 135"/>
                  <p:cNvSpPr>
                    <a:spLocks noChangeArrowheads="1"/>
                  </p:cNvSpPr>
                  <p:nvPr/>
                </p:nvSpPr>
                <p:spPr bwMode="auto">
                  <a:xfrm>
                    <a:off x="2674" y="3108"/>
                    <a:ext cx="97" cy="90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28" name="Oval 136"/>
                  <p:cNvSpPr>
                    <a:spLocks noChangeArrowheads="1"/>
                  </p:cNvSpPr>
                  <p:nvPr/>
                </p:nvSpPr>
                <p:spPr bwMode="auto">
                  <a:xfrm>
                    <a:off x="2874" y="3281"/>
                    <a:ext cx="90" cy="90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29" name="Oval 137"/>
                  <p:cNvSpPr>
                    <a:spLocks noChangeArrowheads="1"/>
                  </p:cNvSpPr>
                  <p:nvPr/>
                </p:nvSpPr>
                <p:spPr bwMode="auto">
                  <a:xfrm>
                    <a:off x="2773" y="3367"/>
                    <a:ext cx="97" cy="90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30" name="Oval 138"/>
                  <p:cNvSpPr>
                    <a:spLocks noChangeArrowheads="1"/>
                  </p:cNvSpPr>
                  <p:nvPr/>
                </p:nvSpPr>
                <p:spPr bwMode="auto">
                  <a:xfrm>
                    <a:off x="2432" y="2736"/>
                    <a:ext cx="97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31" name="Oval 139"/>
                  <p:cNvSpPr>
                    <a:spLocks noChangeArrowheads="1"/>
                  </p:cNvSpPr>
                  <p:nvPr/>
                </p:nvSpPr>
                <p:spPr bwMode="auto">
                  <a:xfrm>
                    <a:off x="2251" y="2907"/>
                    <a:ext cx="97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32" name="Oval 140"/>
                  <p:cNvSpPr>
                    <a:spLocks noChangeArrowheads="1"/>
                  </p:cNvSpPr>
                  <p:nvPr/>
                </p:nvSpPr>
                <p:spPr bwMode="auto">
                  <a:xfrm>
                    <a:off x="2532" y="2762"/>
                    <a:ext cx="97" cy="93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33" name="Oval 141"/>
                  <p:cNvSpPr>
                    <a:spLocks noChangeArrowheads="1"/>
                  </p:cNvSpPr>
                  <p:nvPr/>
                </p:nvSpPr>
                <p:spPr bwMode="auto">
                  <a:xfrm>
                    <a:off x="2961" y="2998"/>
                    <a:ext cx="97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34" name="Oval 142"/>
                  <p:cNvSpPr>
                    <a:spLocks noChangeArrowheads="1"/>
                  </p:cNvSpPr>
                  <p:nvPr/>
                </p:nvSpPr>
                <p:spPr bwMode="auto">
                  <a:xfrm>
                    <a:off x="2963" y="3064"/>
                    <a:ext cx="93" cy="90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35" name="Oval 143"/>
                  <p:cNvSpPr>
                    <a:spLocks noChangeArrowheads="1"/>
                  </p:cNvSpPr>
                  <p:nvPr/>
                </p:nvSpPr>
                <p:spPr bwMode="auto">
                  <a:xfrm>
                    <a:off x="2352" y="2992"/>
                    <a:ext cx="93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36" name="Oval 144"/>
                  <p:cNvSpPr>
                    <a:spLocks noChangeArrowheads="1"/>
                  </p:cNvSpPr>
                  <p:nvPr/>
                </p:nvSpPr>
                <p:spPr bwMode="auto">
                  <a:xfrm>
                    <a:off x="2737" y="2732"/>
                    <a:ext cx="93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37" name="Oval 145"/>
                  <p:cNvSpPr>
                    <a:spLocks noChangeArrowheads="1"/>
                  </p:cNvSpPr>
                  <p:nvPr/>
                </p:nvSpPr>
                <p:spPr bwMode="auto">
                  <a:xfrm>
                    <a:off x="2302" y="3297"/>
                    <a:ext cx="97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38" name="Oval 146"/>
                  <p:cNvSpPr>
                    <a:spLocks noChangeArrowheads="1"/>
                  </p:cNvSpPr>
                  <p:nvPr/>
                </p:nvSpPr>
                <p:spPr bwMode="auto">
                  <a:xfrm>
                    <a:off x="2288" y="3062"/>
                    <a:ext cx="97" cy="90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39" name="Oval 147"/>
                  <p:cNvSpPr>
                    <a:spLocks noChangeArrowheads="1"/>
                  </p:cNvSpPr>
                  <p:nvPr/>
                </p:nvSpPr>
                <p:spPr bwMode="auto">
                  <a:xfrm>
                    <a:off x="2385" y="2764"/>
                    <a:ext cx="97" cy="90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40" name="Oval 148"/>
                  <p:cNvSpPr>
                    <a:spLocks noChangeArrowheads="1"/>
                  </p:cNvSpPr>
                  <p:nvPr/>
                </p:nvSpPr>
                <p:spPr bwMode="auto">
                  <a:xfrm>
                    <a:off x="2877" y="3209"/>
                    <a:ext cx="93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41" name="Oval 149"/>
                  <p:cNvSpPr>
                    <a:spLocks noChangeArrowheads="1"/>
                  </p:cNvSpPr>
                  <p:nvPr/>
                </p:nvSpPr>
                <p:spPr bwMode="auto">
                  <a:xfrm>
                    <a:off x="2542" y="3471"/>
                    <a:ext cx="97" cy="86"/>
                  </a:xfrm>
                  <a:prstGeom prst="ellipse">
                    <a:avLst/>
                  </a:prstGeom>
                  <a:solidFill>
                    <a:srgbClr val="8E008E"/>
                  </a:solidFill>
                  <a:ln w="12700">
                    <a:solidFill>
                      <a:schemeClr val="bg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</p:grpSp>
        </p:grpSp>
        <p:grpSp>
          <p:nvGrpSpPr>
            <p:cNvPr id="144398" name="Group 150"/>
            <p:cNvGrpSpPr>
              <a:grpSpLocks/>
            </p:cNvGrpSpPr>
            <p:nvPr/>
          </p:nvGrpSpPr>
          <p:grpSpPr bwMode="auto">
            <a:xfrm>
              <a:off x="3264" y="1728"/>
              <a:ext cx="288" cy="288"/>
              <a:chOff x="2208" y="1344"/>
              <a:chExt cx="768" cy="768"/>
            </a:xfrm>
          </p:grpSpPr>
          <p:grpSp>
            <p:nvGrpSpPr>
              <p:cNvPr id="144408" name="Group 151"/>
              <p:cNvGrpSpPr>
                <a:grpSpLocks/>
              </p:cNvGrpSpPr>
              <p:nvPr/>
            </p:nvGrpSpPr>
            <p:grpSpPr bwMode="auto">
              <a:xfrm>
                <a:off x="2208" y="1344"/>
                <a:ext cx="768" cy="768"/>
                <a:chOff x="2208" y="1728"/>
                <a:chExt cx="768" cy="768"/>
              </a:xfrm>
            </p:grpSpPr>
            <p:sp>
              <p:nvSpPr>
                <p:cNvPr id="1006744" name="Oval 152"/>
                <p:cNvSpPr>
                  <a:spLocks noChangeArrowheads="1"/>
                </p:cNvSpPr>
                <p:nvPr/>
              </p:nvSpPr>
              <p:spPr bwMode="auto">
                <a:xfrm>
                  <a:off x="2208" y="1728"/>
                  <a:ext cx="768" cy="768"/>
                </a:xfrm>
                <a:prstGeom prst="ellipse">
                  <a:avLst/>
                </a:prstGeom>
                <a:solidFill>
                  <a:srgbClr val="FFADFF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45" name="Freeform 153"/>
                <p:cNvSpPr>
                  <a:spLocks/>
                </p:cNvSpPr>
                <p:nvPr/>
              </p:nvSpPr>
              <p:spPr bwMode="auto">
                <a:xfrm>
                  <a:off x="2320" y="1773"/>
                  <a:ext cx="597" cy="579"/>
                </a:xfrm>
                <a:custGeom>
                  <a:avLst/>
                  <a:gdLst>
                    <a:gd name="T0" fmla="*/ 292 w 709"/>
                    <a:gd name="T1" fmla="*/ 411 h 758"/>
                    <a:gd name="T2" fmla="*/ 197 w 709"/>
                    <a:gd name="T3" fmla="*/ 371 h 758"/>
                    <a:gd name="T4" fmla="*/ 150 w 709"/>
                    <a:gd name="T5" fmla="*/ 340 h 758"/>
                    <a:gd name="T6" fmla="*/ 0 w 709"/>
                    <a:gd name="T7" fmla="*/ 395 h 758"/>
                    <a:gd name="T8" fmla="*/ 39 w 709"/>
                    <a:gd name="T9" fmla="*/ 632 h 758"/>
                    <a:gd name="T10" fmla="*/ 55 w 709"/>
                    <a:gd name="T11" fmla="*/ 679 h 758"/>
                    <a:gd name="T12" fmla="*/ 95 w 709"/>
                    <a:gd name="T13" fmla="*/ 734 h 758"/>
                    <a:gd name="T14" fmla="*/ 142 w 709"/>
                    <a:gd name="T15" fmla="*/ 750 h 758"/>
                    <a:gd name="T16" fmla="*/ 166 w 709"/>
                    <a:gd name="T17" fmla="*/ 758 h 758"/>
                    <a:gd name="T18" fmla="*/ 284 w 709"/>
                    <a:gd name="T19" fmla="*/ 719 h 758"/>
                    <a:gd name="T20" fmla="*/ 323 w 709"/>
                    <a:gd name="T21" fmla="*/ 600 h 758"/>
                    <a:gd name="T22" fmla="*/ 450 w 709"/>
                    <a:gd name="T23" fmla="*/ 450 h 758"/>
                    <a:gd name="T24" fmla="*/ 592 w 709"/>
                    <a:gd name="T25" fmla="*/ 490 h 758"/>
                    <a:gd name="T26" fmla="*/ 687 w 709"/>
                    <a:gd name="T27" fmla="*/ 427 h 758"/>
                    <a:gd name="T28" fmla="*/ 679 w 709"/>
                    <a:gd name="T29" fmla="*/ 166 h 758"/>
                    <a:gd name="T30" fmla="*/ 623 w 709"/>
                    <a:gd name="T31" fmla="*/ 111 h 758"/>
                    <a:gd name="T32" fmla="*/ 544 w 709"/>
                    <a:gd name="T33" fmla="*/ 0 h 758"/>
                    <a:gd name="T34" fmla="*/ 323 w 709"/>
                    <a:gd name="T35" fmla="*/ 40 h 758"/>
                    <a:gd name="T36" fmla="*/ 245 w 709"/>
                    <a:gd name="T37" fmla="*/ 119 h 758"/>
                    <a:gd name="T38" fmla="*/ 252 w 709"/>
                    <a:gd name="T39" fmla="*/ 205 h 758"/>
                    <a:gd name="T40" fmla="*/ 292 w 709"/>
                    <a:gd name="T41" fmla="*/ 411 h 7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09" h="758">
                      <a:moveTo>
                        <a:pt x="292" y="411"/>
                      </a:moveTo>
                      <a:cubicBezTo>
                        <a:pt x="226" y="400"/>
                        <a:pt x="258" y="412"/>
                        <a:pt x="197" y="371"/>
                      </a:cubicBezTo>
                      <a:cubicBezTo>
                        <a:pt x="181" y="361"/>
                        <a:pt x="150" y="340"/>
                        <a:pt x="150" y="340"/>
                      </a:cubicBezTo>
                      <a:cubicBezTo>
                        <a:pt x="67" y="346"/>
                        <a:pt x="19" y="320"/>
                        <a:pt x="0" y="395"/>
                      </a:cubicBezTo>
                      <a:cubicBezTo>
                        <a:pt x="6" y="477"/>
                        <a:pt x="13" y="554"/>
                        <a:pt x="39" y="632"/>
                      </a:cubicBezTo>
                      <a:cubicBezTo>
                        <a:pt x="44" y="648"/>
                        <a:pt x="45" y="666"/>
                        <a:pt x="55" y="679"/>
                      </a:cubicBezTo>
                      <a:cubicBezTo>
                        <a:pt x="68" y="697"/>
                        <a:pt x="82" y="716"/>
                        <a:pt x="95" y="734"/>
                      </a:cubicBezTo>
                      <a:cubicBezTo>
                        <a:pt x="105" y="747"/>
                        <a:pt x="126" y="745"/>
                        <a:pt x="142" y="750"/>
                      </a:cubicBezTo>
                      <a:cubicBezTo>
                        <a:pt x="150" y="753"/>
                        <a:pt x="166" y="758"/>
                        <a:pt x="166" y="758"/>
                      </a:cubicBezTo>
                      <a:cubicBezTo>
                        <a:pt x="221" y="751"/>
                        <a:pt x="240" y="746"/>
                        <a:pt x="284" y="719"/>
                      </a:cubicBezTo>
                      <a:cubicBezTo>
                        <a:pt x="295" y="673"/>
                        <a:pt x="314" y="643"/>
                        <a:pt x="323" y="600"/>
                      </a:cubicBezTo>
                      <a:cubicBezTo>
                        <a:pt x="333" y="435"/>
                        <a:pt x="299" y="437"/>
                        <a:pt x="450" y="450"/>
                      </a:cubicBezTo>
                      <a:cubicBezTo>
                        <a:pt x="496" y="466"/>
                        <a:pt x="545" y="478"/>
                        <a:pt x="592" y="490"/>
                      </a:cubicBezTo>
                      <a:cubicBezTo>
                        <a:pt x="644" y="481"/>
                        <a:pt x="657" y="469"/>
                        <a:pt x="687" y="427"/>
                      </a:cubicBezTo>
                      <a:cubicBezTo>
                        <a:pt x="690" y="375"/>
                        <a:pt x="709" y="214"/>
                        <a:pt x="679" y="166"/>
                      </a:cubicBezTo>
                      <a:cubicBezTo>
                        <a:pt x="665" y="144"/>
                        <a:pt x="642" y="129"/>
                        <a:pt x="623" y="111"/>
                      </a:cubicBezTo>
                      <a:cubicBezTo>
                        <a:pt x="607" y="61"/>
                        <a:pt x="597" y="18"/>
                        <a:pt x="544" y="0"/>
                      </a:cubicBezTo>
                      <a:cubicBezTo>
                        <a:pt x="457" y="6"/>
                        <a:pt x="405" y="20"/>
                        <a:pt x="323" y="40"/>
                      </a:cubicBezTo>
                      <a:cubicBezTo>
                        <a:pt x="291" y="63"/>
                        <a:pt x="266" y="85"/>
                        <a:pt x="245" y="119"/>
                      </a:cubicBezTo>
                      <a:cubicBezTo>
                        <a:pt x="247" y="148"/>
                        <a:pt x="247" y="177"/>
                        <a:pt x="252" y="205"/>
                      </a:cubicBezTo>
                      <a:cubicBezTo>
                        <a:pt x="267" y="290"/>
                        <a:pt x="307" y="318"/>
                        <a:pt x="292" y="411"/>
                      </a:cubicBezTo>
                      <a:close/>
                    </a:path>
                  </a:pathLst>
                </a:custGeom>
                <a:solidFill>
                  <a:srgbClr val="9E15CF"/>
                </a:solidFill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grpSp>
              <p:nvGrpSpPr>
                <p:cNvPr id="144440" name="Group 154"/>
                <p:cNvGrpSpPr>
                  <a:grpSpLocks/>
                </p:cNvGrpSpPr>
                <p:nvPr/>
              </p:nvGrpSpPr>
              <p:grpSpPr bwMode="auto">
                <a:xfrm rot="-4420823">
                  <a:off x="2240" y="1776"/>
                  <a:ext cx="688" cy="694"/>
                  <a:chOff x="2248" y="1765"/>
                  <a:chExt cx="688" cy="694"/>
                </a:xfrm>
              </p:grpSpPr>
              <p:sp>
                <p:nvSpPr>
                  <p:cNvPr id="1006747" name="Oval 155"/>
                  <p:cNvSpPr>
                    <a:spLocks noChangeArrowheads="1"/>
                  </p:cNvSpPr>
                  <p:nvPr/>
                </p:nvSpPr>
                <p:spPr bwMode="auto">
                  <a:xfrm>
                    <a:off x="2445" y="1898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48" name="Oval 156"/>
                  <p:cNvSpPr>
                    <a:spLocks noChangeArrowheads="1"/>
                  </p:cNvSpPr>
                  <p:nvPr/>
                </p:nvSpPr>
                <p:spPr bwMode="auto">
                  <a:xfrm>
                    <a:off x="2485" y="2052"/>
                    <a:ext cx="85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49" name="Oval 157"/>
                  <p:cNvSpPr>
                    <a:spLocks noChangeArrowheads="1"/>
                  </p:cNvSpPr>
                  <p:nvPr/>
                </p:nvSpPr>
                <p:spPr bwMode="auto">
                  <a:xfrm>
                    <a:off x="2570" y="2117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50" name="Oval 158"/>
                  <p:cNvSpPr>
                    <a:spLocks noChangeArrowheads="1"/>
                  </p:cNvSpPr>
                  <p:nvPr/>
                </p:nvSpPr>
                <p:spPr bwMode="auto">
                  <a:xfrm>
                    <a:off x="2530" y="2311"/>
                    <a:ext cx="83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51" name="Oval 159"/>
                  <p:cNvSpPr>
                    <a:spLocks noChangeArrowheads="1"/>
                  </p:cNvSpPr>
                  <p:nvPr/>
                </p:nvSpPr>
                <p:spPr bwMode="auto">
                  <a:xfrm>
                    <a:off x="2403" y="1974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52" name="Oval 160"/>
                  <p:cNvSpPr>
                    <a:spLocks noChangeArrowheads="1"/>
                  </p:cNvSpPr>
                  <p:nvPr/>
                </p:nvSpPr>
                <p:spPr bwMode="auto">
                  <a:xfrm>
                    <a:off x="2401" y="2224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53" name="Oval 161"/>
                  <p:cNvSpPr>
                    <a:spLocks noChangeArrowheads="1"/>
                  </p:cNvSpPr>
                  <p:nvPr/>
                </p:nvSpPr>
                <p:spPr bwMode="auto">
                  <a:xfrm>
                    <a:off x="2607" y="2367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54" name="Oval 162"/>
                  <p:cNvSpPr>
                    <a:spLocks noChangeArrowheads="1"/>
                  </p:cNvSpPr>
                  <p:nvPr/>
                </p:nvSpPr>
                <p:spPr bwMode="auto">
                  <a:xfrm>
                    <a:off x="2689" y="2229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55" name="Oval 163"/>
                  <p:cNvSpPr>
                    <a:spLocks noChangeArrowheads="1"/>
                  </p:cNvSpPr>
                  <p:nvPr/>
                </p:nvSpPr>
                <p:spPr bwMode="auto">
                  <a:xfrm>
                    <a:off x="2565" y="1893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56" name="Oval 164"/>
                  <p:cNvSpPr>
                    <a:spLocks noChangeArrowheads="1"/>
                  </p:cNvSpPr>
                  <p:nvPr/>
                </p:nvSpPr>
                <p:spPr bwMode="auto">
                  <a:xfrm>
                    <a:off x="2604" y="2223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57" name="Oval 165"/>
                  <p:cNvSpPr>
                    <a:spLocks noChangeArrowheads="1"/>
                  </p:cNvSpPr>
                  <p:nvPr/>
                </p:nvSpPr>
                <p:spPr bwMode="auto">
                  <a:xfrm>
                    <a:off x="2686" y="1941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58" name="Oval 166"/>
                  <p:cNvSpPr>
                    <a:spLocks noChangeArrowheads="1"/>
                  </p:cNvSpPr>
                  <p:nvPr/>
                </p:nvSpPr>
                <p:spPr bwMode="auto">
                  <a:xfrm>
                    <a:off x="2725" y="2116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59" name="Oval 167"/>
                  <p:cNvSpPr>
                    <a:spLocks noChangeArrowheads="1"/>
                  </p:cNvSpPr>
                  <p:nvPr/>
                </p:nvSpPr>
                <p:spPr bwMode="auto">
                  <a:xfrm>
                    <a:off x="2238" y="2093"/>
                    <a:ext cx="85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60" name="Oval 168"/>
                  <p:cNvSpPr>
                    <a:spLocks noChangeArrowheads="1"/>
                  </p:cNvSpPr>
                  <p:nvPr/>
                </p:nvSpPr>
                <p:spPr bwMode="auto">
                  <a:xfrm>
                    <a:off x="2613" y="2093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61" name="Oval 169"/>
                  <p:cNvSpPr>
                    <a:spLocks noChangeArrowheads="1"/>
                  </p:cNvSpPr>
                  <p:nvPr/>
                </p:nvSpPr>
                <p:spPr bwMode="auto">
                  <a:xfrm>
                    <a:off x="2769" y="2227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62" name="Oval 170"/>
                  <p:cNvSpPr>
                    <a:spLocks noChangeArrowheads="1"/>
                  </p:cNvSpPr>
                  <p:nvPr/>
                </p:nvSpPr>
                <p:spPr bwMode="auto">
                  <a:xfrm>
                    <a:off x="2683" y="2311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63" name="Oval 171"/>
                  <p:cNvSpPr>
                    <a:spLocks noChangeArrowheads="1"/>
                  </p:cNvSpPr>
                  <p:nvPr/>
                </p:nvSpPr>
                <p:spPr bwMode="auto">
                  <a:xfrm>
                    <a:off x="2407" y="1753"/>
                    <a:ext cx="80" cy="67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64" name="Oval 172"/>
                  <p:cNvSpPr>
                    <a:spLocks noChangeArrowheads="1"/>
                  </p:cNvSpPr>
                  <p:nvPr/>
                </p:nvSpPr>
                <p:spPr bwMode="auto">
                  <a:xfrm>
                    <a:off x="2243" y="1901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65" name="Oval 173"/>
                  <p:cNvSpPr>
                    <a:spLocks noChangeArrowheads="1"/>
                  </p:cNvSpPr>
                  <p:nvPr/>
                </p:nvSpPr>
                <p:spPr bwMode="auto">
                  <a:xfrm>
                    <a:off x="2487" y="1796"/>
                    <a:ext cx="83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66" name="Oval 174"/>
                  <p:cNvSpPr>
                    <a:spLocks noChangeArrowheads="1"/>
                  </p:cNvSpPr>
                  <p:nvPr/>
                </p:nvSpPr>
                <p:spPr bwMode="auto">
                  <a:xfrm>
                    <a:off x="2850" y="1973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67" name="Oval 175"/>
                  <p:cNvSpPr>
                    <a:spLocks noChangeArrowheads="1"/>
                  </p:cNvSpPr>
                  <p:nvPr/>
                </p:nvSpPr>
                <p:spPr bwMode="auto">
                  <a:xfrm>
                    <a:off x="2855" y="2055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68" name="Oval 176"/>
                  <p:cNvSpPr>
                    <a:spLocks noChangeArrowheads="1"/>
                  </p:cNvSpPr>
                  <p:nvPr/>
                </p:nvSpPr>
                <p:spPr bwMode="auto">
                  <a:xfrm>
                    <a:off x="2324" y="1971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69" name="Oval 177"/>
                  <p:cNvSpPr>
                    <a:spLocks noChangeArrowheads="1"/>
                  </p:cNvSpPr>
                  <p:nvPr/>
                </p:nvSpPr>
                <p:spPr bwMode="auto">
                  <a:xfrm>
                    <a:off x="2647" y="1752"/>
                    <a:ext cx="80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70" name="Oval 178"/>
                  <p:cNvSpPr>
                    <a:spLocks noChangeArrowheads="1"/>
                  </p:cNvSpPr>
                  <p:nvPr/>
                </p:nvSpPr>
                <p:spPr bwMode="auto">
                  <a:xfrm>
                    <a:off x="2281" y="2223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71" name="Oval 179"/>
                  <p:cNvSpPr>
                    <a:spLocks noChangeArrowheads="1"/>
                  </p:cNvSpPr>
                  <p:nvPr/>
                </p:nvSpPr>
                <p:spPr bwMode="auto">
                  <a:xfrm>
                    <a:off x="2280" y="2054"/>
                    <a:ext cx="83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72" name="Oval 180"/>
                  <p:cNvSpPr>
                    <a:spLocks noChangeArrowheads="1"/>
                  </p:cNvSpPr>
                  <p:nvPr/>
                </p:nvSpPr>
                <p:spPr bwMode="auto">
                  <a:xfrm>
                    <a:off x="2365" y="1796"/>
                    <a:ext cx="80" cy="75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73" name="Oval 181"/>
                  <p:cNvSpPr>
                    <a:spLocks noChangeArrowheads="1"/>
                  </p:cNvSpPr>
                  <p:nvPr/>
                </p:nvSpPr>
                <p:spPr bwMode="auto">
                  <a:xfrm>
                    <a:off x="2771" y="2157"/>
                    <a:ext cx="83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  <p:sp>
                <p:nvSpPr>
                  <p:cNvPr id="1006774" name="Oval 182"/>
                  <p:cNvSpPr>
                    <a:spLocks noChangeArrowheads="1"/>
                  </p:cNvSpPr>
                  <p:nvPr/>
                </p:nvSpPr>
                <p:spPr bwMode="auto">
                  <a:xfrm>
                    <a:off x="2483" y="2372"/>
                    <a:ext cx="85" cy="72"/>
                  </a:xfrm>
                  <a:prstGeom prst="ellipse">
                    <a:avLst/>
                  </a:prstGeom>
                  <a:solidFill>
                    <a:srgbClr val="FF3300"/>
                  </a:solidFill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2400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</p:grpSp>
          <p:grpSp>
            <p:nvGrpSpPr>
              <p:cNvPr id="144409" name="Group 183"/>
              <p:cNvGrpSpPr>
                <a:grpSpLocks/>
              </p:cNvGrpSpPr>
              <p:nvPr/>
            </p:nvGrpSpPr>
            <p:grpSpPr bwMode="auto">
              <a:xfrm>
                <a:off x="2248" y="1392"/>
                <a:ext cx="688" cy="694"/>
                <a:chOff x="2248" y="1765"/>
                <a:chExt cx="688" cy="694"/>
              </a:xfrm>
            </p:grpSpPr>
            <p:sp>
              <p:nvSpPr>
                <p:cNvPr id="1006776" name="Oval 184"/>
                <p:cNvSpPr>
                  <a:spLocks noChangeArrowheads="1"/>
                </p:cNvSpPr>
                <p:nvPr/>
              </p:nvSpPr>
              <p:spPr bwMode="auto">
                <a:xfrm>
                  <a:off x="2451" y="1912"/>
                  <a:ext cx="80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77" name="Oval 185"/>
                <p:cNvSpPr>
                  <a:spLocks noChangeArrowheads="1"/>
                </p:cNvSpPr>
                <p:nvPr/>
              </p:nvSpPr>
              <p:spPr bwMode="auto">
                <a:xfrm>
                  <a:off x="2491" y="2056"/>
                  <a:ext cx="83" cy="75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78" name="Oval 186"/>
                <p:cNvSpPr>
                  <a:spLocks noChangeArrowheads="1"/>
                </p:cNvSpPr>
                <p:nvPr/>
              </p:nvSpPr>
              <p:spPr bwMode="auto">
                <a:xfrm>
                  <a:off x="2573" y="2130"/>
                  <a:ext cx="80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79" name="Oval 187"/>
                <p:cNvSpPr>
                  <a:spLocks noChangeArrowheads="1"/>
                </p:cNvSpPr>
                <p:nvPr/>
              </p:nvSpPr>
              <p:spPr bwMode="auto">
                <a:xfrm>
                  <a:off x="2531" y="2312"/>
                  <a:ext cx="83" cy="75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80" name="Oval 188"/>
                <p:cNvSpPr>
                  <a:spLocks noChangeArrowheads="1"/>
                </p:cNvSpPr>
                <p:nvPr/>
              </p:nvSpPr>
              <p:spPr bwMode="auto">
                <a:xfrm>
                  <a:off x="2411" y="1984"/>
                  <a:ext cx="80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81" name="Oval 189"/>
                <p:cNvSpPr>
                  <a:spLocks noChangeArrowheads="1"/>
                </p:cNvSpPr>
                <p:nvPr/>
              </p:nvSpPr>
              <p:spPr bwMode="auto">
                <a:xfrm>
                  <a:off x="2411" y="2240"/>
                  <a:ext cx="80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82" name="Oval 190"/>
                <p:cNvSpPr>
                  <a:spLocks noChangeArrowheads="1"/>
                </p:cNvSpPr>
                <p:nvPr/>
              </p:nvSpPr>
              <p:spPr bwMode="auto">
                <a:xfrm>
                  <a:off x="2613" y="2386"/>
                  <a:ext cx="80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83" name="Oval 191"/>
                <p:cNvSpPr>
                  <a:spLocks noChangeArrowheads="1"/>
                </p:cNvSpPr>
                <p:nvPr/>
              </p:nvSpPr>
              <p:spPr bwMode="auto">
                <a:xfrm>
                  <a:off x="2693" y="2240"/>
                  <a:ext cx="80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84" name="Oval 192"/>
                <p:cNvSpPr>
                  <a:spLocks noChangeArrowheads="1"/>
                </p:cNvSpPr>
                <p:nvPr/>
              </p:nvSpPr>
              <p:spPr bwMode="auto">
                <a:xfrm>
                  <a:off x="2573" y="1912"/>
                  <a:ext cx="80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85" name="Oval 193"/>
                <p:cNvSpPr>
                  <a:spLocks noChangeArrowheads="1"/>
                </p:cNvSpPr>
                <p:nvPr/>
              </p:nvSpPr>
              <p:spPr bwMode="auto">
                <a:xfrm>
                  <a:off x="2613" y="2240"/>
                  <a:ext cx="80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86" name="Oval 194"/>
                <p:cNvSpPr>
                  <a:spLocks noChangeArrowheads="1"/>
                </p:cNvSpPr>
                <p:nvPr/>
              </p:nvSpPr>
              <p:spPr bwMode="auto">
                <a:xfrm>
                  <a:off x="2693" y="1946"/>
                  <a:ext cx="80" cy="75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87" name="Oval 195"/>
                <p:cNvSpPr>
                  <a:spLocks noChangeArrowheads="1"/>
                </p:cNvSpPr>
                <p:nvPr/>
              </p:nvSpPr>
              <p:spPr bwMode="auto">
                <a:xfrm>
                  <a:off x="2733" y="2130"/>
                  <a:ext cx="80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88" name="Oval 196"/>
                <p:cNvSpPr>
                  <a:spLocks noChangeArrowheads="1"/>
                </p:cNvSpPr>
                <p:nvPr/>
              </p:nvSpPr>
              <p:spPr bwMode="auto">
                <a:xfrm>
                  <a:off x="2248" y="2093"/>
                  <a:ext cx="80" cy="75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89" name="Oval 197"/>
                <p:cNvSpPr>
                  <a:spLocks noChangeArrowheads="1"/>
                </p:cNvSpPr>
                <p:nvPr/>
              </p:nvSpPr>
              <p:spPr bwMode="auto">
                <a:xfrm>
                  <a:off x="2613" y="2093"/>
                  <a:ext cx="80" cy="75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90" name="Oval 198"/>
                <p:cNvSpPr>
                  <a:spLocks noChangeArrowheads="1"/>
                </p:cNvSpPr>
                <p:nvPr/>
              </p:nvSpPr>
              <p:spPr bwMode="auto">
                <a:xfrm>
                  <a:off x="2773" y="2240"/>
                  <a:ext cx="83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91" name="Oval 199"/>
                <p:cNvSpPr>
                  <a:spLocks noChangeArrowheads="1"/>
                </p:cNvSpPr>
                <p:nvPr/>
              </p:nvSpPr>
              <p:spPr bwMode="auto">
                <a:xfrm>
                  <a:off x="2693" y="2312"/>
                  <a:ext cx="80" cy="75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92" name="Oval 200"/>
                <p:cNvSpPr>
                  <a:spLocks noChangeArrowheads="1"/>
                </p:cNvSpPr>
                <p:nvPr/>
              </p:nvSpPr>
              <p:spPr bwMode="auto">
                <a:xfrm>
                  <a:off x="2411" y="1765"/>
                  <a:ext cx="80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93" name="Oval 201"/>
                <p:cNvSpPr>
                  <a:spLocks noChangeArrowheads="1"/>
                </p:cNvSpPr>
                <p:nvPr/>
              </p:nvSpPr>
              <p:spPr bwMode="auto">
                <a:xfrm>
                  <a:off x="2248" y="1912"/>
                  <a:ext cx="80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94" name="Oval 202"/>
                <p:cNvSpPr>
                  <a:spLocks noChangeArrowheads="1"/>
                </p:cNvSpPr>
                <p:nvPr/>
              </p:nvSpPr>
              <p:spPr bwMode="auto">
                <a:xfrm>
                  <a:off x="2491" y="1800"/>
                  <a:ext cx="83" cy="75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95" name="Oval 203"/>
                <p:cNvSpPr>
                  <a:spLocks noChangeArrowheads="1"/>
                </p:cNvSpPr>
                <p:nvPr/>
              </p:nvSpPr>
              <p:spPr bwMode="auto">
                <a:xfrm>
                  <a:off x="2856" y="1984"/>
                  <a:ext cx="80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96" name="Oval 204"/>
                <p:cNvSpPr>
                  <a:spLocks noChangeArrowheads="1"/>
                </p:cNvSpPr>
                <p:nvPr/>
              </p:nvSpPr>
              <p:spPr bwMode="auto">
                <a:xfrm>
                  <a:off x="2856" y="2056"/>
                  <a:ext cx="80" cy="75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97" name="Oval 205"/>
                <p:cNvSpPr>
                  <a:spLocks noChangeArrowheads="1"/>
                </p:cNvSpPr>
                <p:nvPr/>
              </p:nvSpPr>
              <p:spPr bwMode="auto">
                <a:xfrm>
                  <a:off x="2328" y="1984"/>
                  <a:ext cx="83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98" name="Oval 206"/>
                <p:cNvSpPr>
                  <a:spLocks noChangeArrowheads="1"/>
                </p:cNvSpPr>
                <p:nvPr/>
              </p:nvSpPr>
              <p:spPr bwMode="auto">
                <a:xfrm>
                  <a:off x="2653" y="1765"/>
                  <a:ext cx="80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799" name="Oval 207"/>
                <p:cNvSpPr>
                  <a:spLocks noChangeArrowheads="1"/>
                </p:cNvSpPr>
                <p:nvPr/>
              </p:nvSpPr>
              <p:spPr bwMode="auto">
                <a:xfrm>
                  <a:off x="2288" y="2240"/>
                  <a:ext cx="83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800" name="Oval 208"/>
                <p:cNvSpPr>
                  <a:spLocks noChangeArrowheads="1"/>
                </p:cNvSpPr>
                <p:nvPr/>
              </p:nvSpPr>
              <p:spPr bwMode="auto">
                <a:xfrm>
                  <a:off x="2288" y="2056"/>
                  <a:ext cx="83" cy="75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801" name="Oval 209"/>
                <p:cNvSpPr>
                  <a:spLocks noChangeArrowheads="1"/>
                </p:cNvSpPr>
                <p:nvPr/>
              </p:nvSpPr>
              <p:spPr bwMode="auto">
                <a:xfrm>
                  <a:off x="2371" y="1800"/>
                  <a:ext cx="80" cy="75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802" name="Oval 210"/>
                <p:cNvSpPr>
                  <a:spLocks noChangeArrowheads="1"/>
                </p:cNvSpPr>
                <p:nvPr/>
              </p:nvSpPr>
              <p:spPr bwMode="auto">
                <a:xfrm>
                  <a:off x="2773" y="2168"/>
                  <a:ext cx="83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06803" name="Oval 211"/>
                <p:cNvSpPr>
                  <a:spLocks noChangeArrowheads="1"/>
                </p:cNvSpPr>
                <p:nvPr/>
              </p:nvSpPr>
              <p:spPr bwMode="auto">
                <a:xfrm>
                  <a:off x="2491" y="2386"/>
                  <a:ext cx="83" cy="72"/>
                </a:xfrm>
                <a:prstGeom prst="ellipse">
                  <a:avLst/>
                </a:prstGeom>
                <a:solidFill>
                  <a:srgbClr val="FF3300"/>
                </a:solidFill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  <p:grpSp>
          <p:nvGrpSpPr>
            <p:cNvPr id="144399" name="Group 212"/>
            <p:cNvGrpSpPr>
              <a:grpSpLocks/>
            </p:cNvGrpSpPr>
            <p:nvPr/>
          </p:nvGrpSpPr>
          <p:grpSpPr bwMode="auto">
            <a:xfrm>
              <a:off x="2784" y="1728"/>
              <a:ext cx="384" cy="357"/>
              <a:chOff x="2448" y="2016"/>
              <a:chExt cx="672" cy="624"/>
            </a:xfrm>
          </p:grpSpPr>
          <p:sp>
            <p:nvSpPr>
              <p:cNvPr id="1006805" name="Oval 213"/>
              <p:cNvSpPr>
                <a:spLocks noChangeArrowheads="1"/>
              </p:cNvSpPr>
              <p:nvPr/>
            </p:nvSpPr>
            <p:spPr bwMode="auto">
              <a:xfrm>
                <a:off x="2448" y="2016"/>
                <a:ext cx="672" cy="624"/>
              </a:xfrm>
              <a:prstGeom prst="ellipse">
                <a:avLst/>
              </a:prstGeom>
              <a:solidFill>
                <a:srgbClr val="BDB1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06806" name="Freeform 214" descr="Purple mesh"/>
              <p:cNvSpPr>
                <a:spLocks/>
              </p:cNvSpPr>
              <p:nvPr/>
            </p:nvSpPr>
            <p:spPr bwMode="auto">
              <a:xfrm>
                <a:off x="2501" y="2124"/>
                <a:ext cx="572" cy="475"/>
              </a:xfrm>
              <a:custGeom>
                <a:avLst/>
                <a:gdLst>
                  <a:gd name="T0" fmla="*/ 342 w 571"/>
                  <a:gd name="T1" fmla="*/ 31 h 475"/>
                  <a:gd name="T2" fmla="*/ 287 w 571"/>
                  <a:gd name="T3" fmla="*/ 126 h 475"/>
                  <a:gd name="T4" fmla="*/ 200 w 571"/>
                  <a:gd name="T5" fmla="*/ 213 h 475"/>
                  <a:gd name="T6" fmla="*/ 168 w 571"/>
                  <a:gd name="T7" fmla="*/ 166 h 475"/>
                  <a:gd name="T8" fmla="*/ 144 w 571"/>
                  <a:gd name="T9" fmla="*/ 118 h 475"/>
                  <a:gd name="T10" fmla="*/ 121 w 571"/>
                  <a:gd name="T11" fmla="*/ 110 h 475"/>
                  <a:gd name="T12" fmla="*/ 50 w 571"/>
                  <a:gd name="T13" fmla="*/ 118 h 475"/>
                  <a:gd name="T14" fmla="*/ 10 w 571"/>
                  <a:gd name="T15" fmla="*/ 197 h 475"/>
                  <a:gd name="T16" fmla="*/ 50 w 571"/>
                  <a:gd name="T17" fmla="*/ 331 h 475"/>
                  <a:gd name="T18" fmla="*/ 152 w 571"/>
                  <a:gd name="T19" fmla="*/ 442 h 475"/>
                  <a:gd name="T20" fmla="*/ 255 w 571"/>
                  <a:gd name="T21" fmla="*/ 458 h 475"/>
                  <a:gd name="T22" fmla="*/ 381 w 571"/>
                  <a:gd name="T23" fmla="*/ 458 h 475"/>
                  <a:gd name="T24" fmla="*/ 429 w 571"/>
                  <a:gd name="T25" fmla="*/ 442 h 475"/>
                  <a:gd name="T26" fmla="*/ 452 w 571"/>
                  <a:gd name="T27" fmla="*/ 418 h 475"/>
                  <a:gd name="T28" fmla="*/ 500 w 571"/>
                  <a:gd name="T29" fmla="*/ 387 h 475"/>
                  <a:gd name="T30" fmla="*/ 555 w 571"/>
                  <a:gd name="T31" fmla="*/ 229 h 475"/>
                  <a:gd name="T32" fmla="*/ 500 w 571"/>
                  <a:gd name="T33" fmla="*/ 79 h 475"/>
                  <a:gd name="T34" fmla="*/ 437 w 571"/>
                  <a:gd name="T35" fmla="*/ 0 h 475"/>
                  <a:gd name="T36" fmla="*/ 350 w 571"/>
                  <a:gd name="T37" fmla="*/ 8 h 475"/>
                  <a:gd name="T38" fmla="*/ 342 w 571"/>
                  <a:gd name="T39" fmla="*/ 31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71" h="475">
                    <a:moveTo>
                      <a:pt x="342" y="31"/>
                    </a:moveTo>
                    <a:cubicBezTo>
                      <a:pt x="312" y="61"/>
                      <a:pt x="299" y="85"/>
                      <a:pt x="287" y="126"/>
                    </a:cubicBezTo>
                    <a:cubicBezTo>
                      <a:pt x="278" y="228"/>
                      <a:pt x="291" y="226"/>
                      <a:pt x="200" y="213"/>
                    </a:cubicBezTo>
                    <a:cubicBezTo>
                      <a:pt x="189" y="197"/>
                      <a:pt x="174" y="184"/>
                      <a:pt x="168" y="166"/>
                    </a:cubicBezTo>
                    <a:cubicBezTo>
                      <a:pt x="163" y="150"/>
                      <a:pt x="158" y="130"/>
                      <a:pt x="144" y="118"/>
                    </a:cubicBezTo>
                    <a:cubicBezTo>
                      <a:pt x="138" y="113"/>
                      <a:pt x="129" y="113"/>
                      <a:pt x="121" y="110"/>
                    </a:cubicBezTo>
                    <a:cubicBezTo>
                      <a:pt x="97" y="113"/>
                      <a:pt x="72" y="110"/>
                      <a:pt x="50" y="118"/>
                    </a:cubicBezTo>
                    <a:cubicBezTo>
                      <a:pt x="31" y="125"/>
                      <a:pt x="16" y="179"/>
                      <a:pt x="10" y="197"/>
                    </a:cubicBezTo>
                    <a:cubicBezTo>
                      <a:pt x="15" y="260"/>
                      <a:pt x="0" y="300"/>
                      <a:pt x="50" y="331"/>
                    </a:cubicBezTo>
                    <a:cubicBezTo>
                      <a:pt x="66" y="355"/>
                      <a:pt x="122" y="427"/>
                      <a:pt x="152" y="442"/>
                    </a:cubicBezTo>
                    <a:cubicBezTo>
                      <a:pt x="180" y="456"/>
                      <a:pt x="234" y="456"/>
                      <a:pt x="255" y="458"/>
                    </a:cubicBezTo>
                    <a:cubicBezTo>
                      <a:pt x="307" y="475"/>
                      <a:pt x="289" y="473"/>
                      <a:pt x="381" y="458"/>
                    </a:cubicBezTo>
                    <a:cubicBezTo>
                      <a:pt x="398" y="455"/>
                      <a:pt x="429" y="442"/>
                      <a:pt x="429" y="442"/>
                    </a:cubicBezTo>
                    <a:cubicBezTo>
                      <a:pt x="437" y="434"/>
                      <a:pt x="443" y="425"/>
                      <a:pt x="452" y="418"/>
                    </a:cubicBezTo>
                    <a:cubicBezTo>
                      <a:pt x="467" y="406"/>
                      <a:pt x="500" y="387"/>
                      <a:pt x="500" y="387"/>
                    </a:cubicBezTo>
                    <a:cubicBezTo>
                      <a:pt x="537" y="336"/>
                      <a:pt x="527" y="284"/>
                      <a:pt x="555" y="229"/>
                    </a:cubicBezTo>
                    <a:cubicBezTo>
                      <a:pt x="571" y="164"/>
                      <a:pt x="544" y="123"/>
                      <a:pt x="500" y="79"/>
                    </a:cubicBezTo>
                    <a:cubicBezTo>
                      <a:pt x="483" y="28"/>
                      <a:pt x="492" y="19"/>
                      <a:pt x="437" y="0"/>
                    </a:cubicBezTo>
                    <a:cubicBezTo>
                      <a:pt x="408" y="3"/>
                      <a:pt x="378" y="0"/>
                      <a:pt x="350" y="8"/>
                    </a:cubicBezTo>
                    <a:cubicBezTo>
                      <a:pt x="342" y="10"/>
                      <a:pt x="334" y="31"/>
                      <a:pt x="342" y="31"/>
                    </a:cubicBez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44400" name="Group 215"/>
            <p:cNvGrpSpPr>
              <a:grpSpLocks/>
            </p:cNvGrpSpPr>
            <p:nvPr/>
          </p:nvGrpSpPr>
          <p:grpSpPr bwMode="auto">
            <a:xfrm>
              <a:off x="2784" y="2160"/>
              <a:ext cx="384" cy="357"/>
              <a:chOff x="2448" y="2016"/>
              <a:chExt cx="672" cy="624"/>
            </a:xfrm>
          </p:grpSpPr>
          <p:sp>
            <p:nvSpPr>
              <p:cNvPr id="1006808" name="Oval 216"/>
              <p:cNvSpPr>
                <a:spLocks noChangeArrowheads="1"/>
              </p:cNvSpPr>
              <p:nvPr/>
            </p:nvSpPr>
            <p:spPr bwMode="auto">
              <a:xfrm>
                <a:off x="2448" y="2016"/>
                <a:ext cx="672" cy="624"/>
              </a:xfrm>
              <a:prstGeom prst="ellipse">
                <a:avLst/>
              </a:prstGeom>
              <a:solidFill>
                <a:srgbClr val="BDB1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06809" name="Freeform 217" descr="Purple mesh"/>
              <p:cNvSpPr>
                <a:spLocks/>
              </p:cNvSpPr>
              <p:nvPr/>
            </p:nvSpPr>
            <p:spPr bwMode="auto">
              <a:xfrm>
                <a:off x="2501" y="2124"/>
                <a:ext cx="572" cy="475"/>
              </a:xfrm>
              <a:custGeom>
                <a:avLst/>
                <a:gdLst>
                  <a:gd name="T0" fmla="*/ 342 w 571"/>
                  <a:gd name="T1" fmla="*/ 31 h 475"/>
                  <a:gd name="T2" fmla="*/ 287 w 571"/>
                  <a:gd name="T3" fmla="*/ 126 h 475"/>
                  <a:gd name="T4" fmla="*/ 200 w 571"/>
                  <a:gd name="T5" fmla="*/ 213 h 475"/>
                  <a:gd name="T6" fmla="*/ 168 w 571"/>
                  <a:gd name="T7" fmla="*/ 166 h 475"/>
                  <a:gd name="T8" fmla="*/ 144 w 571"/>
                  <a:gd name="T9" fmla="*/ 118 h 475"/>
                  <a:gd name="T10" fmla="*/ 121 w 571"/>
                  <a:gd name="T11" fmla="*/ 110 h 475"/>
                  <a:gd name="T12" fmla="*/ 50 w 571"/>
                  <a:gd name="T13" fmla="*/ 118 h 475"/>
                  <a:gd name="T14" fmla="*/ 10 w 571"/>
                  <a:gd name="T15" fmla="*/ 197 h 475"/>
                  <a:gd name="T16" fmla="*/ 50 w 571"/>
                  <a:gd name="T17" fmla="*/ 331 h 475"/>
                  <a:gd name="T18" fmla="*/ 152 w 571"/>
                  <a:gd name="T19" fmla="*/ 442 h 475"/>
                  <a:gd name="T20" fmla="*/ 255 w 571"/>
                  <a:gd name="T21" fmla="*/ 458 h 475"/>
                  <a:gd name="T22" fmla="*/ 381 w 571"/>
                  <a:gd name="T23" fmla="*/ 458 h 475"/>
                  <a:gd name="T24" fmla="*/ 429 w 571"/>
                  <a:gd name="T25" fmla="*/ 442 h 475"/>
                  <a:gd name="T26" fmla="*/ 452 w 571"/>
                  <a:gd name="T27" fmla="*/ 418 h 475"/>
                  <a:gd name="T28" fmla="*/ 500 w 571"/>
                  <a:gd name="T29" fmla="*/ 387 h 475"/>
                  <a:gd name="T30" fmla="*/ 555 w 571"/>
                  <a:gd name="T31" fmla="*/ 229 h 475"/>
                  <a:gd name="T32" fmla="*/ 500 w 571"/>
                  <a:gd name="T33" fmla="*/ 79 h 475"/>
                  <a:gd name="T34" fmla="*/ 437 w 571"/>
                  <a:gd name="T35" fmla="*/ 0 h 475"/>
                  <a:gd name="T36" fmla="*/ 350 w 571"/>
                  <a:gd name="T37" fmla="*/ 8 h 475"/>
                  <a:gd name="T38" fmla="*/ 342 w 571"/>
                  <a:gd name="T39" fmla="*/ 31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71" h="475">
                    <a:moveTo>
                      <a:pt x="342" y="31"/>
                    </a:moveTo>
                    <a:cubicBezTo>
                      <a:pt x="312" y="61"/>
                      <a:pt x="299" y="85"/>
                      <a:pt x="287" y="126"/>
                    </a:cubicBezTo>
                    <a:cubicBezTo>
                      <a:pt x="278" y="228"/>
                      <a:pt x="291" y="226"/>
                      <a:pt x="200" y="213"/>
                    </a:cubicBezTo>
                    <a:cubicBezTo>
                      <a:pt x="189" y="197"/>
                      <a:pt x="174" y="184"/>
                      <a:pt x="168" y="166"/>
                    </a:cubicBezTo>
                    <a:cubicBezTo>
                      <a:pt x="163" y="150"/>
                      <a:pt x="158" y="130"/>
                      <a:pt x="144" y="118"/>
                    </a:cubicBezTo>
                    <a:cubicBezTo>
                      <a:pt x="138" y="113"/>
                      <a:pt x="129" y="113"/>
                      <a:pt x="121" y="110"/>
                    </a:cubicBezTo>
                    <a:cubicBezTo>
                      <a:pt x="97" y="113"/>
                      <a:pt x="72" y="110"/>
                      <a:pt x="50" y="118"/>
                    </a:cubicBezTo>
                    <a:cubicBezTo>
                      <a:pt x="31" y="125"/>
                      <a:pt x="16" y="179"/>
                      <a:pt x="10" y="197"/>
                    </a:cubicBezTo>
                    <a:cubicBezTo>
                      <a:pt x="15" y="260"/>
                      <a:pt x="0" y="300"/>
                      <a:pt x="50" y="331"/>
                    </a:cubicBezTo>
                    <a:cubicBezTo>
                      <a:pt x="66" y="355"/>
                      <a:pt x="122" y="427"/>
                      <a:pt x="152" y="442"/>
                    </a:cubicBezTo>
                    <a:cubicBezTo>
                      <a:pt x="180" y="456"/>
                      <a:pt x="234" y="456"/>
                      <a:pt x="255" y="458"/>
                    </a:cubicBezTo>
                    <a:cubicBezTo>
                      <a:pt x="307" y="475"/>
                      <a:pt x="289" y="473"/>
                      <a:pt x="381" y="458"/>
                    </a:cubicBezTo>
                    <a:cubicBezTo>
                      <a:pt x="398" y="455"/>
                      <a:pt x="429" y="442"/>
                      <a:pt x="429" y="442"/>
                    </a:cubicBezTo>
                    <a:cubicBezTo>
                      <a:pt x="437" y="434"/>
                      <a:pt x="443" y="425"/>
                      <a:pt x="452" y="418"/>
                    </a:cubicBezTo>
                    <a:cubicBezTo>
                      <a:pt x="467" y="406"/>
                      <a:pt x="500" y="387"/>
                      <a:pt x="500" y="387"/>
                    </a:cubicBezTo>
                    <a:cubicBezTo>
                      <a:pt x="537" y="336"/>
                      <a:pt x="527" y="284"/>
                      <a:pt x="555" y="229"/>
                    </a:cubicBezTo>
                    <a:cubicBezTo>
                      <a:pt x="571" y="164"/>
                      <a:pt x="544" y="123"/>
                      <a:pt x="500" y="79"/>
                    </a:cubicBezTo>
                    <a:cubicBezTo>
                      <a:pt x="483" y="28"/>
                      <a:pt x="492" y="19"/>
                      <a:pt x="437" y="0"/>
                    </a:cubicBezTo>
                    <a:cubicBezTo>
                      <a:pt x="408" y="3"/>
                      <a:pt x="378" y="0"/>
                      <a:pt x="350" y="8"/>
                    </a:cubicBezTo>
                    <a:cubicBezTo>
                      <a:pt x="342" y="10"/>
                      <a:pt x="334" y="31"/>
                      <a:pt x="342" y="31"/>
                    </a:cubicBez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44401" name="Group 218"/>
            <p:cNvGrpSpPr>
              <a:grpSpLocks/>
            </p:cNvGrpSpPr>
            <p:nvPr/>
          </p:nvGrpSpPr>
          <p:grpSpPr bwMode="auto">
            <a:xfrm>
              <a:off x="2424" y="2856"/>
              <a:ext cx="264" cy="288"/>
              <a:chOff x="1824" y="2640"/>
              <a:chExt cx="528" cy="576"/>
            </a:xfrm>
          </p:grpSpPr>
          <p:sp>
            <p:nvSpPr>
              <p:cNvPr id="1006811" name="Oval 219"/>
              <p:cNvSpPr>
                <a:spLocks noChangeArrowheads="1"/>
              </p:cNvSpPr>
              <p:nvPr/>
            </p:nvSpPr>
            <p:spPr bwMode="auto">
              <a:xfrm>
                <a:off x="1824" y="2640"/>
                <a:ext cx="528" cy="576"/>
              </a:xfrm>
              <a:prstGeom prst="ellipse">
                <a:avLst/>
              </a:prstGeom>
              <a:solidFill>
                <a:srgbClr val="9999FF"/>
              </a:solidFill>
              <a:ln w="12700">
                <a:solidFill>
                  <a:srgbClr val="000066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06812" name="Freeform 220" descr="Purple mesh"/>
              <p:cNvSpPr>
                <a:spLocks/>
              </p:cNvSpPr>
              <p:nvPr/>
            </p:nvSpPr>
            <p:spPr bwMode="auto">
              <a:xfrm>
                <a:off x="1910" y="2740"/>
                <a:ext cx="384" cy="408"/>
              </a:xfrm>
              <a:custGeom>
                <a:avLst/>
                <a:gdLst>
                  <a:gd name="T0" fmla="*/ 135 w 384"/>
                  <a:gd name="T1" fmla="*/ 55 h 409"/>
                  <a:gd name="T2" fmla="*/ 103 w 384"/>
                  <a:gd name="T3" fmla="*/ 63 h 409"/>
                  <a:gd name="T4" fmla="*/ 56 w 384"/>
                  <a:gd name="T5" fmla="*/ 94 h 409"/>
                  <a:gd name="T6" fmla="*/ 16 w 384"/>
                  <a:gd name="T7" fmla="*/ 189 h 409"/>
                  <a:gd name="T8" fmla="*/ 0 w 384"/>
                  <a:gd name="T9" fmla="*/ 236 h 409"/>
                  <a:gd name="T10" fmla="*/ 119 w 384"/>
                  <a:gd name="T11" fmla="*/ 355 h 409"/>
                  <a:gd name="T12" fmla="*/ 206 w 384"/>
                  <a:gd name="T13" fmla="*/ 363 h 409"/>
                  <a:gd name="T14" fmla="*/ 292 w 384"/>
                  <a:gd name="T15" fmla="*/ 339 h 409"/>
                  <a:gd name="T16" fmla="*/ 348 w 384"/>
                  <a:gd name="T17" fmla="*/ 260 h 409"/>
                  <a:gd name="T18" fmla="*/ 300 w 384"/>
                  <a:gd name="T19" fmla="*/ 63 h 409"/>
                  <a:gd name="T20" fmla="*/ 285 w 384"/>
                  <a:gd name="T21" fmla="*/ 39 h 409"/>
                  <a:gd name="T22" fmla="*/ 190 w 384"/>
                  <a:gd name="T23" fmla="*/ 0 h 409"/>
                  <a:gd name="T24" fmla="*/ 135 w 384"/>
                  <a:gd name="T25" fmla="*/ 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4" h="409">
                    <a:moveTo>
                      <a:pt x="135" y="55"/>
                    </a:moveTo>
                    <a:cubicBezTo>
                      <a:pt x="124" y="58"/>
                      <a:pt x="113" y="58"/>
                      <a:pt x="103" y="63"/>
                    </a:cubicBezTo>
                    <a:cubicBezTo>
                      <a:pt x="86" y="71"/>
                      <a:pt x="56" y="94"/>
                      <a:pt x="56" y="94"/>
                    </a:cubicBezTo>
                    <a:cubicBezTo>
                      <a:pt x="36" y="124"/>
                      <a:pt x="27" y="155"/>
                      <a:pt x="16" y="189"/>
                    </a:cubicBezTo>
                    <a:cubicBezTo>
                      <a:pt x="11" y="205"/>
                      <a:pt x="0" y="236"/>
                      <a:pt x="0" y="236"/>
                    </a:cubicBezTo>
                    <a:cubicBezTo>
                      <a:pt x="25" y="310"/>
                      <a:pt x="62" y="317"/>
                      <a:pt x="119" y="355"/>
                    </a:cubicBezTo>
                    <a:cubicBezTo>
                      <a:pt x="155" y="409"/>
                      <a:pt x="161" y="383"/>
                      <a:pt x="206" y="363"/>
                    </a:cubicBezTo>
                    <a:cubicBezTo>
                      <a:pt x="231" y="352"/>
                      <a:pt x="265" y="346"/>
                      <a:pt x="292" y="339"/>
                    </a:cubicBezTo>
                    <a:cubicBezTo>
                      <a:pt x="328" y="312"/>
                      <a:pt x="337" y="303"/>
                      <a:pt x="348" y="260"/>
                    </a:cubicBezTo>
                    <a:cubicBezTo>
                      <a:pt x="358" y="174"/>
                      <a:pt x="384" y="119"/>
                      <a:pt x="300" y="63"/>
                    </a:cubicBezTo>
                    <a:cubicBezTo>
                      <a:pt x="295" y="55"/>
                      <a:pt x="293" y="44"/>
                      <a:pt x="285" y="39"/>
                    </a:cubicBezTo>
                    <a:cubicBezTo>
                      <a:pt x="281" y="36"/>
                      <a:pt x="201" y="4"/>
                      <a:pt x="190" y="0"/>
                    </a:cubicBezTo>
                    <a:cubicBezTo>
                      <a:pt x="142" y="12"/>
                      <a:pt x="160" y="16"/>
                      <a:pt x="135" y="55"/>
                    </a:cubicBez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221" name="Rectangle 2"/>
          <p:cNvSpPr txBox="1">
            <a:spLocks noChangeArrowheads="1"/>
          </p:cNvSpPr>
          <p:nvPr/>
        </p:nvSpPr>
        <p:spPr bwMode="auto">
          <a:xfrm>
            <a:off x="0" y="4605812"/>
            <a:ext cx="9144000" cy="2097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Garamond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>
              <a:buFontTx/>
              <a:buNone/>
              <a:defRPr/>
            </a:pPr>
            <a:r>
              <a:rPr lang="en-US" sz="3200" dirty="0" smtClean="0">
                <a:solidFill>
                  <a:srgbClr val="ED00F0"/>
                </a:solidFill>
                <a:latin typeface="Calibri" charset="0"/>
                <a:cs typeface="+mn-cs"/>
              </a:rPr>
              <a:t>White blood cell differential (“diff”)</a:t>
            </a:r>
            <a:br>
              <a:rPr lang="en-US" sz="3200" dirty="0" smtClean="0">
                <a:solidFill>
                  <a:srgbClr val="ED00F0"/>
                </a:solidFill>
                <a:latin typeface="Calibri" charset="0"/>
                <a:cs typeface="+mn-cs"/>
              </a:rPr>
            </a:br>
            <a:r>
              <a:rPr lang="en-US" sz="3200" dirty="0" smtClean="0">
                <a:latin typeface="Calibri" charset="0"/>
                <a:cs typeface="+mn-cs"/>
              </a:rPr>
              <a:t>Tells you how many of each type of white cell are present (normally, neutrophils are the most numerous, and basophils are the least numerous).</a:t>
            </a:r>
            <a:endParaRPr lang="en-US" sz="3600" dirty="0" smtClean="0">
              <a:latin typeface="Calibri" charset="0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325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Leukocytes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130" y="1751865"/>
            <a:ext cx="3441899" cy="415792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 smtClean="0"/>
              <a:t>Granulocytes</a:t>
            </a:r>
          </a:p>
          <a:p>
            <a:pPr lvl="1">
              <a:spcBef>
                <a:spcPts val="900"/>
              </a:spcBef>
              <a:defRPr/>
            </a:pPr>
            <a:r>
              <a:rPr lang="en-US" sz="2800" dirty="0" smtClean="0"/>
              <a:t>Neutrophils</a:t>
            </a:r>
          </a:p>
          <a:p>
            <a:pPr lvl="1">
              <a:spcBef>
                <a:spcPts val="900"/>
              </a:spcBef>
              <a:defRPr/>
            </a:pPr>
            <a:r>
              <a:rPr lang="en-US" sz="2800" dirty="0" smtClean="0"/>
              <a:t>Eosinophils</a:t>
            </a:r>
          </a:p>
          <a:p>
            <a:pPr lvl="1">
              <a:spcBef>
                <a:spcPts val="900"/>
              </a:spcBef>
              <a:defRPr/>
            </a:pPr>
            <a:r>
              <a:rPr lang="en-US" sz="2800" dirty="0" smtClean="0"/>
              <a:t>Basophils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Agranulocytes</a:t>
            </a:r>
          </a:p>
          <a:p>
            <a:pPr lvl="1">
              <a:spcBef>
                <a:spcPts val="900"/>
              </a:spcBef>
              <a:defRPr/>
            </a:pPr>
            <a:r>
              <a:rPr lang="en-US" sz="2800" dirty="0" smtClean="0"/>
              <a:t>Lymphocytes</a:t>
            </a:r>
          </a:p>
          <a:p>
            <a:pPr lvl="1">
              <a:spcBef>
                <a:spcPts val="900"/>
              </a:spcBef>
              <a:defRPr/>
            </a:pPr>
            <a:r>
              <a:rPr lang="en-US" sz="2800" dirty="0" smtClean="0"/>
              <a:t>Monocytes</a:t>
            </a:r>
          </a:p>
        </p:txBody>
      </p:sp>
    </p:spTree>
    <p:extLst>
      <p:ext uri="{BB962C8B-B14F-4D97-AF65-F5344CB8AC3E}">
        <p14:creationId xmlns:p14="http://schemas.microsoft.com/office/powerpoint/2010/main" val="2556787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Wait, agranulocytes have granules?!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1563" y="2192894"/>
            <a:ext cx="7094394" cy="324058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 smtClean="0"/>
              <a:t>Yes! Both granulocytes and agranulocytes have cytoplasmic granules called </a:t>
            </a:r>
            <a:r>
              <a:rPr lang="en-US" sz="2800" dirty="0" smtClean="0">
                <a:solidFill>
                  <a:srgbClr val="509601"/>
                </a:solidFill>
              </a:rPr>
              <a:t>azurophilic</a:t>
            </a:r>
            <a:r>
              <a:rPr lang="en-US" sz="2800" dirty="0" smtClean="0"/>
              <a:t> granules.</a:t>
            </a:r>
          </a:p>
          <a:p>
            <a:pPr>
              <a:spcBef>
                <a:spcPts val="2400"/>
              </a:spcBef>
              <a:defRPr/>
            </a:pPr>
            <a:r>
              <a:rPr lang="en-US" sz="2800" dirty="0" smtClean="0"/>
              <a:t>But granulocytes also have </a:t>
            </a:r>
            <a:r>
              <a:rPr lang="en-US" sz="2800" dirty="0" smtClean="0">
                <a:solidFill>
                  <a:srgbClr val="509601"/>
                </a:solidFill>
              </a:rPr>
              <a:t>specific</a:t>
            </a:r>
            <a:r>
              <a:rPr lang="en-US" sz="2800" dirty="0" smtClean="0"/>
              <a:t> granules that define them as cells (neutrophilic, eosinophilic and basophilic granules)</a:t>
            </a:r>
          </a:p>
        </p:txBody>
      </p:sp>
    </p:spTree>
    <p:extLst>
      <p:ext uri="{BB962C8B-B14F-4D97-AF65-F5344CB8AC3E}">
        <p14:creationId xmlns:p14="http://schemas.microsoft.com/office/powerpoint/2010/main" val="1981692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203" r="4871" b="7396"/>
          <a:stretch/>
        </p:blipFill>
        <p:spPr bwMode="auto">
          <a:xfrm>
            <a:off x="0" y="0"/>
            <a:ext cx="9144000" cy="6156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6230759"/>
            <a:ext cx="822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Granulocytes</a:t>
            </a: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vs. </a:t>
            </a:r>
            <a:r>
              <a:rPr lang="en-US" sz="3200" dirty="0" smtClean="0">
                <a:solidFill>
                  <a:srgbClr val="0000FF"/>
                </a:solidFill>
                <a:latin typeface="Calibri" charset="0"/>
                <a:ea typeface="ＭＳ Ｐゴシック" charset="0"/>
                <a:cs typeface="ＭＳ Ｐゴシック" charset="0"/>
              </a:rPr>
              <a:t>agranulocytes</a:t>
            </a:r>
            <a:endParaRPr lang="en-US" sz="3200" dirty="0">
              <a:solidFill>
                <a:srgbClr val="0000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164222" y="335182"/>
            <a:ext cx="1922732" cy="1905245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57119" y="3380732"/>
            <a:ext cx="1717414" cy="178812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409394" y="1627887"/>
            <a:ext cx="1717414" cy="178812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602187" y="3515490"/>
            <a:ext cx="1717414" cy="178812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113740" y="975164"/>
            <a:ext cx="1717414" cy="178812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626536" y="3727184"/>
            <a:ext cx="1864888" cy="2006192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547665" y="357725"/>
            <a:ext cx="1396929" cy="1441674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1373" y="3685534"/>
            <a:ext cx="1914837" cy="1836148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890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Blood Lecture Outline</a:t>
            </a:r>
            <a:endParaRPr lang="en-US" dirty="0"/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854922" y="2109553"/>
            <a:ext cx="3475431" cy="366290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Introduction </a:t>
            </a:r>
            <a:endParaRPr lang="en-US" sz="2800" dirty="0">
              <a:solidFill>
                <a:srgbClr val="595959"/>
              </a:solidFill>
            </a:endParaRPr>
          </a:p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Erythrocytes</a:t>
            </a:r>
          </a:p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Platelets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Leukocytes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Granulocytes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32654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Neutrophils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2197" y="1698409"/>
            <a:ext cx="7869473" cy="4405432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45-75% </a:t>
            </a:r>
            <a:r>
              <a:rPr lang="en-US" sz="2800" dirty="0"/>
              <a:t>of differential count </a:t>
            </a:r>
            <a:r>
              <a:rPr lang="en-US" sz="2800" dirty="0" smtClean="0"/>
              <a:t>(between 2-8 x 10</a:t>
            </a:r>
            <a:r>
              <a:rPr lang="en-US" sz="2800" baseline="30000" dirty="0" smtClean="0"/>
              <a:t>9</a:t>
            </a:r>
            <a:r>
              <a:rPr lang="en-US" sz="2800" dirty="0" smtClean="0"/>
              <a:t>/L)</a:t>
            </a:r>
            <a:endParaRPr lang="en-US" sz="2800" dirty="0"/>
          </a:p>
          <a:p>
            <a:pPr>
              <a:spcBef>
                <a:spcPts val="1800"/>
              </a:spcBef>
              <a:defRPr/>
            </a:pPr>
            <a:r>
              <a:rPr lang="en-US" sz="2800" dirty="0"/>
              <a:t>About 15 µm in diameter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Multi-lobed nucleus… 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…hence their other name: </a:t>
            </a:r>
            <a:r>
              <a:rPr lang="en-US" sz="2800" dirty="0" smtClean="0">
                <a:cs typeface="+mn-cs"/>
              </a:rPr>
              <a:t>“polymorphonuclear leukocyte” (PMN)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Two kinds of granules:</a:t>
            </a:r>
          </a:p>
          <a:p>
            <a:pPr lvl="1">
              <a:spcBef>
                <a:spcPts val="900"/>
              </a:spcBef>
              <a:defRPr/>
            </a:pPr>
            <a:r>
              <a:rPr lang="en-US" sz="2800" dirty="0" smtClean="0"/>
              <a:t>Azurophilic (</a:t>
            </a:r>
            <a:r>
              <a:rPr lang="en-US" sz="2800" dirty="0" smtClean="0">
                <a:cs typeface="+mn-cs"/>
              </a:rPr>
              <a:t>primary, purple) granules (a few)</a:t>
            </a:r>
          </a:p>
          <a:p>
            <a:pPr lvl="1">
              <a:spcBef>
                <a:spcPts val="900"/>
              </a:spcBef>
              <a:defRPr/>
            </a:pPr>
            <a:r>
              <a:rPr lang="en-US" sz="2800" dirty="0" smtClean="0"/>
              <a:t>Neutrophilic (secondary, pink) granules (lots)</a:t>
            </a:r>
            <a:endParaRPr lang="en-US" sz="2800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1742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203" r="4871" b="7396"/>
          <a:stretch/>
        </p:blipFill>
        <p:spPr bwMode="auto">
          <a:xfrm>
            <a:off x="0" y="0"/>
            <a:ext cx="9144000" cy="6156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64480" y="6230759"/>
            <a:ext cx="3580867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Normal neutrophils</a:t>
            </a:r>
            <a:endParaRPr lang="en-US" sz="32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921490" y="6225639"/>
            <a:ext cx="3853356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Immature neutrophil</a:t>
            </a:r>
            <a:endParaRPr lang="en-US" sz="32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1905092" y="2099298"/>
            <a:ext cx="123478" cy="4180954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2216249" y="2963714"/>
            <a:ext cx="1417537" cy="334545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6855501" y="5010089"/>
            <a:ext cx="412072" cy="135199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062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3" name="Text Box 3"/>
          <p:cNvSpPr txBox="1">
            <a:spLocks noChangeArrowheads="1"/>
          </p:cNvSpPr>
          <p:nvPr/>
        </p:nvSpPr>
        <p:spPr bwMode="auto">
          <a:xfrm>
            <a:off x="433388" y="5525117"/>
            <a:ext cx="8229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Neutrophil: azurophilic vs. neutrophilic </a:t>
            </a:r>
            <a:r>
              <a:rPr lang="en-US" sz="32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granules</a:t>
            </a:r>
            <a:br>
              <a:rPr lang="en-US" sz="32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</a:br>
            <a:r>
              <a:rPr lang="en-US" sz="32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(hard to see on screen!)</a:t>
            </a:r>
          </a:p>
        </p:txBody>
      </p:sp>
      <p:pic>
        <p:nvPicPr>
          <p:cNvPr id="3" name="Picture 2" descr="Neutrophil granules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972" y="438864"/>
            <a:ext cx="6312237" cy="4963292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 flipV="1">
            <a:off x="3386558" y="3201238"/>
            <a:ext cx="613968" cy="245448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 flipV="1">
            <a:off x="5197425" y="2622090"/>
            <a:ext cx="1434584" cy="301011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303293" y="3307059"/>
            <a:ext cx="835338" cy="235996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417947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1026" descr="wcd%20toxic%20gran%20x1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8" r="5882" b="4576"/>
          <a:stretch>
            <a:fillRect/>
          </a:stretch>
        </p:blipFill>
        <p:spPr bwMode="auto">
          <a:xfrm>
            <a:off x="4876800" y="371737"/>
            <a:ext cx="3949700" cy="41052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5908" name="Text Box 1028"/>
          <p:cNvSpPr txBox="1">
            <a:spLocks noChangeArrowheads="1"/>
          </p:cNvSpPr>
          <p:nvPr/>
        </p:nvSpPr>
        <p:spPr bwMode="auto">
          <a:xfrm>
            <a:off x="838200" y="4651637"/>
            <a:ext cx="32004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/>
            </a:pPr>
            <a:r>
              <a:rPr lang="en-US" sz="24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Normal neutrophil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SzPct val="80000"/>
              <a:defRPr/>
            </a:pPr>
            <a:r>
              <a:rPr lang="en-US" sz="24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(top left)</a:t>
            </a:r>
          </a:p>
        </p:txBody>
      </p:sp>
      <p:sp>
        <p:nvSpPr>
          <p:cNvPr id="1915909" name="Text Box 1029"/>
          <p:cNvSpPr txBox="1">
            <a:spLocks noChangeArrowheads="1"/>
          </p:cNvSpPr>
          <p:nvPr/>
        </p:nvSpPr>
        <p:spPr bwMode="auto">
          <a:xfrm>
            <a:off x="5133164" y="4651637"/>
            <a:ext cx="331868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/>
            </a:pPr>
            <a:r>
              <a:rPr lang="en-US" sz="24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Neutrophil 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from patient with bacterial infection</a:t>
            </a:r>
            <a:endParaRPr lang="en-US" sz="24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pic>
        <p:nvPicPr>
          <p:cNvPr id="48133" name="Picture 1030" descr="segmented neutrophil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0" t="11948" r="38939" b="15044"/>
          <a:stretch>
            <a:fillRect/>
          </a:stretch>
        </p:blipFill>
        <p:spPr bwMode="auto">
          <a:xfrm>
            <a:off x="344488" y="371737"/>
            <a:ext cx="4227512" cy="40798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50850" y="5657294"/>
            <a:ext cx="8229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Azurophilic granules become much more </a:t>
            </a:r>
            <a:b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prominent during bacterial infection.</a:t>
            </a:r>
            <a:endParaRPr lang="en-US" sz="3200" dirty="0" smtClean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196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3478" y="5042118"/>
            <a:ext cx="881987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Azurophilic granules first appear in less mature neutrophils called promyelocytes. Promyelocytes divide, distributing their azurophilic granules evenly (which </a:t>
            </a:r>
            <a:r>
              <a:rPr lang="en-US" sz="28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means more mature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neutrophils have fewer azurophilic granules).</a:t>
            </a:r>
            <a:endParaRPr lang="en-US" sz="2800" dirty="0" smtClean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pic>
        <p:nvPicPr>
          <p:cNvPr id="2" name="Picture 1" descr="Promyelocyte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138" y="451212"/>
            <a:ext cx="4864100" cy="43942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5096246" y="2556867"/>
            <a:ext cx="2005079" cy="16711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118033" y="2306193"/>
            <a:ext cx="1909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promyelocyte</a:t>
            </a:r>
            <a:endParaRPr lang="en-US" sz="2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69712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Neutrophil Functions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5590" y="1698946"/>
            <a:ext cx="8026081" cy="436961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First line of defense against invaders (bacteria, foreign objects)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Spend a few hours in blood, then migrate quickly to site of infection where they spend a few days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Kill invaders by phagocytosis and by enzymatic destruction (nasty!)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Then take off and let others (macrophages) clean up the mess</a:t>
            </a:r>
          </a:p>
        </p:txBody>
      </p:sp>
    </p:spTree>
    <p:extLst>
      <p:ext uri="{BB962C8B-B14F-4D97-AF65-F5344CB8AC3E}">
        <p14:creationId xmlns:p14="http://schemas.microsoft.com/office/powerpoint/2010/main" val="303865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Eosinophils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5752" y="1994255"/>
            <a:ext cx="7245584" cy="3756762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defRPr/>
            </a:pPr>
            <a:r>
              <a:rPr lang="en-US" sz="2800" dirty="0"/>
              <a:t>1-4% of differential count (about 0.5 x 10</a:t>
            </a:r>
            <a:r>
              <a:rPr lang="en-US" sz="2800" baseline="30000" dirty="0"/>
              <a:t>9</a:t>
            </a:r>
            <a:r>
              <a:rPr lang="en-US" sz="2800" dirty="0"/>
              <a:t>/L)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/>
              <a:t>About 15 µm in diameter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Large, gorgeous, orange-red (eosinophilic) granules in cytoplasm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Greek </a:t>
            </a:r>
            <a:r>
              <a:rPr lang="en-US" sz="2800" i="1" dirty="0" err="1" smtClean="0"/>
              <a:t>eos</a:t>
            </a:r>
            <a:r>
              <a:rPr lang="en-US" sz="2800" dirty="0" smtClean="0"/>
              <a:t> = first blush of dawn</a:t>
            </a:r>
            <a:endParaRPr lang="en-US" sz="2800" dirty="0" smtClean="0">
              <a:cs typeface="+mn-cs"/>
            </a:endParaRP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Bi-lobed nucleus</a:t>
            </a:r>
            <a:endParaRPr lang="en-US" sz="2800" baseline="30000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8755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203" r="4871" b="7396"/>
          <a:stretch/>
        </p:blipFill>
        <p:spPr bwMode="auto">
          <a:xfrm>
            <a:off x="0" y="0"/>
            <a:ext cx="9144000" cy="6156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716534" y="6237942"/>
            <a:ext cx="3580867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Eosinophil</a:t>
            </a:r>
            <a:endParaRPr lang="en-US" sz="32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986581" y="5027731"/>
            <a:ext cx="17640" cy="123488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3941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W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8643" name="Text Box 3"/>
          <p:cNvSpPr txBox="1">
            <a:spLocks noChangeArrowheads="1"/>
          </p:cNvSpPr>
          <p:nvPr/>
        </p:nvSpPr>
        <p:spPr bwMode="auto">
          <a:xfrm>
            <a:off x="457200" y="6248400"/>
            <a:ext cx="822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Eosinophil in real life</a:t>
            </a:r>
            <a:endParaRPr lang="en-US" sz="32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935028" y="2116939"/>
            <a:ext cx="2967575" cy="4198596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758326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Eosinophil Functions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83684" y="1958976"/>
            <a:ext cx="6495318" cy="3492143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Major cell involved in allergic reactions (like hay fever and asthma)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Good at killing parasites (granules contain major basic protein)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Also involved in drug reactions</a:t>
            </a:r>
            <a:endParaRPr lang="en-US" sz="2800" dirty="0" smtClean="0">
              <a:cs typeface="+mn-cs"/>
            </a:endParaRP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Help modulate immune responses </a:t>
            </a:r>
          </a:p>
        </p:txBody>
      </p:sp>
    </p:spTree>
    <p:extLst>
      <p:ext uri="{BB962C8B-B14F-4D97-AF65-F5344CB8AC3E}">
        <p14:creationId xmlns:p14="http://schemas.microsoft.com/office/powerpoint/2010/main" val="1868991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Basophils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944" y="1593832"/>
            <a:ext cx="7361847" cy="4545293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Less than 1% of differential count</a:t>
            </a:r>
            <a:r>
              <a:rPr lang="en-US" sz="2800" dirty="0"/>
              <a:t> </a:t>
            </a:r>
            <a:r>
              <a:rPr lang="en-US" sz="2800" dirty="0" smtClean="0"/>
              <a:t>(less </a:t>
            </a:r>
            <a:r>
              <a:rPr lang="en-US" sz="2800" dirty="0"/>
              <a:t>than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0.3 x </a:t>
            </a:r>
            <a:r>
              <a:rPr lang="en-US" sz="2800" dirty="0"/>
              <a:t>10</a:t>
            </a:r>
            <a:r>
              <a:rPr lang="en-US" sz="2800" baseline="30000" dirty="0"/>
              <a:t>9</a:t>
            </a:r>
            <a:r>
              <a:rPr lang="en-US" sz="2800" dirty="0"/>
              <a:t>/L)</a:t>
            </a:r>
            <a:r>
              <a:rPr lang="en-US" sz="2800" dirty="0" smtClean="0"/>
              <a:t>	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About 10 µm in diameter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/>
              <a:t>Tons of large, deep blue (basophilic) granules in cytoplasm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Irregularly</a:t>
            </a:r>
            <a:r>
              <a:rPr lang="en-US" sz="2800" dirty="0"/>
              <a:t>-shaped nucleus (hard to see under all those granules</a:t>
            </a:r>
            <a:r>
              <a:rPr lang="en-US" sz="2800" dirty="0" smtClean="0"/>
              <a:t>)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Functions: fight infection, mediate allergic responses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64439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203" r="4871" b="7396"/>
          <a:stretch/>
        </p:blipFill>
        <p:spPr bwMode="auto">
          <a:xfrm>
            <a:off x="0" y="0"/>
            <a:ext cx="9144000" cy="6156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716534" y="6237942"/>
            <a:ext cx="3580867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Basophil</a:t>
            </a:r>
            <a:endParaRPr lang="en-US" sz="32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798009" y="2487403"/>
            <a:ext cx="2875278" cy="382813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747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W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8643" name="Text Box 3"/>
          <p:cNvSpPr txBox="1">
            <a:spLocks noChangeArrowheads="1"/>
          </p:cNvSpPr>
          <p:nvPr/>
        </p:nvSpPr>
        <p:spPr bwMode="auto">
          <a:xfrm>
            <a:off x="457200" y="6248400"/>
            <a:ext cx="822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Basophil in real life</a:t>
            </a:r>
            <a:endParaRPr lang="en-US" sz="32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935028" y="4727830"/>
            <a:ext cx="2985215" cy="1587705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17743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Blood Lecture Outline</a:t>
            </a:r>
            <a:endParaRPr lang="en-US" dirty="0"/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854922" y="2109553"/>
            <a:ext cx="3475431" cy="366290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Introduction </a:t>
            </a:r>
            <a:endParaRPr lang="en-US" sz="2800" dirty="0">
              <a:solidFill>
                <a:srgbClr val="595959"/>
              </a:solidFill>
            </a:endParaRPr>
          </a:p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Erythrocytes</a:t>
            </a:r>
          </a:p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Platelets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Leukocytes</a:t>
            </a:r>
          </a:p>
          <a:p>
            <a:pPr lvl="1"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 smtClean="0">
                <a:solidFill>
                  <a:srgbClr val="595959"/>
                </a:solidFill>
              </a:rPr>
              <a:t>Granulocytes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Agranulocytes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28691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Lymphocytes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5745" y="1557814"/>
            <a:ext cx="8238842" cy="5145826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1800"/>
              </a:spcBef>
              <a:defRPr/>
            </a:pPr>
            <a:r>
              <a:rPr lang="en-US" sz="2800" dirty="0" smtClean="0"/>
              <a:t>20-50% of differential count (between 1</a:t>
            </a:r>
            <a:r>
              <a:rPr lang="en-US" sz="2800" dirty="0"/>
              <a:t>-4 x 10</a:t>
            </a:r>
            <a:r>
              <a:rPr lang="en-US" sz="2800" baseline="30000" dirty="0"/>
              <a:t>9</a:t>
            </a:r>
            <a:r>
              <a:rPr lang="en-US" sz="2800" dirty="0"/>
              <a:t>/L)</a:t>
            </a:r>
            <a:endParaRPr lang="en-US" sz="2800" dirty="0" smtClean="0"/>
          </a:p>
          <a:p>
            <a:pPr>
              <a:lnSpc>
                <a:spcPct val="110000"/>
              </a:lnSpc>
              <a:spcBef>
                <a:spcPts val="1800"/>
              </a:spcBef>
              <a:defRPr/>
            </a:pPr>
            <a:r>
              <a:rPr lang="en-US" sz="2800" dirty="0" smtClean="0"/>
              <a:t>Most lymphocytes are small (6-12 µm) but some</a:t>
            </a:r>
            <a:br>
              <a:rPr lang="en-US" sz="2800" dirty="0" smtClean="0"/>
            </a:br>
            <a:r>
              <a:rPr lang="en-US" sz="2800" dirty="0" smtClean="0"/>
              <a:t> are larger (up </a:t>
            </a:r>
            <a:r>
              <a:rPr lang="en-US" sz="2800" dirty="0"/>
              <a:t>to </a:t>
            </a:r>
            <a:r>
              <a:rPr lang="en-US" sz="2800" dirty="0" smtClean="0"/>
              <a:t>20 µm)</a:t>
            </a:r>
          </a:p>
          <a:p>
            <a:pPr>
              <a:lnSpc>
                <a:spcPct val="110000"/>
              </a:lnSpc>
              <a:spcBef>
                <a:spcPts val="1800"/>
              </a:spcBef>
              <a:defRPr/>
            </a:pPr>
            <a:r>
              <a:rPr lang="en-US" sz="2800" dirty="0" smtClean="0"/>
              <a:t>Nucleus: dark staining; “clumpy and smudgy”</a:t>
            </a:r>
          </a:p>
          <a:p>
            <a:pPr>
              <a:lnSpc>
                <a:spcPct val="110000"/>
              </a:lnSpc>
              <a:spcBef>
                <a:spcPts val="1800"/>
              </a:spcBef>
              <a:defRPr/>
            </a:pPr>
            <a:r>
              <a:rPr lang="en-US" sz="2800" dirty="0" smtClean="0"/>
              <a:t>Two main types (which look pretty much the same):</a:t>
            </a:r>
          </a:p>
          <a:p>
            <a:pPr lvl="1">
              <a:lnSpc>
                <a:spcPct val="110000"/>
              </a:lnSpc>
              <a:spcBef>
                <a:spcPts val="900"/>
              </a:spcBef>
              <a:defRPr/>
            </a:pPr>
            <a:r>
              <a:rPr lang="en-US" sz="2800" dirty="0" smtClean="0"/>
              <a:t>B-lymphocytes</a:t>
            </a:r>
          </a:p>
          <a:p>
            <a:pPr lvl="1">
              <a:lnSpc>
                <a:spcPct val="110000"/>
              </a:lnSpc>
              <a:spcBef>
                <a:spcPts val="900"/>
              </a:spcBef>
              <a:defRPr/>
            </a:pPr>
            <a:r>
              <a:rPr lang="en-US" sz="2800" dirty="0" smtClean="0"/>
              <a:t>T-lymphocytes</a:t>
            </a:r>
          </a:p>
        </p:txBody>
      </p:sp>
    </p:spTree>
    <p:extLst>
      <p:ext uri="{BB962C8B-B14F-4D97-AF65-F5344CB8AC3E}">
        <p14:creationId xmlns:p14="http://schemas.microsoft.com/office/powerpoint/2010/main" val="838034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203" r="4871" b="7396"/>
          <a:stretch/>
        </p:blipFill>
        <p:spPr bwMode="auto">
          <a:xfrm>
            <a:off x="0" y="0"/>
            <a:ext cx="9144000" cy="6156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575410" y="6255583"/>
            <a:ext cx="4055145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Normal lymphocytes</a:t>
            </a:r>
            <a:endParaRPr lang="en-US" sz="32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1375900" y="5257065"/>
            <a:ext cx="2522482" cy="107611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498134" y="1587706"/>
            <a:ext cx="723229" cy="478075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875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W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8643" name="Text Box 3"/>
          <p:cNvSpPr txBox="1">
            <a:spLocks noChangeArrowheads="1"/>
          </p:cNvSpPr>
          <p:nvPr/>
        </p:nvSpPr>
        <p:spPr bwMode="auto">
          <a:xfrm>
            <a:off x="457200" y="6248400"/>
            <a:ext cx="822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Small lymphocyte in real life</a:t>
            </a:r>
            <a:endParaRPr lang="en-US" sz="32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3263352" y="4339725"/>
            <a:ext cx="383975" cy="2046375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929645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3858" name="Text Box 2"/>
          <p:cNvSpPr txBox="1">
            <a:spLocks noChangeArrowheads="1"/>
          </p:cNvSpPr>
          <p:nvPr/>
        </p:nvSpPr>
        <p:spPr bwMode="auto">
          <a:xfrm>
            <a:off x="0" y="6143287"/>
            <a:ext cx="9144000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/>
            </a:pPr>
            <a:r>
              <a:rPr lang="en-US" sz="32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Lymphocyte chromatin pattern: clumpy </a:t>
            </a:r>
            <a:r>
              <a:rPr lang="en-US" sz="3200" i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and</a:t>
            </a:r>
            <a:r>
              <a:rPr lang="en-US" sz="32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 smudgy</a:t>
            </a:r>
            <a:endParaRPr lang="en-US" sz="32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pic>
        <p:nvPicPr>
          <p:cNvPr id="82947" name="Picture 5" descr="mature lymphocytosis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" t="1036" r="475" b="1259"/>
          <a:stretch>
            <a:fillRect/>
          </a:stretch>
        </p:blipFill>
        <p:spPr bwMode="auto">
          <a:xfrm>
            <a:off x="952500" y="601663"/>
            <a:ext cx="7232650" cy="53038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53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3858" name="Text Box 2"/>
          <p:cNvSpPr txBox="1">
            <a:spLocks noChangeArrowheads="1"/>
          </p:cNvSpPr>
          <p:nvPr/>
        </p:nvSpPr>
        <p:spPr bwMode="auto">
          <a:xfrm>
            <a:off x="35280" y="2315160"/>
            <a:ext cx="208148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Neutrophil chromatin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: distinct clumps (with white space between clumps)</a:t>
            </a:r>
            <a:endParaRPr lang="en-US" sz="24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pic>
        <p:nvPicPr>
          <p:cNvPr id="4" name="Picture 1030" descr="segmented neutrophil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0" t="11948" r="38939" b="15044"/>
          <a:stretch>
            <a:fillRect/>
          </a:stretch>
        </p:blipFill>
        <p:spPr bwMode="auto">
          <a:xfrm>
            <a:off x="2180014" y="1147950"/>
            <a:ext cx="4806198" cy="463835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7062511" y="1003340"/>
            <a:ext cx="208148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Lymphocyte chromatin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: clumpy but also smudgy (no white space between clumps)</a:t>
            </a:r>
            <a:endParaRPr lang="en-US" sz="24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7062511" y="4225298"/>
            <a:ext cx="208148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Monocyte chromatin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: </a:t>
            </a:r>
            <a:br>
              <a:rPr lang="en-US" sz="24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</a:br>
            <a:r>
              <a:rPr lang="en-US" sz="24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not really clumpy</a:t>
            </a:r>
            <a:endParaRPr lang="en-US" sz="24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 flipV="1">
            <a:off x="1834533" y="2699097"/>
            <a:ext cx="1446459" cy="211695"/>
          </a:xfrm>
          <a:prstGeom prst="straightConnector1">
            <a:avLst/>
          </a:prstGeom>
          <a:noFill/>
          <a:ln w="38100" cap="flat" cmpd="sng" algn="ctr">
            <a:solidFill>
              <a:srgbClr val="FF5F09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H="1">
            <a:off x="5341623" y="1711192"/>
            <a:ext cx="1978869" cy="716918"/>
          </a:xfrm>
          <a:prstGeom prst="straightConnector1">
            <a:avLst/>
          </a:prstGeom>
          <a:noFill/>
          <a:ln w="38100" cap="flat" cmpd="sng" algn="ctr">
            <a:solidFill>
              <a:srgbClr val="FF5F09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 flipV="1">
            <a:off x="5662357" y="4233878"/>
            <a:ext cx="1605216" cy="599799"/>
          </a:xfrm>
          <a:prstGeom prst="straightConnector1">
            <a:avLst/>
          </a:prstGeom>
          <a:noFill/>
          <a:ln w="38100" cap="flat" cmpd="sng" algn="ctr">
            <a:solidFill>
              <a:srgbClr val="FF5F09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09794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B-Lymphocytes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334" y="1606147"/>
            <a:ext cx="8255397" cy="4525963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15% of circulating lymphocytes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Develop in </a:t>
            </a:r>
            <a:r>
              <a:rPr lang="en-US" sz="2800" dirty="0" smtClean="0">
                <a:solidFill>
                  <a:srgbClr val="FF5F09"/>
                </a:solidFill>
              </a:rPr>
              <a:t>b</a:t>
            </a:r>
            <a:r>
              <a:rPr lang="en-US" sz="2800" dirty="0" smtClean="0"/>
              <a:t>ursa of Fabricius (in birds) and in </a:t>
            </a:r>
            <a:r>
              <a:rPr lang="en-US" sz="2800" dirty="0" smtClean="0">
                <a:solidFill>
                  <a:srgbClr val="FF5F09"/>
                </a:solidFill>
              </a:rPr>
              <a:t>b</a:t>
            </a:r>
            <a:r>
              <a:rPr lang="en-US" sz="2800" dirty="0" smtClean="0"/>
              <a:t>one marrow (in humans)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Further maturation occurs in lymphatic tissues (lymph nodes and spleen)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Ultimately, become either plasma cells (which make antibodies) or memory cells (which “remember” previous infections)</a:t>
            </a:r>
          </a:p>
        </p:txBody>
      </p:sp>
    </p:spTree>
    <p:extLst>
      <p:ext uri="{BB962C8B-B14F-4D97-AF65-F5344CB8AC3E}">
        <p14:creationId xmlns:p14="http://schemas.microsoft.com/office/powerpoint/2010/main" val="4212907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T-Lymphocytes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414" y="1764917"/>
            <a:ext cx="8255397" cy="4091947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About 85% of circulating lymphocytes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Develop and mature in </a:t>
            </a:r>
            <a:r>
              <a:rPr lang="en-US" sz="2800" dirty="0" smtClean="0">
                <a:solidFill>
                  <a:srgbClr val="FF5F09"/>
                </a:solidFill>
              </a:rPr>
              <a:t>t</a:t>
            </a:r>
            <a:r>
              <a:rPr lang="en-US" sz="2800" dirty="0" smtClean="0"/>
              <a:t>hymus 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Also found in bone marrow and lymphoid tissues, along with B cells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Ultimately, most become either cytotoxic T cells (which kill infected cells) or helper T cells (which help other immune cells do their jobs)</a:t>
            </a:r>
          </a:p>
        </p:txBody>
      </p:sp>
    </p:spTree>
    <p:extLst>
      <p:ext uri="{BB962C8B-B14F-4D97-AF65-F5344CB8AC3E}">
        <p14:creationId xmlns:p14="http://schemas.microsoft.com/office/powerpoint/2010/main" val="3165317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Monocytes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8000" y="1757498"/>
            <a:ext cx="6887745" cy="4021382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1-8% of differential count (between 0.1-0.8 </a:t>
            </a:r>
            <a:r>
              <a:rPr lang="en-US" sz="2800" dirty="0"/>
              <a:t>x 10</a:t>
            </a:r>
            <a:r>
              <a:rPr lang="en-US" sz="2800" baseline="30000" dirty="0"/>
              <a:t>9</a:t>
            </a:r>
            <a:r>
              <a:rPr lang="en-US" sz="2800" dirty="0"/>
              <a:t>/</a:t>
            </a:r>
            <a:r>
              <a:rPr lang="en-US" sz="2800" dirty="0" smtClean="0"/>
              <a:t>L)</a:t>
            </a:r>
            <a:endParaRPr lang="en-US" sz="2800" dirty="0" smtClean="0">
              <a:cs typeface="+mn-cs"/>
            </a:endParaRP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12-20 µm in diameter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Nucleus: indented, oval, kidney, or horseshoe-shaped. “Raked” chromatin.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>
                <a:cs typeface="+mn-cs"/>
              </a:rPr>
              <a:t>Cytoplasm: “dishwater” (gray-blue) </a:t>
            </a:r>
            <a:r>
              <a:rPr lang="en-US" sz="2800" dirty="0" smtClean="0"/>
              <a:t>color,</a:t>
            </a:r>
            <a:r>
              <a:rPr lang="en-US" sz="2800" dirty="0"/>
              <a:t> </a:t>
            </a:r>
            <a:r>
              <a:rPr lang="en-US" sz="2800" dirty="0" smtClean="0"/>
              <a:t>sometimes with little vacuoles and/or tiny azurophilic granules</a:t>
            </a:r>
            <a:endParaRPr lang="en-US" sz="2800" baseline="30000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7694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30" descr="segmented neutrophil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0" t="11948" r="38939" b="15044"/>
          <a:stretch>
            <a:fillRect/>
          </a:stretch>
        </p:blipFill>
        <p:spPr bwMode="auto">
          <a:xfrm>
            <a:off x="2180014" y="689280"/>
            <a:ext cx="4806198" cy="463835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67216" y="5764651"/>
            <a:ext cx="843179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SzPct val="80000"/>
              <a:defRPr/>
            </a:pP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Monocyte: large cell with “dishwater” cytoplasm </a:t>
            </a:r>
            <a:b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</a:br>
            <a:r>
              <a:rPr lang="en-US" sz="28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rPr>
              <a:t>and “raked” chromatin</a:t>
            </a:r>
            <a:endParaRPr lang="en-US" sz="2800" dirty="0">
              <a:solidFill>
                <a:srgbClr val="000000"/>
              </a:solidFill>
              <a:latin typeface="Calibri"/>
              <a:ea typeface="ＭＳ Ｐゴシック" charset="0"/>
              <a:cs typeface="Calibri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flipV="1">
            <a:off x="2293166" y="4039827"/>
            <a:ext cx="2769440" cy="1869961"/>
          </a:xfrm>
          <a:prstGeom prst="straightConnector1">
            <a:avLst/>
          </a:prstGeom>
          <a:noFill/>
          <a:ln w="38100" cap="flat" cmpd="sng" algn="ctr">
            <a:solidFill>
              <a:srgbClr val="FF5F09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86606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Monocyte Function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30544"/>
            <a:ext cx="8151710" cy="5181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 smtClean="0"/>
              <a:t>Differentiate into macrophages (histiocytes) in different organs</a:t>
            </a:r>
          </a:p>
          <a:p>
            <a:pPr lvl="1">
              <a:defRPr/>
            </a:pPr>
            <a:r>
              <a:rPr lang="en-US" sz="2800" dirty="0" smtClean="0"/>
              <a:t>Foreign body giant cells (anywhere)</a:t>
            </a:r>
          </a:p>
          <a:p>
            <a:pPr lvl="1">
              <a:defRPr/>
            </a:pPr>
            <a:r>
              <a:rPr lang="en-US" sz="2800" dirty="0" smtClean="0"/>
              <a:t>Kupffer cells (liver)</a:t>
            </a:r>
          </a:p>
          <a:p>
            <a:pPr lvl="1">
              <a:defRPr/>
            </a:pPr>
            <a:r>
              <a:rPr lang="en-US" sz="2800" dirty="0" smtClean="0"/>
              <a:t>Microglial cells (brain)</a:t>
            </a:r>
          </a:p>
          <a:p>
            <a:pPr lvl="1">
              <a:defRPr/>
            </a:pPr>
            <a:r>
              <a:rPr lang="en-US" sz="2800" dirty="0" smtClean="0"/>
              <a:t>Alveolar macrophages (lung)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Second line of defense against invading organisms</a:t>
            </a:r>
          </a:p>
          <a:p>
            <a:pPr>
              <a:spcBef>
                <a:spcPts val="1800"/>
              </a:spcBef>
              <a:defRPr/>
            </a:pPr>
            <a:r>
              <a:rPr lang="en-US" sz="2800" dirty="0" smtClean="0"/>
              <a:t>Help lymphocytes do their job; also phagocytic (eat up invaders and either get rid of them or present bits of them to lymphocytes)</a:t>
            </a:r>
          </a:p>
        </p:txBody>
      </p:sp>
    </p:spTree>
    <p:extLst>
      <p:ext uri="{BB962C8B-B14F-4D97-AF65-F5344CB8AC3E}">
        <p14:creationId xmlns:p14="http://schemas.microsoft.com/office/powerpoint/2010/main" val="4027766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Blood Lecture Outline</a:t>
            </a:r>
            <a:endParaRPr lang="en-US" dirty="0"/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854922" y="2109553"/>
            <a:ext cx="3475431" cy="3662904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 smtClean="0"/>
              <a:t>Introduction </a:t>
            </a:r>
            <a:endParaRPr lang="en-US" sz="2800" dirty="0"/>
          </a:p>
          <a:p>
            <a:pPr>
              <a:spcBef>
                <a:spcPts val="1800"/>
              </a:spcBef>
            </a:pPr>
            <a:r>
              <a:rPr lang="en-US" sz="2800" dirty="0" smtClean="0"/>
              <a:t>Erythrocytes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Platelets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Leukocytes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Granulocytes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Agranulocytes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40042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Franklin Gothic Medium"/>
        <a:ea typeface="ＭＳ Ｐゴシック"/>
        <a:cs typeface=""/>
      </a:majorFont>
      <a:minorFont>
        <a:latin typeface="Franklin Gothic Medium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lank Presentation">
  <a:themeElements>
    <a:clrScheme name="Blank Presentation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Franklin Gothic Medium"/>
        <a:ea typeface="ＭＳ Ｐゴシック"/>
        <a:cs typeface=""/>
      </a:majorFont>
      <a:minorFont>
        <a:latin typeface="Franklin Gothic Medium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Blank Presentation">
  <a:themeElements>
    <a:clrScheme name="Blank Presentation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Franklin Gothic Medium"/>
        <a:ea typeface="ＭＳ Ｐゴシック"/>
        <a:cs typeface=""/>
      </a:majorFont>
      <a:minorFont>
        <a:latin typeface="Franklin Gothic Medium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Blank Presentation">
  <a:themeElements>
    <a:clrScheme name="Blank Presentation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Franklin Gothic Medium"/>
        <a:ea typeface="ＭＳ Ｐゴシック"/>
        <a:cs typeface=""/>
      </a:majorFont>
      <a:minorFont>
        <a:latin typeface="Franklin Gothic Medium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Blank Presentation">
  <a:themeElements>
    <a:clrScheme name="Blank Presentation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Franklin Gothic Medium"/>
        <a:ea typeface="ＭＳ Ｐゴシック"/>
        <a:cs typeface=""/>
      </a:majorFont>
      <a:minorFont>
        <a:latin typeface="Franklin Gothic Medium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400" b="1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400" b="1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400" b="1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Pct val="80000"/>
          <a:buFontTx/>
          <a:buNone/>
          <a:tabLst/>
          <a:defRPr kumimoji="0" lang="en-US" sz="400" b="1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tx1"/>
          </a:buClr>
          <a:buSzPct val="90000"/>
          <a:buFont typeface="Times" charset="0"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tx1"/>
          </a:buClr>
          <a:buSzPct val="90000"/>
          <a:buFont typeface="Times" charset="0"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3_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tx1"/>
          </a:buClr>
          <a:buSzPct val="90000"/>
          <a:buFont typeface="Times" charset="0"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tx1"/>
          </a:buClr>
          <a:buSzPct val="90000"/>
          <a:buFont typeface="Times" charset="0"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5_Blank Presentation">
  <a:themeElements>
    <a:clrScheme name="Blank Presentation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Franklin Gothic Medium"/>
        <a:ea typeface="ＭＳ Ｐゴシック"/>
        <a:cs typeface=""/>
      </a:majorFont>
      <a:minorFont>
        <a:latin typeface="Franklin Gothic Medium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4_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tx1"/>
          </a:buClr>
          <a:buSzPct val="90000"/>
          <a:buFont typeface="Times" charset="0"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tx1"/>
          </a:buClr>
          <a:buSzPct val="90000"/>
          <a:buFont typeface="Times" charset="0"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6_Blank Presentation">
  <a:themeElements>
    <a:clrScheme name="Blank Presentation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Franklin Gothic Medium"/>
        <a:ea typeface="ＭＳ Ｐゴシック"/>
        <a:cs typeface=""/>
      </a:majorFont>
      <a:minorFont>
        <a:latin typeface="Franklin Gothic Medium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7850</TotalTime>
  <Words>1132</Words>
  <Application>Microsoft Macintosh PowerPoint</Application>
  <PresentationFormat>On-screen Show (4:3)</PresentationFormat>
  <Paragraphs>204</Paragraphs>
  <Slides>62</Slides>
  <Notes>62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62</vt:i4>
      </vt:variant>
    </vt:vector>
  </HeadingPairs>
  <TitlesOfParts>
    <vt:vector size="75" baseType="lpstr">
      <vt:lpstr>Office Theme</vt:lpstr>
      <vt:lpstr>Blank Presentation</vt:lpstr>
      <vt:lpstr>1_Blank Presentation</vt:lpstr>
      <vt:lpstr>2_Blank Presentation</vt:lpstr>
      <vt:lpstr>3_Blank Presentation</vt:lpstr>
      <vt:lpstr>4_Blank Presentation</vt:lpstr>
      <vt:lpstr>PERFECT MASTER</vt:lpstr>
      <vt:lpstr>1_PERFECT MASTER</vt:lpstr>
      <vt:lpstr>2_PERFECT MASTER</vt:lpstr>
      <vt:lpstr>3_PERFECT MASTER</vt:lpstr>
      <vt:lpstr>5_Blank Presentation</vt:lpstr>
      <vt:lpstr>4_PERFECT MASTER</vt:lpstr>
      <vt:lpstr>6_Blank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Blood Lecture Objectives</vt:lpstr>
      <vt:lpstr>Blood Lecture Outline</vt:lpstr>
      <vt:lpstr>Blood Lecture Outline</vt:lpstr>
      <vt:lpstr>Blood is a Specialized Connective Tissue</vt:lpstr>
      <vt:lpstr>Cells</vt:lpstr>
      <vt:lpstr>Plasma contents</vt:lpstr>
      <vt:lpstr>Plasma vs. Serum</vt:lpstr>
      <vt:lpstr>Blood Lecture Outline</vt:lpstr>
      <vt:lpstr>Erythrocytes (Red Blood Cells)</vt:lpstr>
      <vt:lpstr>PowerPoint Presentation</vt:lpstr>
      <vt:lpstr>Red Blood Cell Morphological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Blood Lecture Outline</vt:lpstr>
      <vt:lpstr>Platelets</vt:lpstr>
      <vt:lpstr>PowerPoint Presentation</vt:lpstr>
      <vt:lpstr>PowerPoint Presentation</vt:lpstr>
      <vt:lpstr>PowerPoint Presentation</vt:lpstr>
      <vt:lpstr>PowerPoint Presentation</vt:lpstr>
      <vt:lpstr>Blood Lecture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Leukocytes</vt:lpstr>
      <vt:lpstr>Wait, agranulocytes have granules?!</vt:lpstr>
      <vt:lpstr>PowerPoint Presentation</vt:lpstr>
      <vt:lpstr>Blood Lecture Outline</vt:lpstr>
      <vt:lpstr>Neutrophils</vt:lpstr>
      <vt:lpstr>PowerPoint Presentation</vt:lpstr>
      <vt:lpstr>PowerPoint Presentation</vt:lpstr>
      <vt:lpstr>PowerPoint Presentation</vt:lpstr>
      <vt:lpstr>PowerPoint Presentation</vt:lpstr>
      <vt:lpstr>Neutrophil Functions</vt:lpstr>
      <vt:lpstr>Eosinophils</vt:lpstr>
      <vt:lpstr>PowerPoint Presentation</vt:lpstr>
      <vt:lpstr>PowerPoint Presentation</vt:lpstr>
      <vt:lpstr>Eosinophil Functions</vt:lpstr>
      <vt:lpstr>Basophils</vt:lpstr>
      <vt:lpstr>PowerPoint Presentation</vt:lpstr>
      <vt:lpstr>PowerPoint Presentation</vt:lpstr>
      <vt:lpstr>Blood Lecture Outline</vt:lpstr>
      <vt:lpstr>Lymphocytes</vt:lpstr>
      <vt:lpstr>PowerPoint Presentation</vt:lpstr>
      <vt:lpstr>PowerPoint Presentation</vt:lpstr>
      <vt:lpstr>PowerPoint Presentation</vt:lpstr>
      <vt:lpstr>PowerPoint Presentation</vt:lpstr>
      <vt:lpstr>B-Lymphocytes</vt:lpstr>
      <vt:lpstr>T-Lymphocytes</vt:lpstr>
      <vt:lpstr>Monocytes</vt:lpstr>
      <vt:lpstr>PowerPoint Presentation</vt:lpstr>
      <vt:lpstr>Monocyte Function</vt:lpstr>
      <vt:lpstr>Blood Lecture Outline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Krafts</dc:creator>
  <cp:lastModifiedBy>kkrafts</cp:lastModifiedBy>
  <cp:revision>522</cp:revision>
  <dcterms:created xsi:type="dcterms:W3CDTF">2011-10-27T17:49:46Z</dcterms:created>
  <dcterms:modified xsi:type="dcterms:W3CDTF">2014-07-24T18:09:11Z</dcterms:modified>
</cp:coreProperties>
</file>