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ink/ink7.xml" ContentType="application/inkml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4" r:id="rId3"/>
    <p:sldMasterId id="2147483725" r:id="rId4"/>
    <p:sldMasterId id="2147483762" r:id="rId5"/>
  </p:sldMasterIdLst>
  <p:notesMasterIdLst>
    <p:notesMasterId r:id="rId45"/>
  </p:notesMasterIdLst>
  <p:handoutMasterIdLst>
    <p:handoutMasterId r:id="rId46"/>
  </p:handoutMasterIdLst>
  <p:sldIdLst>
    <p:sldId id="429" r:id="rId6"/>
    <p:sldId id="453" r:id="rId7"/>
    <p:sldId id="663" r:id="rId8"/>
    <p:sldId id="725" r:id="rId9"/>
    <p:sldId id="760" r:id="rId10"/>
    <p:sldId id="849" r:id="rId11"/>
    <p:sldId id="766" r:id="rId12"/>
    <p:sldId id="762" r:id="rId13"/>
    <p:sldId id="852" r:id="rId14"/>
    <p:sldId id="870" r:id="rId15"/>
    <p:sldId id="460" r:id="rId16"/>
    <p:sldId id="893" r:id="rId17"/>
    <p:sldId id="901" r:id="rId18"/>
    <p:sldId id="903" r:id="rId19"/>
    <p:sldId id="853" r:id="rId20"/>
    <p:sldId id="863" r:id="rId21"/>
    <p:sldId id="864" r:id="rId22"/>
    <p:sldId id="896" r:id="rId23"/>
    <p:sldId id="867" r:id="rId24"/>
    <p:sldId id="871" r:id="rId25"/>
    <p:sldId id="798" r:id="rId26"/>
    <p:sldId id="865" r:id="rId27"/>
    <p:sldId id="873" r:id="rId28"/>
    <p:sldId id="872" r:id="rId29"/>
    <p:sldId id="763" r:id="rId30"/>
    <p:sldId id="881" r:id="rId31"/>
    <p:sldId id="810" r:id="rId32"/>
    <p:sldId id="875" r:id="rId33"/>
    <p:sldId id="877" r:id="rId34"/>
    <p:sldId id="906" r:id="rId35"/>
    <p:sldId id="816" r:id="rId36"/>
    <p:sldId id="876" r:id="rId37"/>
    <p:sldId id="812" r:id="rId38"/>
    <p:sldId id="878" r:id="rId39"/>
    <p:sldId id="898" r:id="rId40"/>
    <p:sldId id="928" r:id="rId41"/>
    <p:sldId id="879" r:id="rId42"/>
    <p:sldId id="823" r:id="rId43"/>
    <p:sldId id="899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08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21212"/>
    <a:srgbClr val="D47310"/>
    <a:srgbClr val="595959"/>
    <a:srgbClr val="981B8F"/>
    <a:srgbClr val="60125B"/>
    <a:srgbClr val="FF5F09"/>
    <a:srgbClr val="11FF0B"/>
    <a:srgbClr val="FEFFE3"/>
    <a:srgbClr val="509601"/>
    <a:srgbClr val="484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01" autoAdjust="0"/>
  </p:normalViewPr>
  <p:slideViewPr>
    <p:cSldViewPr snapToGrid="0">
      <p:cViewPr>
        <p:scale>
          <a:sx n="108" d="100"/>
          <a:sy n="108" d="100"/>
        </p:scale>
        <p:origin x="2280" y="496"/>
      </p:cViewPr>
      <p:guideLst>
        <p:guide orient="horz" pos="1308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30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95E8-723E-C440-8852-F51293CCA6AA}" type="datetimeFigureOut">
              <a:rPr lang="en-US" smtClean="0"/>
              <a:t>8/22/26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D133D-0275-6746-A399-24746AFE8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817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04:51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791 1 24575,'-20'0'0,"3"0"0,11 0 0,-2 1 0,-1 0 0,-2 2 0,1-1 0,-2 0 0,4 1 0,-3-3 0,3 2 0,-1-1 0,2-1 0,1 2 0,2-2 0,-3 0 0,2 2 0,-6-1 0,-1 3 0,1-2 0,-1 1 0,2-1 0,1 0 0,-2 1 0,0-1 0,3 3 0,-5-2 0,2 4 0,-1-3 0,1 1 0,3-2 0,0-1 0,3 1 0,-5-1 0,4 3 0,-7 0 0,5 2 0,-4-1 0,0 4 0,-5 0 0,0 3 0,-4 1 0,7-3 0,0 0 0,3-3 0,3-2 0,1 0 0,1-1 0,-2 4 0,2 0 0,-4 4 0,-1 2 0,2 2 0,-2 0 0,4-1 0,2-1 0,-2 3 0,3-2 0,0 3 0,1 0 0,1 4 0,0-4 0,-2 2 0,4-5 0,-3 1 0,2 2 0,0 1 0,1 0 0,0 1 0,0-3 0,0-1 0,0-1 0,0-1 0,0 1 0,1 3 0,0 0 0,0 3 0,-1-2 0,2-1 0,-2-5 0,3 1 0,-1-4 0,0 4 0,3 4 0,-2 7 0,3 5 0,-2-2 0,-2-2 0,1-9 0,-2-2 0,0-4 0,1-3 0,0 4 0,1 1 0,-1 11 0,4 4 0,-4 3 0,4-6 0,-4-7 0,1-1 0,-2-5 0,2 3 0,-3-4 0,3-3 0,-2 1 0,0-2 0,1 4 0,0 0 0,0 4 0,1 1 0,-3 1 0,3 3 0,-1-3 0,0 1 0,1-2 0,-1-1 0,0-1 0,1 1 0,-2 4 0,2-1 0,-3 7 0,3 0 0,-1-2 0,3 9 0,-2-12 0,1 6 0,-2-2 0,1-3 0,-1-1 0,0 2 0,1-6 0,-1 10 0,4-4 0,-3-3 0,2 0 0,-5-8 0,3-1 0,-2 1 0,2-1 0,-3 2 0,3 2 0,-3-2 0,4 4 0,-2 5 0,2 4 0,0 2 0,-1-6 0,1-1 0,0 2 0,-1-1 0,2 1 0,-1-2 0,0-4 0,-1 3 0,-1-1 0,3 0 0,-1 9 0,4-2 0,-4 0 0,0-7 0,0-3 0,-3-3 0,4 3 0,-5 0 0,3 3 0,-1 1 0,2 2 0,-1-1 0,1 1 0,0-2 0,-2-1 0,1-3 0,-1 0 0,-1-1 0,1 1 0,-2 0 0,2 6 0,-2-5 0,2 5 0,-2-5 0,0 3 0,0 2 0,0-1 0,0-1 0,0-1 0,0-3 0,0 1 0,0 0 0,0-1 0,-2 0 0,2-2 0,-2-1 0,2 1 0,0 0 0,-1 1 0,0-2 0,-2 1 0,3-3 0,-3 1 0,2 1 0,-2-1 0,3-2 0,-4 0 0,4-1 0,-3 0 0,2-1 0,0-1 0,-1-2 0,2 2 0,-3-3 0,2 1 0,-2-2 0,1 1 0,0-1 0,-1 0 0,3 2 0,-4-2 0,2 1 0,-3 0 0,1 0 0,1 1 0,1-2 0,-1-1 0,2 1 0,-5-1 0,2 1 0,-1 2 0,-2-1 0,2 3 0,-3-3 0,1 0 0,-1 0 0,0-1 0,1 1 0,1 1 0,-1-1 0,1-1 0,-2 2 0,1-3 0,-1 3 0,-2-2 0,3 2 0,0-1 0,0 0 0,3-1 0,-1-3 0,1 2 0,1-1 0,-1 0 0,1 0 0,-1-1 0,1 2 0,-3-2 0,-1 3 0,-2-3 0,1 3 0,-1-2 0,3 0 0,0-1 0,2 0 0,-1 0 0,1 0 0,-1 0 0,1 0 0,-1 2 0,1-2 0,1 2 0,-1-2 0,1 0 0,-6 0 0,0 1 0,-6 0 0,3 2 0,-1-3 0,4 3 0,0-2 0,2 0 0,-1-1 0,2 0 0,-1 0 0,2 0 0,2 0 0,-3 0 0,-1 0 0,0 0 0,0 0 0,3 0 0,3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6:16.6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131 983 24575,'12'35'0,"0"-4"0,-7-13 0,1 3 0,1 0 0,1 4 0,4 0 0,0 2 0,-1 5 0,-3 0 0,1 1 0,-1 0 0,4-2 0,-4 0 0,0-3 0,-3 0 0,-1-8 0,0-5 0,0-1 0,0-3 0,-1 0 0,1-1 0,-2-2 0,2 0 0,-1 1 0,1 1 0,-1 3 0,-1 0 0,1-2 0,-1-2 0,0-1 0,0-66 0,-2-42 0,1 36 0,2-4 0,0-14 0,3 0 0,4 9 0,2 1 0,1-6 0,2 0-492,1 2 0,1 2 269,-1 4 1,1 2 222,-4 11 0,-1 2-62,0 3 0,0 2 62,6-31 0,-3 20 0,-4 18 0,-4 12 0,-4 6 983,-2 4-547,-1 2-302,0-1-134,0 4 0,0 2 0,0 5 0,0 2 0,0 47 0,0-10 0,0 40 0,0-17 0,-3 2 0,-4 8 0,-4 12 0,-3 2 0,3-1 0,1-7 0,-1-5 0,0 12 0,0-17 0,4 5 0,1-29 0,3-4 0,0-6 0,0-3 0,3-4 0,-1-3 0,1-4 0,0-3 0,0 2 0,0 1 0,0 5 0,0 0 0,0 3 0,0-3 0,-1 0 0,1-3 0,0-3 0,0 0 0,3-1 0,-15-32 0,9 18 0,-14-27 0,11 23 0,1 2 0,14 33 0,-2-12 0,11 29 0,-7-25 0,-2-2 0,1 7 0,-3-6 0,0 4 0,-2-3 0,-1-1 0,1 2 0,0 0 0,0 1 0,0 2 0,-2 2 0,0-2 0,0-2 0,-1-3 0,1-3 0,-1 2 0,-1-3 0,1-2 0,0-1 0,-1-3 0,1 3 0,1-1 0,0 1 0,1-2 0,2 2 0,-4-3 0,2 3 0,1 2 0,0-1 0,1 2 0,-3-3 0,1 0 0,-2 0 0,1 0 0,-1 0 0,2 0 0,0 1 0,-1 2 0,-1 0 0,0 0 0,1 0 0,-1-3 0,1-1 0,-3 0 0,3 0 0,2-2 0,5-2 0,4-4 0,9 2 0,8 10 0,3 7 0,0 5 0,-5 1 0,-4-5 0,-3 0 0,-7-4 0,-4-3 0,-3-4 0,-2-3 0,-33-20 0,12 7 0,-26-17 0,19 13 0,-2-3 0,0 0 0,1 1 0,0-4 0,1 0 0,2 1 0,4 4 0,6 5 0,4 1 0,-4-2 0,4-1 0,-10-9 0,6 8 0,-6-9 0,4 10 0,1-1 0,2 1 0,3 2 0,0-1 0,1-3 0,-2 3 0,2-2 0,0 0 0,-1-2 0,0 1 0,-2-2 0,0-1 0,-1-1 0,1-1 0,0 1 0,0 0 0,0-2 0,-1-1 0,0-4 0,0-2 0,1 0 0,1-1 0,1 0 0,0 2 0,2 1 0,0 0 0,2 4 0,-1 0 0,1 1 0,-1 3 0,1-1 0,-3-2 0,3-1 0,-3 1 0,1 0 0,0 1 0,0-2 0,-3-8 0,4 4 0,-3-8 0,4 8 0,0-2 0,-2 3 0,0-9 0,0 14 0,0-6 0,2 14 0,-1 2 0,-2-6 0,2 5 0,-4-8 0,5 4 0,-3-3 0,-1 0 0,1 0 0,-1 0 0,2 3 0,0 0 0,-1 2 0,1 0 0,-1 0 0,0-1 0,-2-1 0,0-2 0,-1-1 0,1-2 0,-1-2 0,-1 1 0,-1 0 0,0 2 0,2 4 0,0 0 0,1 3 0,0-3 0,-1 0 0,-2-4 0,2 2 0,-2 0 0,3 3 0,0 1 0,0-2 0,-1 1 0,0-2 0,0 0 0,0 2 0,2 0 0,0 3 0,2-2 0,-1 0 0,3 0 0,7 32 0,4-10 0,5 27 0,-2-21 0,-2-1 0,-1-2 0,4 6 0,-4-7 0,1 1 0,-4-7 0,-3-5 0,5 2 0,0-2 0,2 1 0,-1-1 0,-2 0 0,3 3 0,-3-2 0,3 1 0,-3-2 0,0-1 0,-1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6:27.88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43 56 24575,'-16'-13'0,"1"1"0,14 8 0,-3-4 0,0-1 0,1 1 0,19 7 0,-10 1 0,14 5 0,-16-1 0,-1-2 0,1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6:36.39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128 161 24575,'-6'-8'0,"0"2"0,4 0 0,0 2 0,-1 0 0,0 0 0,1 1 0,0 1 0,0 0 0,1-1 0,-1 1 0,-2-1 0,2-1 0,-2 1 0,2 1 0,-1 0 0,0 1 0,-1-1 0,1 0 0,0 0 0,0 0 0,1 0 0,-1 1 0,1-2 0,-1 0 0,0 0 0,0-1 0,0 1 0,2 1 0,-1 0 0,-1 1 0,1-2 0,-1 0 0,0-1 0,1 0 0,-1 0 0,0 0 0,1 0 0,-1 0 0,1 0 0,0 0 0,-1 0 0,1 0 0,-1 0 0,1 0 0,1 0 0,0 0 0,0 2 0,0-1 0,-1 1 0,9 4 0,-4-2 0,7 4 0,-3-2 0,-3 0 0,2 0 0,-4 0 0,1-1 0,-1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6:41.7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 92 24575,'0'-8'0,"0"1"0,0 2 0,0 1 0,1 2 0,3 1 0,-2-1 0,1 1 0,-4-4 0,0 2 0,-1-2 0,1 2 0,0 0 0,-1 0 0,1 0 0,0 1 0,0-1 0,1-1 0,0 1 0,-1-1 0,1 0 0,0 0 0,0 0 0,0 0 0,1 1 0,0 2 0,4 3 0,-1 0 0,2 3 0,-1-1 0,-1 1 0,0-2 0,0-1 0,0 1 0,0 0 0,-1-1 0,0 1 0,-1-1 0,0 0 0,1 1 0,0 1 0,1 0 0,-1 0 0,0 0 0,-1 1 0,0-1 0,1 0 0,-1-1 0,-1-1 0,-6-7 0,3 2 0,-6-5 0,8 5 0,-2 1 0,0-1 0,-1 0 0,-1 0 0,0 1 0,2-1 0,0 0 0,1 2 0,0-1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7:47.635"/>
    </inkml:context>
    <inkml:brush xml:id="br0">
      <inkml:brushProperty name="width" value="0.025" units="cm"/>
      <inkml:brushProperty name="height" value="0.025" units="cm"/>
      <inkml:brushProperty name="color" value="#8F6D63"/>
    </inkml:brush>
  </inkml:definitions>
  <inkml:trace contextRef="#ctx0" brushRef="#br0">0 1 24575,'3'3'0,"-1"-1"0,0 1 0,-1-2 0,1 1 0,-1 0 0,0 0 0,1-1 0,-1 1 0,1 0 0,-1 0 0,1-1 0,-1 1 0,1 0 0,-1 0 0,0 0 0,0 0 0,-1 0 0,0 1 0,0 0 0,1-1 0,0 0 0,-1 0 0,0 1 0,1 0 0,1-1 0,-1 0 0,1-1 0,0 1 0,0 0 0,1 0 0,-1 0 0,0 0 0,-1 0 0,0-1 0,1 1 0,0 0 0,0 0 0,0 0 0,0 0 0,-1 0 0,-1 0 0,0 1 0,0-1 0,0 0 0,1 0 0,0 0 0,0-1 0,-1-1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8:01.49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157 74 24575,'-7'-1'0,"0"-2"0,3 3 0,0-2 0,1 2 0,-1-1 0,0 0 0,-1 1 0,0-1 0,0 0 0,2 0 0,0-1 0,1 2 0,-1-1 0,1-1 0,0 1 0,-1 1 0,-1-1 0,-1-1 0,1-1 0,1 0 0,0 0 0,1 1 0,-1-2 0,1 2 0,-1-1 0,2 1 0,0 1 0,0 0 0,-1 0 0,-2-1 0,-1-1 0,0 1 0,-1 0 0,1 0 0,1 1 0,0 0 0,1-2 0,-1 1 0,2 0 0,-1 0 0,2 0 0,-1 1 0,0-1 0,-1 0 0,1 2 0,1 1 0,2 2 0,0 0 0,1 2 0,0-2 0,0-2 0,0 0 0,1-1 0,-1 0 0,1 0 0,0 0 0,1 0 0,1 0 0,-2 0 0,0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8:06.531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9 0 24575,'0'3'0,"0"0"0,0 0 0,0-1 0,0 1 0,0 0 0,0-1 0,0 1 0,0 0 0,0 0 0,0 0 0,0 0 0,0 0 0,0-1 0,0 1 0,0-1 0,0 1 0,0-1 0,1 0 0,-1 0 0,1 0 0,1 1 0,0 1 0,0-2 0,0 1 0,-1-2 0,1 1 0,-1 0 0,1 1 0,0-1 0,-1 1 0,1-1 0,-1 0 0,1 0 0,0-2 0,-2-1 0,0-2 0,0 0 0,0 1 0,-2-1 0,0 1 0,-2 0 0,1 0 0,1 0 0,0 0 0,0 0 0,0 1 0,0-1 0,-1 1 0,0-2 0,1 1 0,0 0 0,0 1 0,1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8:14.718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14 27 24575,'0'-4'0,"-1"-1"0,0 2 0,0 0 0,0 1 0,-1 0 0,0 0 0,-1 1 0,2-1 0,0 0 0,0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8:25.383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16 24575,'0'-3'0,"0"0"0,0 0 0,0-1 0,0 2 0,0 2 0,2 2 0,-1 1 0,2 0 0,-1-1 0,-1 0 0,1-1 0,-1 1 0,-1 0 0,1 0 0,0 0 0,-1-1 0,1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8:26.930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04:53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1 261 24575,'3'-4'0,"-1"0"0,1 2 0,-1-2 0,2 0 0,-1 1 0,2-2 0,-1 2 0,-1-3 0,2 4 0,-1-5 0,1 2 0,0-1 0,-1 1 0,1-2 0,0 0 0,2-3 0,-2 2 0,0 1 0,-1 4 0,-2-1 0,-1 1 0,1-1 0,0 1 0,1-1 0,0-1 0,2-2 0,-1 1 0,4-4 0,-2 1 0,4-2 0,-4-1 0,2 3 0,-4 1 0,1 1 0,-2 0 0,0 1 0,1 0 0,-1 0 0,2 1 0,-1 0 0,0 1 0,-3-1 0,2 1 0,-2-1 0,2 3 0,-3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8:56.419"/>
    </inkml:context>
    <inkml:brush xml:id="br0">
      <inkml:brushProperty name="width" value="0.025" units="cm"/>
      <inkml:brushProperty name="height" value="0.025" units="cm"/>
      <inkml:brushProperty name="color" value="#FFC0BD"/>
    </inkml:brush>
  </inkml:definitions>
  <inkml:trace contextRef="#ctx0" brushRef="#br0">45 53 24575,'-6'-1'0,"1"1"0,2-2 0,0 0 0,1 1 0,1-1 0,-1 1 0,1-1 0,0 0 0,0 0 0,1-1 0,0 1 0,0-1 0,-1 0 0,0 0 0,-1 1 0,2 0 0,-2 0 0,1 0 0,-1 0 0,1-1 0,-1 1 0,2 0 0,-2 1 0,1-1 0,-1 1 0,1-1 0,0 1 0,1 2 0,0 0 0,-1 2 0,2-1 0,0 1 0,1-1 0,1 1 0,-1-1 0,0 0 0,0 0 0,-1 0 0,0 1 0,0-1 0,0 0 0,1-1 0,-1 0 0,1 1 0,0 0 0,-1 1 0,1-1 0,-1 0 0,0 0 0,0 0 0,1-1 0,-1 1 0,1-1 0,-1 1 0,0-1 0,0 1 0,1-1 0,0 0 0,-2 0 0,2-1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9:08.302"/>
    </inkml:context>
    <inkml:brush xml:id="br0">
      <inkml:brushProperty name="width" value="0.025" units="cm"/>
      <inkml:brushProperty name="height" value="0.025" units="cm"/>
      <inkml:brushProperty name="color" value="#FFC0BD"/>
    </inkml:brush>
  </inkml:definitions>
  <inkml:trace contextRef="#ctx0" brushRef="#br0">54 80 24575,'0'-5'0,"0"1"0,0 0 0,-1 2 0,-1 0 0,1 0 0,-1 1 0,1 0 0,2 0 0,0 2 0,2 0 0,1 2 0,-1-1 0,0 1 0,0-1 0,-3-2 0,-1-2 0,0 0 0,-2 0 0,2 0 0,0 0 0,0 1 0,0-1 0,0 0 0,1 0 0,-1-1 0,1 1 0,-2 0 0,1 0 0,-1 0 0,1 0 0,-1 1 0,1 0 0,0-1 0,0 0 0,-1 1 0,0 0 0,0 1 0,0-1 0,-1 0 0,1 0 0,1 1 0,-1-1 0,1-1 0,0 1 0,0-1 0,0 1 0,0-1 0,0 0 0,-1 1 0,2-1 0,-2 0 0,0 0 0,0 0 0,0 0 0,0 0 0,0 1 0,1-1 0,0 1 0,-1 1 0,1 0 0,0 2 0,1 0 0,0 0 0,0 0 0,1 0 0,1-1 0,-1 1 0,1 1 0,-1 0 0,0-1 0,0 1 0,1-2 0,-1 1 0,0-1 0,1 1 0,-1 0 0,1 0 0,-2 0 0,1 0 0,0 0 0,1-1 0,-1 0 0,1 1 0,-1-1 0,0 1 0,0 0 0,0 0 0,0-1 0,0 1 0,0 0 0,-1 0 0,1 0 0,0 1 0,0-1 0,0 0 0,0 0 0,0 0 0,0-1 0,0 1 0,0 0 0,0-1 0,0 1 0,-1 0 0,2-1 0,-1 1 0,0 1 0,0-2 0,-1 1 0,1 0 0,0-1 0,0 1 0,0 0 0,0 1 0,0 0 0,0 0 0,0-1 0,-1 0 0,0-2 0,0-2 0,0 0 0,-1-1 0,-1 1 0,0 1 0,-1-1 0,2 1 0,-2 0 0,2 0 0,-1-1 0,1 0 0,-1 1 0,1-1 0,-1 1 0,0 0 0,0-1 0,0 1 0,1 0 0,-1 0 0,1 0 0,-1 0 0,1 0 0,0 0 0,0 1 0,1 2 0,0 0 0,0 0 0,0 1 0,1-1 0,0 0 0,-1-1 0,1 1 0,-1 1 0,1-1 0,-1 0 0,1 0 0,-1 0 0,0 1 0,1-1 0,0-1 0,0-2 0,-1 1 0,1-1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9:13.640"/>
    </inkml:context>
    <inkml:brush xml:id="br0">
      <inkml:brushProperty name="width" value="0.025" units="cm"/>
      <inkml:brushProperty name="height" value="0.025" units="cm"/>
      <inkml:brushProperty name="color" value="#FFC0BD"/>
    </inkml:brush>
  </inkml:definitions>
  <inkml:trace contextRef="#ctx0" brushRef="#br0">1 1 24575,'2'2'0,"0"0"0,-1-1 0,1 1 0,-1-1 0,0 0 0,-1 1 0,2 0 0,-1 0 0,0-1 0,0 0 0,1 0 0,-1 1 0,0 0 0,-1 0 0,1 0 0,0 0 0,1-1 0,-1 0 0,1 0 0,0 0 0,-1 0 0,1-1 0,-1 2 0,0-1 0,0 1 0,0-1 0,1 0 0,-1 1 0,0-1 0,0 0 0,0 1 0,1 0 0,-1 0 0,0 0 0,0 1 0,-1-2 0,0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9:34.898"/>
    </inkml:context>
    <inkml:brush xml:id="br0">
      <inkml:brushProperty name="width" value="0.035" units="cm"/>
      <inkml:brushProperty name="height" value="0.035" units="cm"/>
      <inkml:brushProperty name="color" value="#840100"/>
    </inkml:brush>
  </inkml:definitions>
  <inkml:trace contextRef="#ctx0" brushRef="#br0">47 0 24575,'0'6'0,"0"-1"0,0 0 0,0-2 0,0 3 0,1 1 0,0 0 0,1 2 0,1-3 0,1 1 0,-1-1 0,0-1 0,-1 1 0,0-1 0,1 1 0,-1 0 0,0 0 0,1-1 0,-1 0 0,0 1 0,0-1 0,0 1 0,0-1 0,-1-2 0,0 1 0,0-1 0,0-2 0,-2-6 0,0-1 0,-3-6 0,0-5 0,-1 5 0,0-5 0,2 8 0,1 0 0,0 0 0,1 3 0,1 1 0,0 1 0,0 2 0,0 2 0,0 2 0,0 2 0,0 2 0,0 3 0,0 0 0,0 0 0,1 0 0,0-2 0,1 2 0,1 0 0,-2 0 0,1 1 0,-1-2 0,1-1 0,0-2 0,-1-1 0,0-1 0,-1 0 0,-1 0 0,-1-2 0,-3-3 0,-3-3 0,0-2 0,-1 0 0,3 1 0,1 1 0,1 0 0,2 2 0,1 2 0,4 2 0,2 2 0,4 3 0,-3-2 0,2 2 0,-4-2 0,-1-1 0,0-1 0,-1 0 0,-1-2 0,-1-2 0,-2-1 0,-1-4 0,0 3 0,-1-3 0,3 6 0,0 3 0,1 2 0,0 2 0,0 5 0,0-3 0,0 1 0,0-4 0,0-1 0,0-1 0,0 0 0,0 1 0,0-2 0,-2-1 0,0-1 0,-1-1 0,1 4 0,2 0 0,0 2 0,0 2 0,0-3 0,0 1 0,0-3 0,-2-2 0,0-1 0,0-2 0,-2 1 0,2 0 0,-2-1 0,2-1 0,-1 2 0,2-1 0,-1 1 0,1 1 0,0 1 0,0 1 0,2 2 0,1 2 0,0 0 0,1-1 0,-2-2 0,0-3 0,-2-4 0,0-1 0,-3-5 0,1 4 0,-1-2 0,2 3 0,-1 1 0,2 2 0,-2 0 0,1 0 0,0 0 0,0 0 0,1 0 0,0 1 0,-1 1 0,2 1 0,-1 2 0,1 1 0,0 0 0,0-1 0,0 1 0,0-1 0,1-1 0,0 1 0,1 0 0,-1 0 0,1 1 0,-1-1 0,0 0 0,1 0 0,0 0 0,0 0 0,-1 1 0,0-1 0,1 0 0,0 0 0,0 1 0,-1-1 0,0 0 0,0 1 0,0-1 0,0 0 0,0 0 0,1 0 0,0 1 0,0 0 0,0-1 0,0 0 0,-1 1 0,3 1 0,-3-1 0,2 1 0,-1-1 0,-1 1 0,1-1 0,0 1 0,-1-1 0,1 0 0,-1 1 0,1-1 0,-1-1 0,-1 1 0,2-1 0,-1 0 0,0 0 0,0 0 0,1 0 0,0 0 0,0 1 0,-1 0 0,1-1 0,-1 2 0,1-1 0,0 1 0,-1-2 0,0 1 0,0-1 0,0-1 0,0 1 0,1 0 0,-1-1 0,0 0 0,-1-1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9:36.919"/>
    </inkml:context>
    <inkml:brush xml:id="br0">
      <inkml:brushProperty name="width" value="0.035" units="cm"/>
      <inkml:brushProperty name="height" value="0.035" units="cm"/>
      <inkml:brushProperty name="color" value="#840100"/>
    </inkml:brush>
  </inkml:definitions>
  <inkml:trace contextRef="#ctx0" brushRef="#br0">111 43 24575,'-3'0'0,"0"-1"0,0 0 0,0 0 0,1 0 0,-3-2 0,2 0 0,-5-1 0,4 2 0,0-1 0,2 2 0,0-1 0,0 0 0,0 1 0,-1 0 0,-2 1 0,0 0 0,1 0 0,0-1 0,1 0 0,-1 0 0,1 1 0,0-1 0,1 1 0,0-2 0,1 1 0,0-1 0,0 0 0,0 1 0,-1 0 0,-1 1 0,0 0 0,0-1 0,0 0 0,0 0 0,0 0 0,1 1 0,2 0 0,1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05:00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24575,'10'9'0,"2"-1"0,0-1 0,-1-2 0,-1 0 0,-3-3 0,-6 1 0,3-2 0,-1 3 0,2-1 0,1 3 0,0-4 0,-3 3 0,1-3 0,-2 1 0,1 1 0,1-2 0,-2 1 0,1 0 0,0 1 0,6 6 0,0-4 0,3 2 0,-6-3 0,-2-1 0,1-1 0,-1 3 0,4-1 0,-2 3 0,-1-6 0,-2 3 0,1-3 0,-1-1 0,0 2 0,2-1 0,-1 2 0,1-2 0,-1 1 0,1-1 0,2 1 0,-2 2 0,2-3 0,-5 2 0,-1-4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05:13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1400 4934 24575,'-14'0'0,"1"-2"0,-6 2 0,6-2 0,3 2 0,3 0 0,-1-1 0,1 0 0,-2 0 0,5 1 0,-3 0 0,0-2 0,-4 0 0,1-1 0,-1 1 0,3-2 0,2 4 0,-1-2 0,-3 1 0,-1-3 0,-8 0 0,4-1 0,-2 3 0,8 1 0,0 1 0,6-2 0,-5 0 0,-3-3 0,-3-2 0,-5-1 0,4 0 0,0 1 0,5 3 0,5-1 0,-5 0 0,-1-3 0,-6-6 0,-1 0 0,0-1 0,4 4 0,4 6 0,7 0 0,0 3 0,1-3 0,-3 0 0,1-4 0,-5 0 0,0-5 0,-2-2 0,-2-7 0,-1-5 0,4 4 0,0 2 0,3 5 0,3 1 0,0 0 0,-1-11 0,2 5 0,-3-9 0,2 3 0,-3-6 0,3 4 0,-2-1 0,2 7 0,2 5 0,-2-1 0,2 1 0,-1-1 0,-1 3 0,0-2 0,1 4 0,-1-9 0,0 2 0,0-3 0,0 2 0,0 2 0,1 3 0,1-11 0,-2 1 0,2-9 0,-3-3 0,1 4 0,-1-1 0,3 3 0,-2 5 0,4 3 0,-4 2 0,4 1 0,-2-2 0,0-9 0,2-4 0,-5-6 0,3 2 0,-1-3 0,0 12 0,2-4 0,-1 14 0,2-7 0,0 6 0,0-7 0,0 3 0,0-6 0,0-1 0,2-6 0,-1 6 0,1 4 0,-2 8 0,0 6 0,1 1 0,0-1 0,2-4 0,-3-10 0,2-2 0,-2-10 0,0 5 0,0-6 0,0 14 0,0-3 0,2 15 0,-2-1 0,2 0 0,-1 0 0,1-4 0,2-4 0,0-7 0,0 6 0,-1-7 0,0 14 0,-3-3 0,3 6 0,-1-3 0,2 3 0,0-9 0,0 0 0,0-4 0,0-3 0,0 2 0,-1 7 0,-2 0 0,1 9 0,-2-3 0,4-3 0,-4-4 0,4-5 0,-4-3 0,4 2 0,-4 1 0,2 0 0,-2 5 0,0-2 0,0 4 0,0-1 0,0 5 0,0-7 0,0 8 0,0-3 0,0 0 0,2-2 0,-2-6 0,4 4 0,-2-2 0,0 8 0,1 1 0,-3 0 0,5 1 0,-4-2 0,3 1 0,-2-1 0,2-1 0,-2-1 0,1 0 0,-1-5 0,2 3 0,0-1 0,-1 6 0,-1 4 0,1 0 0,-1 3 0,0 0 0,0-2 0,-1 2 0,-1-4 0,2-7 0,-2-1 0,2-4 0,-2 3 0,2-2 0,-2 1 0,0-8 0,0 5 0,0 1 0,0 5 0,0 2 0,0 1 0,0 2 0,0-3 0,0 5 0,0-6 0,-2-3 0,1-1 0,-1 0 0,1 2 0,0 7 0,-1 0 0,1-3 0,-1 3 0,-1-5 0,0 2 0,1-5 0,-2 2 0,2-8 0,-2 9 0,2-1 0,-1 2 0,-1 3 0,0-6 0,2 7 0,-1-5 0,1 4 0,-4-1 0,2-3 0,-3 0 0,3 2 0,-3 4 0,5 4 0,-3 3 0,3 1 0,-3 1 0,1-4 0,-2 2 0,-1-3 0,-1 2 0,-2-4 0,3 3 0,-2-1 0,2 3 0,2 1 0,-2 1 0,3-2 0,-3 3 0,5-2 0,-4 3 0,3-2 0,-5-2 0,2 0 0,-1 0 0,-1-4 0,1 5 0,-2-4 0,2 5 0,2 3 0,3 0 0,-2 2 0,2 0 0,0-2 0,-2 1 0,-2-3 0,-1-1 0,-2 0 0,4 2 0,0 1 0,3 1 0,-3 3 0,1-4 0,-3 1 0,2 1 0,-1-3 0,1 3 0,1-3 0,-4 1 0,2-1 0,-1 3 0,2-1 0,0 2 0,1-2 0,-1 3 0,1-2 0,-5 0 0,-1 0 0,-2-1 0,3 1 0,1 0 0,4 2 0,-2-1 0,3 0 0,1 0 0,-1 1 0,-7 0 0,3 0 0,-3 0 0,5 0 0,2 0 0,-3 0 0,2 0 0,-4-2 0,4 2 0,-6-2 0,3 2 0,-7 0 0,-8 0 0,1 0 0,0 0 0,9 0 0,7 0 0,2 0 0,-1 0 0,0 0 0,1 0 0,-4 0 0,3 0 0,-6 2 0,6-2 0,-6 1 0,3-1 0,-1 0 0,2 0 0,2 0 0,0 0 0,1 0 0,-7 0 0,2 0 0,-6-1 0,7 0 0,0 0 0,-1 1 0,0-2 0,-1 2 0,-8-2 0,-9 2 0,4 0 0,0 0 0,17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05:14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 24575,'18'-9'0,"2"1"0,-1 0 0,-3 2 0,-10 3 0,0-2 0,3-2 0,0 1 0,1-4 0,0 3 0,-3-2 0,7-3 0,0-4 0,2 3 0,-1-4 0,-5 7 0,-3 2 0,-2 1 0,-1 6 0,-1-3 0,1 2 0,-1-1 0,2-2 0,0-1 0,1 2 0,-3 1 0,-1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05:16.4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24575,'10'1'0,"4"0"0,8 4 0,-1-1 0,-2 2 0,-6-2 0,-9-3 0,1 1 0,-2 0 0,2 0 0,-1 2 0,4 0 0,-1 3 0,1-2 0,-2 2 0,-1-3 0,0 1 0,1-2 0,-3 2 0,2 0 0,-1 2 0,2 2 0,3 0 0,-3-1 0,0-1 0,-2-2 0,-1 0 0,0 1 0,1-1 0,-1-2 0,-1-1 0,0-2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4T19:24:18.7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387 83 24575,'27'-2'0,"-4"-1"0,-12 3 0,-4-2 0,2 1 0,2-1 0,12-2 0,7 0 0,10-1 0,-4 2 0,-2 0 0,-12 2 0,-4 0 0,-1 1 0,3 0 0,-4 0 0,2-2 0,-6 2 0,1-2 0,11 2 0,0 0 0,2 0 0,0 0 0,-5 0 0,3 0 0,-6 0 0,-2 0 0,-4 2 0,-3-2 0,-1 1 0,4-1 0,5 0 0,6 0 0,14 2 0,4 1 0,4 0 0,-4-1 0,-14-2 0,-10 0 0,-9 0 0,0 0 0,3 0 0,1 0 0,10 0 0,5 0 0,5 0 0,14 0 0,-10 0 0,7 0 0,-11 0 0,-1 0 0,-4 0 0,-1 0 0,-8 0 0,-3 0 0,-10 0 0,5-2 0,-40 0 0,11 0 0,-30-1 0,22 2 0,7-2 0,4 3 0,2-2 0,1 0 0,-3 2 0,-2-2 0,-4 2 0,-1 0 0,1-1 0,-3-1 0,2 0 0,-2-2 0,5 4 0,8-2 0,4 2 0,1 0 0,-5-2 0,0 2 0,-4-2 0,3 2 0,-4 0 0,1-1 0,-1 0 0,1 0 0,0 1 0,4 0 0,-1 0 0,-1-2 0,-7 2 0,4-3 0,-2 2 0,6-2 0,2 3 0,-3-2 0,-2 0 0,3 2 0,-7-2 0,3 2 0,-1 0 0,0 0 0,1 0 0,1-1 0,-9 0 0,-4 0 0,-3 1 0,-11-2 0,2 1 0,-6-1 0,5 2 0,5 0 0,0 2 0,5 0 0,-3 3 0,-1-1 0,-2 2 0,-6-1 0,-4 2 0,-5 0 0,5-2 0,-3 4 0,18-5 0,9 1 0,12-5 0,1 2 0,1-1 0,-1 1 0,1 2 0,1-2 0,50-1 0,24 2 0,3 1 0,8 0-492,10 2 0,5 0 216,-12 0 1,4 0 0,-2 0 275,-11-2 0,0 1 0,0-1 0,8 0 0,1 1 0,-5-1-104,4-2 1,-6 0 103,-9 0 0,-4-1 0,21-1 0,-25 0 0,-9 0 0,4 0 983,25 3-176,15 0-694,-36 2 1,-1-1-114,35 3 0,-23 1 0,-40-3 0,-25 3 0,-26 3 0,-31 1 0,-31 1 0,32-8 0,-4 0 0,-4 2 0,-2-1-350,-8-2 1,-2 0 349,2 2 0,-1 1 0,-4-1 0,-1 0 0,0 2 0,2 2 0,5-2 0,3 1 0,7 0 0,1 0 0,3-2 0,3-1 0,-34 2 0,3 0 0,17-2 0,6 2 0,12-6 699,5 2-699,10-1 0,8-1 0,7 0 0,8 0 0,58-2 0,34 2 0,-12-3 0,8 2-492,13 0 0,4 1 327,-22 0 1,1-1 0,-1 1 164,28 2 0,0 0 0,-29 0 0,2 0 0,-5-1 0,10 0 0,-6-1 0,-13 3 0,-5-1 0,10-3 0,-43 5 0,-27 1 0,-15 4 983,-27 4-489,-16 0-494,17-7 0,-3 0 0,-4 0 0,-1-1 0,-3 0 0,-1-1 0,-7 0 0,0-1 0,10 1 0,2 0 0,-1-2 0,1 1 0,-38 10 0,15-1 0,9 2 0,3-2 0,19 0 0,12-7 0,15-1 0,25-2 0,61-4 0,-14 2 0,10 1 0,9 0 0,8 0 0,2 1-328,-4 0 0,2 0 0,3 1 82,-3 0 0,5 0 0,0 0 0,-5 0 28,6 0 0,-4-1 0,1 1-110,3 0 0,1-1 0,-6 0 285,9-1 0,-6-1 43,-14-1 0,-4 1 0,29-2 0,-8 2 0,-28 1 983,3 0 0,-26 1 0,-14-2-240,-19 3-743,-23 7 0,-11 2 0,-24 6 0,-4-2 0,-24-1 0,4 5 0,28-11 0,-1 1 0,4 3 0,-2 0 0,-11-1 0,1 0 0,12-2 0,-1 0 0,-17 2 0,-1 0 0,10-2 0,0-1 0,-6 2 0,0-1 0,3-2 0,3 0 0,-29 7 0,20-8 0,18 2 0,22-6 0,7 0 0,11-1 0,5-1 0,31-1 0,15-3 0,59 1 0,-37 0 0,5 0-387,12 2 1,3 1 386,-5 0 0,1 1 0,11 0 0,0-1 0,-13 1 0,0 0 0,5-1 0,-2 1 0,-19 0 0,-6 1 0,20 0 0,-39 0 0,-21-2 0,-7 1 0,-7 9 773,-15 7-773,-14 12 0,-31 2 0,-27 12 0,39-27 0,-5-2 0,-15 6 0,-3-2-397,2-1 0,-1-2 397,-11 1 0,-3 1 0,1 2 0,1 0 0,14-5 0,1 1-37,0 1 0,3-1 37,-14 5 0,9-4 0,34-10 0,14-5 0,11-2 791,7-1-791,35-2 77,19-1-77,1 1 0,8-1 0,8-1 0,2 0-439,10 2 0,1 1 439,5 0 0,-2 0 0,-13 1 0,-3 2 0,-3 1 0,-6 1 0,13-1 0,-27 3 0,-31-4 0,-20 7 0,-14 8 878,-12 6-878,-12 3 0,-23 4 0,-17-4 0,33-12 0,-3 0 0,-2-4 0,0-2 0,-35 8 0,14-8 0,31-2 0,7-3 0,8 2 0,-9-1 0,1 3 0,-17 2 0,1 5 0,-1 3 0,4 1 0,23-4 0,9-7 0,10 1 0,-5 0 0,-5 2 0,-7 7 0,-2-2 0,1 2 0,6-2 0,8-6 0,12-2 0,18 2 0,-2-2 0,11 4 0,-11-5 0,-1-2 0,-3-3 0,-4 2 0,0 3 0,-1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6:05.0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1993 1989 24575,'-19'-32'0,"-1"0"0,5 11 0,-3-3 0,1 0 0,0 3 0,4 2 0,2 4 0,2 3 0,1 1 0,3 1 0,-2-4 0,1 0 0,0-1 0,-2 1 0,2 4 0,-1-1 0,2 1 0,0 0 0,-2 0 0,1 0 0,-1 1 0,2-1 0,1 2 0,0 0 0,34 15 0,-12-1 0,28 13 0,-18-6 0,-1 4 0,0 0 0,10 9 0,-13-4 0,4 0 0,-17-8 0,-2-5 0,1 1 0,-2-1 0,-5-2 0,-14-29 0,-3 8 0,-10-26 0,-8 13 0,13 4 0,-6 1 0,14 10 0,1 3 0,2 7 0,-1-1 0,-3 3 0,-1 0 0,-5 0 0,3 0 0,2 0 0,-1 0 0,-1 0 0,-3 0 0,-1 3 0,0 2 0,-3 4 0,-2 4 0,-3 0 0,4 0 0,-6 3 0,14-5 0,-8 4 0,10-6 0,-1 0 0,-3 0 0,2-2 0,-3-3 0,0 2 0,-1-3 0,-3 0 0,-1-1 0,0-1 0,0-1 0,0 0 0,3 0 0,-2 0 0,3 0 0,4 0 0,1 0 0,6 0 0,2-8 0,2-1 0,2-9 0,2 0 0,0 3 0,0 1 0,0 4 0,0 2 0,-2-3 0,0 2 0,-1-6 0,-3 0 0,4 1 0,-2-1 0,3 6 0,1 0 0,0 0 0,0 1 0,0-1 0,-11 2 0,1 2 0,-10 3 0,2 2 0,-4 0 0,2-2 0,-3-1 0,4 1 0,-1 0 0,2 1 0,0 1 0,3 0 0,-9 0 0,12 0 0,-11 0 0,10 0 0,-4 0 0,-1 0 0,3 0 0,-3 0 0,0 0 0,-1 0 0,0 0 0,4 0 0,4 0 0,-3 0 0,-1 0 0,-3 0 0,-4 0 0,2 0 0,-3 0 0,5 0 0,-1 0 0,1 0 0,3 0 0,2 0 0,5 0 0,-1 0 0,-2 0 0,-2 0 0,-4 0 0,-1 0 0,-4 0 0,-1-2 0,-4-2 0,3-2 0,1 0 0,1 3 0,3 1 0,-10-4 0,10 5 0,-5-5 0,11 6 0,-3 0 0,1 0 0,-3 0 0,-1-2 0,1 0 0,-1-1 0,0 1 0,1 1 0,-1 1 0,-3-3 0,2 0 0,1-1 0,5 1 0,3 2 0,1 1 0,2 3 0,4 16 0,2 6 0,1 15 0,4 7 0,1-12 0,3 6 0,-1-18 0,1-1 0,0-3 0,-2-5 0,2 3 0,-2-8 0,1 4 0,1-1 0,1 1 0,2 2 0,-1-2 0,-1-2 0,-1 0 0,-1-1 0,1-2 0,0-3 0,0 2 0,2-6 0,0 3 0,0-4 0,1 0 0,-1 0 0,1 0 0,1 0 0,1 0 0,3 0 0,2 0 0,1 0 0,0 0 0,1 0 0,-1 0 0,2 0 0,1-2 0,-1-2 0,3 1 0,-1-3 0,-2 2 0,2 0 0,1-2 0,1 2 0,-1 0 0,0 1 0,-4 3 0,-4-1 0,2 1 0,-3 0 0,6 0 0,-3 0 0,3 0 0,-1 0 0,3 0 0,1 0 0,0 0 0,0 0 0,-3 0 0,2 0 0,-3 0 0,-3 0 0,-1 0 0,-5 0 0,4 0 0,1 2 0,0 1 0,-2 0 0,1-1 0,1-2 0,0 2 0,-2 1 0,-3-1 0,0 0 0,-2-2 0,6-9 0,-2-9 0,3-4 0,1-5 0,2 2 0,1 1 0,-1 2 0,-5 8 0,-5 6 0,-3 1 0,-3-3 0,-2 1 0,0-5 0,0 1 0,0-1 0,0 0 0,0 3 0,0 1 0,0 1 0,0-2 0,0 2 0,-1-2 0,-16 17 0,4-6 0,-14 10 0,9-10 0,-19 0 0,-6 0 0,3 0 0,3 0 0,24 0 0,-2 0 0,4 0 0,1 0 0,-4-4 0,4 3 0,-4-5 0,4 4 0,0-1 0,0 1 0,-1 2 0,-2 0 0,2 0 0,-3 0 0,6 0 0,0 0 0,-4 0 0,-4 0 0,-18-11 0,5 8 0,-7-11 0,13 11 0,4-3 0,3-1 0,3 2 0,6-2 0,2 0 0,10-9 0,5-3 0,7-9 0,1 6 0,-4 5 0,-2 5 0,-5 4 0,2-1 0,1 1 0,-1 0 0,-2 0 0,-1 0 0,0-4 0,2-1 0,3-5 0,1 0 0,-2 3 0,1 1 0,-1 3 0,0 3 0,-2 1 0,-2 2 0,4-6 0,-2 0 0,5-3 0,-2 0 0,-1 4 0,0 0 0,-1 0 0,-1 0 0,-3 0 0,-2 0 0,-3-3 0,0-5 0,0-12 0,1-9 0,1-1 0,3 5 0,0 10 0,2 2 0,5-7 0,-5 7 0,7-8 0,-5 11 0,2-2 0,-1 3 0,-2 3 0,-2 5 0,-2 0 0,-1 1 0,-3 1 0,1 1 0,-1-5 0,0-1 0,0-6 0,0 4 0,0 2 0,0 4 0,1 1 0,2 0 0,-1-1 0,1-3 0,-1-1 0,0-1 0,3 1 0,0 4 0,-2-1 0,-1 2 0,-2 0 0,2-3 0,0 1 0,2-4 0,1-2 0,0-4 0,1 2 0,1-4 0,-1 4 0,1 3 0,-2 2 0,0 3 0,0 1 0,-3 1 0,0 1 0,-2-3 0,4 2 0,-3-1 0,3 2 0,-3-2 0,-1 1 0,0-2 0,4 2 0,-3 0 0,3-2 0,-2 2 0,2-3 0,3-2 0,4-5 0,0-1 0,1-2 0,0 1 0,-1 6 0,-1 0 0,1 5 0,-2 2 0,-2 0 0,-1 3 0,-2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36:10.1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201 348 24575,'-10'-25'0,"0"3"0,3 7 0,0 1 0,-1-1 0,-1-5 0,-3-2 0,0-2 0,-2 0 0,1 1 0,0-1 0,1 0 0,3 3 0,2 4 0,2 4 0,1 2 0,0 2 0,2 2 0,-1-2 0,1 1 0,0 34 0,0-10 0,2 33 0,0-22 0,0 5 0,0 4 0,0-2 0,0 18 0,0 10 0,0 22-426,0-29 0,0 2 426,0-3 0,0 0 0,0 1 0,0-1-222,0 45 222,0-13 0,-3-2 0,-1-8 0,-2-12 0,-1-17 0,4-11 0,0-14 841,1-8-841,0-4 233,0-46-233,0 9 0,2-70 0,0 13 0,0-7 0,0 3 0,3 22 0,1-1 0,3-5 0,3 5 0,2-6 0,0 4 0,-1 5 0,-1 9 0,0 12 0,-1 6 0,-1 5 0,-3 5 0,-2 10 0,-1 6 0,-2 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3DCD7-3A2F-F442-8E0E-CE9B0E0899A4}" type="datetimeFigureOut">
              <a:rPr lang="en-US" smtClean="0"/>
              <a:t>8/22/26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65AD-3860-894D-94CD-8F4DF3EA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3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46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540524-C77A-3D4B-A9D3-7942884D8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F4C3230D-B420-E44C-B762-02A4275CA767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246786" name="Rectangle 2">
            <a:extLst>
              <a:ext uri="{FF2B5EF4-FFF2-40B4-BE49-F238E27FC236}">
                <a16:creationId xmlns:a16="http://schemas.microsoft.com/office/drawing/2014/main" id="{B8A226F3-91D6-B64E-ABC3-9A1A91C28B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86CD6625-667B-9943-B53D-7030D8B49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545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46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14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97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970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484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922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34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065AD-3860-894D-94CD-8F4DF3EAE447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56235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932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305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01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051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510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1317" indent="-281276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5103" indent="-225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5144" indent="-225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25185" indent="-225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5226" indent="-225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25268" indent="-225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75309" indent="-225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25350" indent="-225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5021" indent="-225021">
              <a:spcBef>
                <a:spcPct val="0"/>
              </a:spcBef>
              <a:buFontTx/>
              <a:buAutoNum type="alphaUcPeriod" startAt="5"/>
            </a:pPr>
            <a:endParaRPr lang="en-US" dirty="0">
              <a:latin typeface="Helvetica" pitchFamily="16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24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9BF1FA-6B5E-1F41-AB5A-951420E26EE3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0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DFFCB2-518E-7445-93D6-56E12FA6C7AC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D26392-3B8D-F34C-858C-5371AA9BAAD5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17F7F1-EC91-1F4E-84C3-14F1F1B0825A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4476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CF1F69-5FD1-9249-9B73-0B47C69A1845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3626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F7FA17-1ADC-5A41-B433-DA4809B692F5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86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9F2C5A-5A74-2C42-A5E0-E61D555FE63E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8654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84E594-C11D-F546-9E6C-15606B182DBA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9259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F0061F-6D5A-AC4B-8D6E-B921E3B08C17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43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2B158F-E310-C942-B904-23008EC07D7F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3296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A2D88B-CF87-9E41-8869-8C8F27939192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559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A8A142-067D-1F44-95FB-7647AB636C36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2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B053AD-01CA-FA4A-9FAF-C91A8E6CBFAC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8505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0BEA16-9743-4F45-9D8F-7E49ABDD6AF3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0687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72607C-F2EE-A343-87C7-7FF08FA5688C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6103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1B95CE-B72C-784E-BE88-64A9F7FEFB3B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056E5EC-501D-4643-93B6-9FCC258544F3}" type="slidenum">
              <a:rPr lang="en-US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851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325105-E4F7-9C4F-9F3C-A17638D70626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6866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E49E54-4016-EE41-B474-09081CC25E86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401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2C28DB0-023D-7D49-B709-482B6ACF66C5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1898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D92DD5-D78B-6C4D-945B-81E51D3C6E98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6377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0FC2B1B-76A0-7742-B227-630BB6D508C0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15626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6B72BD-B675-9546-9D40-D057D80F90CD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438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DDDC579-41BE-9E48-AF48-E9E2C6E18337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534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86C0F0-FA15-324B-91D9-19D61605845E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85312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EBF8E2-1FE0-1440-BF62-0D3C21945531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00571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1784886-FA22-A247-A078-FDA63E393230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16600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E72BDC-D626-C04B-BD10-BCDFD8274C46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1646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7EEFEB-8FF0-9245-844B-567E82C7540E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32176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60C518-0AC2-4747-A980-2CE3C7A6E84D}" type="datetime1">
              <a:rPr lang="en-US" smtClean="0">
                <a:solidFill>
                  <a:prstClr val="black"/>
                </a:solidFill>
                <a:latin typeface="Calibri"/>
              </a:r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056E5EC-501D-4643-93B6-9FCC258544F3}" type="slidenum">
              <a:rPr lang="en-US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3126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92AA-F528-9348-A12E-E10AB8D3F2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839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F2809-44E5-7C4B-91FE-635C8BCDE7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798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4D07B-9480-884F-882E-31EBBC0032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50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9C6CE-535E-A745-A701-4BE90BD30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8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A282219-D702-EF43-8890-B2BEF613C430}" type="datetime1">
              <a:rPr lang="en-US" smtClean="0"/>
              <a:t>8/22/26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751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8402F-4951-9041-B14A-E987ADE60A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421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26E79-AB10-B747-9269-49B831458B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3643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40354-A23A-DF4C-99CF-E17D109C1F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227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40CEE-B97B-C447-B91D-BF635EE644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734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8361F-7E92-E449-9EA2-9B65745B52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95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C0617-DADF-3148-A32C-2DF894EAF8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7651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2B2D9-0545-DF48-BF92-9A3D24759C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664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9BF1FA-6B5E-1F41-AB5A-951420E26EE3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5640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A8A142-067D-1F44-95FB-7647AB636C36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6124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DDDC579-41BE-9E48-AF48-E9E2C6E18337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56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3678CA-EDE4-144C-920C-02F386968BEF}" type="datetime1">
              <a:rPr lang="en-US" smtClean="0"/>
              <a:t>8/22/26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072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A282219-D702-EF43-8890-B2BEF613C430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41535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3678CA-EDE4-144C-920C-02F386968BEF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52043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3C03E-4BBB-7046-AA53-5F07F6DCCA15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35694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C67633D-763D-4F46-A493-329079BC25B8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3125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ADE89A-2D49-9E49-9239-A296724087EE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59597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2F7F0-DF34-9545-856D-CA9FA424DAC7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34697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DFFCB2-518E-7445-93D6-56E12FA6C7AC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10135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D26392-3B8D-F34C-858C-5371AA9BAAD5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7535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07692-B627-8E4C-A744-C4C4F9018F16}" type="datetime1">
              <a:rPr lang="en-US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8/22/26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0EC0F-A407-4623-97A7-EE209EAD6BBF}" type="slidenum">
              <a:rPr lang="en-US">
                <a:solidFill>
                  <a:prstClr val="black"/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99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3C03E-4BBB-7046-AA53-5F07F6DCCA15}" type="datetime1">
              <a:rPr lang="en-US" smtClean="0"/>
              <a:t>8/22/26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3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C67633D-763D-4F46-A493-329079BC25B8}" type="datetime1">
              <a:rPr lang="en-US" smtClean="0"/>
              <a:t>8/22/26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ADE89A-2D49-9E49-9239-A296724087EE}" type="datetime1">
              <a:rPr lang="en-US" smtClean="0"/>
              <a:t>8/22/26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9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2F7F0-DF34-9545-856D-CA9FA424DAC7}" type="datetime1">
              <a:rPr lang="en-US" smtClean="0"/>
              <a:t>8/22/26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70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228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46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8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Times" charset="0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cs typeface="+mn-cs"/>
              </a:defRPr>
            </a:lvl1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" charset="0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1F56109-AB8B-594A-8E63-169196C55375}" type="slidenum">
              <a:rPr lang="en-US">
                <a:solidFill>
                  <a:srgbClr val="000000"/>
                </a:solidFill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8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F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•"/>
        <a:defRPr sz="3200">
          <a:solidFill>
            <a:srgbClr val="FFFF0F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–"/>
        <a:defRPr sz="2800">
          <a:solidFill>
            <a:srgbClr val="FFFF0F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•"/>
        <a:defRPr sz="2400">
          <a:solidFill>
            <a:srgbClr val="FFFF0F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–"/>
        <a:defRPr sz="2000">
          <a:solidFill>
            <a:srgbClr val="FFFF0F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»"/>
        <a:defRPr sz="2000">
          <a:solidFill>
            <a:srgbClr val="FFFF0F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»"/>
        <a:defRPr sz="2000">
          <a:solidFill>
            <a:srgbClr val="FFFF0F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»"/>
        <a:defRPr sz="2000">
          <a:solidFill>
            <a:srgbClr val="FFFF0F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»"/>
        <a:defRPr sz="2000">
          <a:solidFill>
            <a:srgbClr val="FFFF0F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80CCFF"/>
        </a:buClr>
        <a:buChar char="»"/>
        <a:defRPr sz="2000">
          <a:solidFill>
            <a:srgbClr val="FFFF0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490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5" Type="http://schemas.microsoft.com/office/2007/relationships/hdphoto" Target="../media/hdphoto3.wdp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6.png"/><Relationship Id="rId3" Type="http://schemas.openxmlformats.org/officeDocument/2006/relationships/image" Target="../media/image18.jpeg"/><Relationship Id="rId7" Type="http://schemas.openxmlformats.org/officeDocument/2006/relationships/image" Target="../media/image230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0.xml"/><Relationship Id="rId6" Type="http://schemas.openxmlformats.org/officeDocument/2006/relationships/customXml" Target="../ink/ink2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24.png"/><Relationship Id="rId14" Type="http://schemas.openxmlformats.org/officeDocument/2006/relationships/customXml" Target="../ink/ink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customXml" Target="../ink/ink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.xml"/><Relationship Id="rId18" Type="http://schemas.openxmlformats.org/officeDocument/2006/relationships/image" Target="../media/image35.png"/><Relationship Id="rId26" Type="http://schemas.openxmlformats.org/officeDocument/2006/relationships/image" Target="../media/image39.png"/><Relationship Id="rId21" Type="http://schemas.openxmlformats.org/officeDocument/2006/relationships/customXml" Target="../ink/ink16.xml"/><Relationship Id="rId34" Type="http://schemas.openxmlformats.org/officeDocument/2006/relationships/image" Target="../media/image43.png"/><Relationship Id="rId7" Type="http://schemas.openxmlformats.org/officeDocument/2006/relationships/customXml" Target="../ink/ink9.xml"/><Relationship Id="rId12" Type="http://schemas.openxmlformats.org/officeDocument/2006/relationships/image" Target="../media/image31.png"/><Relationship Id="rId17" Type="http://schemas.openxmlformats.org/officeDocument/2006/relationships/customXml" Target="../ink/ink14.xml"/><Relationship Id="rId25" Type="http://schemas.openxmlformats.org/officeDocument/2006/relationships/customXml" Target="../ink/ink18.xml"/><Relationship Id="rId33" Type="http://schemas.openxmlformats.org/officeDocument/2006/relationships/customXml" Target="../ink/ink22.xml"/><Relationship Id="rId38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29" Type="http://schemas.openxmlformats.org/officeDocument/2006/relationships/customXml" Target="../ink/ink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customXml" Target="../ink/ink11.xml"/><Relationship Id="rId24" Type="http://schemas.openxmlformats.org/officeDocument/2006/relationships/image" Target="../media/image38.png"/><Relationship Id="rId32" Type="http://schemas.openxmlformats.org/officeDocument/2006/relationships/image" Target="../media/image42.png"/><Relationship Id="rId37" Type="http://schemas.openxmlformats.org/officeDocument/2006/relationships/customXml" Target="../ink/ink24.xml"/><Relationship Id="rId5" Type="http://schemas.openxmlformats.org/officeDocument/2006/relationships/customXml" Target="../ink/ink8.xml"/><Relationship Id="rId15" Type="http://schemas.openxmlformats.org/officeDocument/2006/relationships/customXml" Target="../ink/ink13.xml"/><Relationship Id="rId23" Type="http://schemas.openxmlformats.org/officeDocument/2006/relationships/customXml" Target="../ink/ink17.xml"/><Relationship Id="rId28" Type="http://schemas.openxmlformats.org/officeDocument/2006/relationships/image" Target="../media/image40.png"/><Relationship Id="rId36" Type="http://schemas.openxmlformats.org/officeDocument/2006/relationships/image" Target="../media/image44.png"/><Relationship Id="rId10" Type="http://schemas.openxmlformats.org/officeDocument/2006/relationships/image" Target="../media/image30.png"/><Relationship Id="rId19" Type="http://schemas.openxmlformats.org/officeDocument/2006/relationships/customXml" Target="../ink/ink15.xml"/><Relationship Id="rId31" Type="http://schemas.openxmlformats.org/officeDocument/2006/relationships/customXml" Target="../ink/ink21.xml"/><Relationship Id="rId4" Type="http://schemas.microsoft.com/office/2007/relationships/hdphoto" Target="../media/hdphoto5.wdp"/><Relationship Id="rId9" Type="http://schemas.openxmlformats.org/officeDocument/2006/relationships/customXml" Target="../ink/ink10.xml"/><Relationship Id="rId14" Type="http://schemas.openxmlformats.org/officeDocument/2006/relationships/image" Target="../media/image33.png"/><Relationship Id="rId22" Type="http://schemas.openxmlformats.org/officeDocument/2006/relationships/image" Target="../media/image37.png"/><Relationship Id="rId27" Type="http://schemas.openxmlformats.org/officeDocument/2006/relationships/customXml" Target="../ink/ink19.xml"/><Relationship Id="rId30" Type="http://schemas.openxmlformats.org/officeDocument/2006/relationships/image" Target="../media/image41.png"/><Relationship Id="rId35" Type="http://schemas.openxmlformats.org/officeDocument/2006/relationships/customXml" Target="../ink/ink23.xml"/><Relationship Id="rId8" Type="http://schemas.openxmlformats.org/officeDocument/2006/relationships/image" Target="../media/image29.png"/><Relationship Id="rId3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26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4625572"/>
            <a:ext cx="9144000" cy="2232428"/>
          </a:xfrm>
          <a:prstGeom prst="rect">
            <a:avLst/>
          </a:prstGeom>
          <a:gradFill flip="none" rotWithShape="1">
            <a:gsLst>
              <a:gs pos="30000">
                <a:schemeClr val="bg1">
                  <a:alpha val="66000"/>
                </a:schemeClr>
              </a:gs>
              <a:gs pos="92000">
                <a:schemeClr val="bg1">
                  <a:alpha val="0"/>
                </a:schemeClr>
              </a:gs>
            </a:gsLst>
            <a:lin ang="1614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5534588"/>
            <a:ext cx="9143999" cy="838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660066"/>
                </a:solidFill>
                <a:cs typeface="Helvetica"/>
              </a:rPr>
              <a:t>Nervous Tissue/Nervous System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56199" y="6112410"/>
            <a:ext cx="7034778" cy="672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cs typeface="Helvetica Light"/>
              </a:rPr>
              <a:t>Kristine Krafts, M.D.</a:t>
            </a:r>
          </a:p>
        </p:txBody>
      </p:sp>
    </p:spTree>
    <p:extLst>
      <p:ext uri="{BB962C8B-B14F-4D97-AF65-F5344CB8AC3E}">
        <p14:creationId xmlns:p14="http://schemas.microsoft.com/office/powerpoint/2010/main" val="403890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53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978"/>
                    </a14:imgEffect>
                    <a14:imgEffect>
                      <a14:saturation sat="1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1040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2703" y="6210406"/>
            <a:ext cx="518846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alibri"/>
              </a:rPr>
              <a:t>Neurons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5115113" y="3833190"/>
            <a:ext cx="1540414" cy="24809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985795" y="1352199"/>
            <a:ext cx="764793" cy="49619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130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E03C9D0-CFF2-2F4E-8831-E5A2AD38B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050"/>
            <a:ext cx="9144000" cy="3009900"/>
          </a:xfrm>
          <a:prstGeom prst="rect">
            <a:avLst/>
          </a:prstGeom>
        </p:spPr>
      </p:pic>
      <p:sp>
        <p:nvSpPr>
          <p:cNvPr id="238596" name="Text Box 1028">
            <a:extLst>
              <a:ext uri="{FF2B5EF4-FFF2-40B4-BE49-F238E27FC236}">
                <a16:creationId xmlns:a16="http://schemas.microsoft.com/office/drawing/2014/main" id="{55CD6575-B0ED-FC43-8167-FAEDFD026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4563" y="2030412"/>
            <a:ext cx="735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dirty="0">
                <a:latin typeface="Helvetica" pitchFamily="2" charset="0"/>
                <a:ea typeface="ＭＳ Ｐゴシック" charset="0"/>
              </a:rPr>
              <a:t>axon</a:t>
            </a:r>
          </a:p>
        </p:txBody>
      </p:sp>
      <p:sp>
        <p:nvSpPr>
          <p:cNvPr id="238597" name="Text Box 1029">
            <a:extLst>
              <a:ext uri="{FF2B5EF4-FFF2-40B4-BE49-F238E27FC236}">
                <a16:creationId xmlns:a16="http://schemas.microsoft.com/office/drawing/2014/main" id="{200FF8E3-0D80-4240-9C5D-959A6ED46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863" y="3527395"/>
            <a:ext cx="119776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dirty="0">
                <a:latin typeface="Helvetica" pitchFamily="2" charset="0"/>
                <a:ea typeface="ＭＳ Ｐゴシック" charset="0"/>
              </a:rPr>
              <a:t>cell body</a:t>
            </a:r>
          </a:p>
        </p:txBody>
      </p:sp>
      <p:sp>
        <p:nvSpPr>
          <p:cNvPr id="238598" name="Text Box 1030">
            <a:extLst>
              <a:ext uri="{FF2B5EF4-FFF2-40B4-BE49-F238E27FC236}">
                <a16:creationId xmlns:a16="http://schemas.microsoft.com/office/drawing/2014/main" id="{552F4197-D96B-1149-A048-AFEAA26FB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0"/>
            <a:ext cx="1228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dirty="0">
                <a:latin typeface="Helvetica" pitchFamily="2" charset="0"/>
                <a:ea typeface="ＭＳ Ｐゴシック" charset="0"/>
              </a:rPr>
              <a:t>dendrites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A8E67EEC-2973-6F48-AACB-01CD9BFEF529}"/>
              </a:ext>
            </a:extLst>
          </p:cNvPr>
          <p:cNvSpPr txBox="1">
            <a:spLocks/>
          </p:cNvSpPr>
          <p:nvPr/>
        </p:nvSpPr>
        <p:spPr>
          <a:xfrm>
            <a:off x="598474" y="4106389"/>
            <a:ext cx="8545526" cy="252301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D47310"/>
                </a:solidFill>
              </a:rPr>
              <a:t>Cell body</a:t>
            </a:r>
            <a:r>
              <a:rPr lang="en-US" dirty="0">
                <a:solidFill>
                  <a:srgbClr val="D4731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maintains the cell; can receive synaptic input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</a:rPr>
              <a:t>Tons of </a:t>
            </a:r>
            <a:r>
              <a:rPr lang="en-US" b="1" dirty="0">
                <a:solidFill>
                  <a:srgbClr val="D47310"/>
                </a:solidFill>
              </a:rPr>
              <a:t>Nissl substance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(rough ER)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</a:rPr>
              <a:t>Multiple </a:t>
            </a:r>
            <a:r>
              <a:rPr lang="en-US" b="1" dirty="0">
                <a:solidFill>
                  <a:srgbClr val="D47310"/>
                </a:solidFill>
              </a:rPr>
              <a:t>dendrites</a:t>
            </a:r>
            <a:r>
              <a:rPr lang="en-US" dirty="0">
                <a:solidFill>
                  <a:srgbClr val="000000"/>
                </a:solidFill>
              </a:rPr>
              <a:t> (receive impulses)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</a:rPr>
              <a:t>One </a:t>
            </a:r>
            <a:r>
              <a:rPr lang="en-US" b="1" dirty="0">
                <a:solidFill>
                  <a:srgbClr val="D47310"/>
                </a:solidFill>
              </a:rPr>
              <a:t>axon</a:t>
            </a:r>
            <a:r>
              <a:rPr lang="en-US" dirty="0">
                <a:solidFill>
                  <a:srgbClr val="000000"/>
                </a:solidFill>
              </a:rPr>
              <a:t> (sends out impulses) – originates at “axon hillock”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</a:rPr>
              <a:t>Cytoskeleton contains neurofilaments (for structure) and microtubules (for transport along axons)</a:t>
            </a:r>
          </a:p>
          <a:p>
            <a:pPr>
              <a:spcBef>
                <a:spcPts val="1800"/>
              </a:spcBef>
            </a:pP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40C1358-9848-C643-8079-D82D1F409078}"/>
              </a:ext>
            </a:extLst>
          </p:cNvPr>
          <p:cNvCxnSpPr>
            <a:cxnSpLocks/>
          </p:cNvCxnSpPr>
          <p:nvPr/>
        </p:nvCxnSpPr>
        <p:spPr>
          <a:xfrm flipH="1" flipV="1">
            <a:off x="1701800" y="2705100"/>
            <a:ext cx="118697" cy="8140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CF669186-7866-B940-8B68-7EF43AB01B6C}"/>
              </a:ext>
            </a:extLst>
          </p:cNvPr>
          <p:cNvSpPr/>
          <p:nvPr/>
        </p:nvSpPr>
        <p:spPr>
          <a:xfrm>
            <a:off x="736600" y="1219200"/>
            <a:ext cx="1651000" cy="1485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207AAD9-C526-D742-9FF2-08A18BFB4B71}"/>
              </a:ext>
            </a:extLst>
          </p:cNvPr>
          <p:cNvCxnSpPr>
            <a:cxnSpLocks/>
          </p:cNvCxnSpPr>
          <p:nvPr/>
        </p:nvCxnSpPr>
        <p:spPr>
          <a:xfrm flipH="1">
            <a:off x="1638301" y="381000"/>
            <a:ext cx="596899" cy="584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89108B1-CE2B-A84C-BD94-C6844C032C51}"/>
              </a:ext>
            </a:extLst>
          </p:cNvPr>
          <p:cNvCxnSpPr>
            <a:cxnSpLocks/>
          </p:cNvCxnSpPr>
          <p:nvPr/>
        </p:nvCxnSpPr>
        <p:spPr>
          <a:xfrm flipH="1">
            <a:off x="2184400" y="393700"/>
            <a:ext cx="228601" cy="749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29">
            <a:extLst>
              <a:ext uri="{FF2B5EF4-FFF2-40B4-BE49-F238E27FC236}">
                <a16:creationId xmlns:a16="http://schemas.microsoft.com/office/drawing/2014/main" id="{E5B46C49-F842-F64F-839B-9FC4EEE04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663" y="2816195"/>
            <a:ext cx="19816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dirty="0">
                <a:latin typeface="Helvetica" pitchFamily="2" charset="0"/>
                <a:ea typeface="ＭＳ Ｐゴシック" charset="0"/>
              </a:rPr>
              <a:t>Nissl substance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C5B650C-374A-B74A-8E6A-611B1817D1B7}"/>
              </a:ext>
            </a:extLst>
          </p:cNvPr>
          <p:cNvCxnSpPr>
            <a:cxnSpLocks/>
          </p:cNvCxnSpPr>
          <p:nvPr/>
        </p:nvCxnSpPr>
        <p:spPr>
          <a:xfrm flipH="1" flipV="1">
            <a:off x="1892301" y="2349500"/>
            <a:ext cx="1295399" cy="596900"/>
          </a:xfrm>
          <a:prstGeom prst="straightConnector1">
            <a:avLst/>
          </a:prstGeom>
          <a:ln w="28575">
            <a:solidFill>
              <a:srgbClr val="FF0000"/>
            </a:solidFill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029">
            <a:extLst>
              <a:ext uri="{FF2B5EF4-FFF2-40B4-BE49-F238E27FC236}">
                <a16:creationId xmlns:a16="http://schemas.microsoft.com/office/drawing/2014/main" id="{8E392D7C-8AFE-3743-97EB-B46F51256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822295"/>
            <a:ext cx="15552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dirty="0">
                <a:latin typeface="Helvetica" pitchFamily="2" charset="0"/>
                <a:ea typeface="ＭＳ Ｐゴシック" charset="0"/>
              </a:rPr>
              <a:t>Axon hillock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E549560-C79A-E746-BAEC-A99DCCF1032E}"/>
              </a:ext>
            </a:extLst>
          </p:cNvPr>
          <p:cNvCxnSpPr>
            <a:cxnSpLocks/>
          </p:cNvCxnSpPr>
          <p:nvPr/>
        </p:nvCxnSpPr>
        <p:spPr>
          <a:xfrm flipH="1">
            <a:off x="2159002" y="1079500"/>
            <a:ext cx="1104898" cy="863600"/>
          </a:xfrm>
          <a:prstGeom prst="straightConnector1">
            <a:avLst/>
          </a:prstGeom>
          <a:ln w="28575">
            <a:solidFill>
              <a:srgbClr val="FF0000"/>
            </a:solidFill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574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uron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2"/>
          <a:stretch/>
        </p:blipFill>
        <p:spPr>
          <a:xfrm>
            <a:off x="1998280" y="159126"/>
            <a:ext cx="5215320" cy="581653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0560" y="6038887"/>
            <a:ext cx="8991600" cy="7485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Neuron cell body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4022391" y="2203523"/>
            <a:ext cx="3335763" cy="12845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680797" y="2147502"/>
            <a:ext cx="2041353" cy="127295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>
            <a:outerShdw blurRad="50800" dist="38100" dir="7800000" algn="tl" rotWithShape="0">
              <a:schemeClr val="bg1">
                <a:alpha val="4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4"/>
          <p:cNvSpPr txBox="1">
            <a:spLocks/>
          </p:cNvSpPr>
          <p:nvPr/>
        </p:nvSpPr>
        <p:spPr>
          <a:xfrm>
            <a:off x="0" y="1635848"/>
            <a:ext cx="1960929" cy="948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Large pale nucleus</a:t>
            </a: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7115372" y="1765780"/>
            <a:ext cx="2028628" cy="62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Nucleolus</a:t>
            </a: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7246100" y="3559672"/>
            <a:ext cx="1753274" cy="948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Nissl substance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919836" y="3927832"/>
            <a:ext cx="2606397" cy="123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>
            <a:outerShdw blurRad="50800" dist="38100" dir="4440000" algn="tl" rotWithShape="0">
              <a:schemeClr val="bg1">
                <a:alpha val="4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273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026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05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70560" y="6038887"/>
            <a:ext cx="8991600" cy="748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Gorgeous, sexy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neuron and neuropil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967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70560" y="6038887"/>
            <a:ext cx="8991600" cy="748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Gorgeous, sexy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J. Crew shimmer net skirt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462" y="116144"/>
            <a:ext cx="3229601" cy="6109340"/>
          </a:xfrm>
          <a:prstGeom prst="rect">
            <a:avLst/>
          </a:prstGeom>
        </p:spPr>
      </p:pic>
      <p:pic>
        <p:nvPicPr>
          <p:cNvPr id="5" name="Picture 4" descr="j crew shimmer skirt 2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0259" y="0"/>
            <a:ext cx="4327037" cy="622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45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90994" y="2150150"/>
            <a:ext cx="6299128" cy="349381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Organization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Cells of the nervous system</a:t>
            </a:r>
          </a:p>
          <a:p>
            <a:pPr lvl="1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Neurons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Glial cells</a:t>
            </a:r>
          </a:p>
        </p:txBody>
      </p:sp>
    </p:spTree>
    <p:extLst>
      <p:ext uri="{BB962C8B-B14F-4D97-AF65-F5344CB8AC3E}">
        <p14:creationId xmlns:p14="http://schemas.microsoft.com/office/powerpoint/2010/main" val="2365494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Glial Cells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093665" y="1623168"/>
            <a:ext cx="7657330" cy="453359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>
                <a:latin typeface="+mj-lt"/>
              </a:rPr>
              <a:t>10x more abundant than neurons in brain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latin typeface="+mj-lt"/>
              </a:rPr>
              <a:t>Support and protect neurons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latin typeface="+mj-lt"/>
              </a:rPr>
              <a:t>Five types, each with different functions: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Astrocyte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Oligodendrocyte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Schwann cell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Ependymal cell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Microglial cell</a:t>
            </a:r>
          </a:p>
        </p:txBody>
      </p:sp>
    </p:spTree>
    <p:extLst>
      <p:ext uri="{BB962C8B-B14F-4D97-AF65-F5344CB8AC3E}">
        <p14:creationId xmlns:p14="http://schemas.microsoft.com/office/powerpoint/2010/main" val="617032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10611"/>
              </p:ext>
            </p:extLst>
          </p:nvPr>
        </p:nvGraphicFramePr>
        <p:xfrm>
          <a:off x="363259" y="1637810"/>
          <a:ext cx="8456611" cy="41339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3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21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745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Glial cell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Location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Main functions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Astrocyte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CNS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Provides structural support,</a:t>
                      </a:r>
                      <a:r>
                        <a:rPr lang="en-US" sz="2000" b="0" baseline="0" dirty="0"/>
                        <a:t> participates in blood-brain barrier</a:t>
                      </a:r>
                      <a:endParaRPr lang="en-US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Oligodendrocyte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CNS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Makes myelin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Schwann cell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PNS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Makes myelin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Ependymal cell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CNS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Lines cavities of CNS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Microglial cell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CNS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Eats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 up debris and dead cells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>
          <a:xfrm>
            <a:off x="384175" y="553362"/>
            <a:ext cx="8229600" cy="7854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Location and Function of Glial Cells</a:t>
            </a:r>
          </a:p>
        </p:txBody>
      </p:sp>
    </p:spTree>
    <p:extLst>
      <p:ext uri="{BB962C8B-B14F-4D97-AF65-F5344CB8AC3E}">
        <p14:creationId xmlns:p14="http://schemas.microsoft.com/office/powerpoint/2010/main" val="929594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9966" y="6210406"/>
            <a:ext cx="659674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alibri"/>
              </a:rPr>
              <a:t>Neuropil and an astrocyte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3" descr="slide_10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8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21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3263900" y="5156200"/>
            <a:ext cx="0" cy="11811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7C6384D-994F-CA49-AB69-FF853CDDB162}"/>
              </a:ext>
            </a:extLst>
          </p:cNvPr>
          <p:cNvCxnSpPr>
            <a:cxnSpLocks/>
          </p:cNvCxnSpPr>
          <p:nvPr/>
        </p:nvCxnSpPr>
        <p:spPr>
          <a:xfrm flipH="1" flipV="1">
            <a:off x="4343400" y="3441700"/>
            <a:ext cx="1508265" cy="2853058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700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25883"/>
            <a:ext cx="9067800" cy="70223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Astrocyte foot processes bind to capillaries and neurons</a:t>
            </a:r>
          </a:p>
        </p:txBody>
      </p:sp>
      <p:pic>
        <p:nvPicPr>
          <p:cNvPr id="5" name="Content Placeholder 5" descr="F009_01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5467" y="304800"/>
            <a:ext cx="7342057" cy="576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12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Objectives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947933" y="1907745"/>
            <a:ext cx="7508902" cy="405999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Describe the anatomical and functional organization of the nervous system.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Describe the histologic features of neurons,  their processes, and synapses.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Describe the histologic features and functions of glial cells.</a:t>
            </a:r>
          </a:p>
        </p:txBody>
      </p:sp>
    </p:spTree>
    <p:extLst>
      <p:ext uri="{BB962C8B-B14F-4D97-AF65-F5344CB8AC3E}">
        <p14:creationId xmlns:p14="http://schemas.microsoft.com/office/powerpoint/2010/main" val="4216625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" y="628660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  <a:latin typeface="Calibri"/>
              </a:rPr>
              <a:t>Oligodendrocytes are smaller and darker than astrocytes.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3" descr="slide_10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8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21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2622129" y="3886200"/>
            <a:ext cx="2737271" cy="24533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2097756" y="4013200"/>
            <a:ext cx="239044" cy="23517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856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399" y="5811091"/>
            <a:ext cx="8839200" cy="96547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Oligodendrocytes produce myelin in the CNS. </a:t>
            </a:r>
          </a:p>
        </p:txBody>
      </p:sp>
      <p:pic>
        <p:nvPicPr>
          <p:cNvPr id="40963" name="Picture 4" descr="F009_010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2115" y="239060"/>
            <a:ext cx="7380941" cy="5547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682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75" y="479612"/>
            <a:ext cx="8229600" cy="77057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/>
              <a:t>Schwann Cells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1ADE46-CD51-8441-AC5E-FC9F89E81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40" y="1701800"/>
            <a:ext cx="8888919" cy="326390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2ADB29B-F110-C04E-9142-D6E3C25A743E}"/>
              </a:ext>
            </a:extLst>
          </p:cNvPr>
          <p:cNvSpPr txBox="1">
            <a:spLocks/>
          </p:cNvSpPr>
          <p:nvPr/>
        </p:nvSpPr>
        <p:spPr>
          <a:xfrm>
            <a:off x="190500" y="4998291"/>
            <a:ext cx="8839200" cy="9654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Schwann cells produce myelin in the PNS. </a:t>
            </a:r>
          </a:p>
        </p:txBody>
      </p:sp>
    </p:spTree>
    <p:extLst>
      <p:ext uri="{BB962C8B-B14F-4D97-AF65-F5344CB8AC3E}">
        <p14:creationId xmlns:p14="http://schemas.microsoft.com/office/powerpoint/2010/main" val="1570442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2703" y="6210406"/>
            <a:ext cx="518846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alibri"/>
              </a:rPr>
              <a:t>Ependymal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4" descr="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4000" cy="613961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BBBB537-494C-4940-AD00-111B4A349BB3}"/>
              </a:ext>
            </a:extLst>
          </p:cNvPr>
          <p:cNvCxnSpPr>
            <a:cxnSpLocks/>
          </p:cNvCxnSpPr>
          <p:nvPr/>
        </p:nvCxnSpPr>
        <p:spPr>
          <a:xfrm flipH="1" flipV="1">
            <a:off x="3886200" y="3238502"/>
            <a:ext cx="215900" cy="30606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0A80F85-235A-AF49-B4AB-081E322CF5B5}"/>
              </a:ext>
            </a:extLst>
          </p:cNvPr>
          <p:cNvCxnSpPr>
            <a:cxnSpLocks/>
          </p:cNvCxnSpPr>
          <p:nvPr/>
        </p:nvCxnSpPr>
        <p:spPr>
          <a:xfrm flipV="1">
            <a:off x="4635500" y="4572000"/>
            <a:ext cx="241300" cy="1752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273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2703" y="6210406"/>
            <a:ext cx="518846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alibri"/>
              </a:rPr>
              <a:t>Microglial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3" descr="slide_04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5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43759"/>
            <a:ext cx="9165600" cy="625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V="1">
            <a:off x="4982012" y="3468686"/>
            <a:ext cx="60339" cy="27981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184643" y="2806700"/>
            <a:ext cx="635033" cy="34577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79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90994" y="2150150"/>
            <a:ext cx="6299128" cy="349381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Organization of the nervous system</a:t>
            </a:r>
          </a:p>
          <a:p>
            <a:pPr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Cells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Central nervous system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Cerebrum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Cerebellum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Spinal cord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Meninges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Glymphatics and blood brain barrier</a:t>
            </a:r>
          </a:p>
        </p:txBody>
      </p:sp>
    </p:spTree>
    <p:extLst>
      <p:ext uri="{BB962C8B-B14F-4D97-AF65-F5344CB8AC3E}">
        <p14:creationId xmlns:p14="http://schemas.microsoft.com/office/powerpoint/2010/main" val="2227572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2703" y="6210406"/>
            <a:ext cx="518846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alibri"/>
              </a:rPr>
              <a:t>Gross anatomy of brain</a:t>
            </a:r>
          </a:p>
        </p:txBody>
      </p:sp>
      <p:pic>
        <p:nvPicPr>
          <p:cNvPr id="1026" name="Picture 2" descr="Anatomy of the Brain | Brain Anatomy and Disorders of Consciousness">
            <a:extLst>
              <a:ext uri="{FF2B5EF4-FFF2-40B4-BE49-F238E27FC236}">
                <a16:creationId xmlns:a16="http://schemas.microsoft.com/office/drawing/2014/main" id="{D8073667-E79A-A642-BEEE-5B9896BA5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1174750"/>
            <a:ext cx="6553200" cy="45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814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8446ACE-7295-8645-A5EF-0D70035BF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8570"/>
            <a:ext cx="9144000" cy="418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9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Gray Matter and White Matter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500530" y="2008189"/>
            <a:ext cx="8142940" cy="3639577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509601"/>
                </a:solidFill>
              </a:rPr>
              <a:t>Gray matter </a:t>
            </a:r>
            <a:r>
              <a:rPr lang="en-US" sz="2800" dirty="0"/>
              <a:t>contains neuron cell bodies, dendrites, unmyelinated axons, glial cells and synapses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509601"/>
                </a:solidFill>
              </a:rPr>
              <a:t>White matter </a:t>
            </a:r>
            <a:r>
              <a:rPr lang="en-US" sz="2800" dirty="0"/>
              <a:t>contains myelinated axons and oligodendrocytes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ym typeface="Wingdings" pitchFamily="2" charset="2"/>
              </a:rPr>
              <a:t>Brain: gray matter outside (and way deep inside), white matter inside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Spinal cord: white matter outside, gray matter inside</a:t>
            </a:r>
          </a:p>
        </p:txBody>
      </p:sp>
    </p:spTree>
    <p:extLst>
      <p:ext uri="{BB962C8B-B14F-4D97-AF65-F5344CB8AC3E}">
        <p14:creationId xmlns:p14="http://schemas.microsoft.com/office/powerpoint/2010/main" val="2674829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228600" y="141090"/>
            <a:ext cx="8686800" cy="76592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Cerebral Cortex</a:t>
            </a:r>
          </a:p>
        </p:txBody>
      </p:sp>
      <p:sp>
        <p:nvSpPr>
          <p:cNvPr id="55299" name="Content Placeholder 5"/>
          <p:cNvSpPr>
            <a:spLocks noGrp="1"/>
          </p:cNvSpPr>
          <p:nvPr>
            <p:ph sz="half" idx="1"/>
          </p:nvPr>
        </p:nvSpPr>
        <p:spPr>
          <a:xfrm>
            <a:off x="229191" y="1343809"/>
            <a:ext cx="3386481" cy="4136664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Cerebral cortex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(= gray matter of the cerebrum) has 6 layers that you’ll learn about in neuroanatomy.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0000"/>
                </a:solidFill>
              </a:rPr>
              <a:t>Pyramidal neurons  are the most abundant neurons in the cerebral cortex. </a:t>
            </a:r>
          </a:p>
        </p:txBody>
      </p:sp>
      <p:pic>
        <p:nvPicPr>
          <p:cNvPr id="11" name="Picture 5" descr="F009_015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000"/>
                    </a14:imgEffect>
                    <a14:imgEffect>
                      <a14:saturation sat="239000"/>
                    </a14:imgEffect>
                    <a14:imgEffect>
                      <a14:brightnessContrast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9948" y="1249658"/>
            <a:ext cx="5059561" cy="513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3429000" y="3987800"/>
            <a:ext cx="2215133" cy="143410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7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More Nervous System Lecture Objectives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206184" y="1233493"/>
            <a:ext cx="6930891" cy="4391014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Describe how what myelin does and how it is produced in the central vs. peripheral nervous system.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Describe the histologic structure of gray vs. white matter in the cerebrum, cerebellum, and spinal cord.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Describe the structure of the meninges. Where does the cerebrospinal fluid reside?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Describe the structure and function of the blood brain barrier and </a:t>
            </a:r>
            <a:r>
              <a:rPr lang="en-US" sz="2800" dirty="0" err="1"/>
              <a:t>glymphatics</a:t>
            </a:r>
            <a:r>
              <a:rPr lang="en-US" sz="2800" dirty="0"/>
              <a:t>.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800" dirty="0"/>
          </a:p>
          <a:p>
            <a:pPr>
              <a:spcBef>
                <a:spcPts val="18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200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Content Placeholder 5"/>
          <p:cNvSpPr>
            <a:spLocks noGrp="1"/>
          </p:cNvSpPr>
          <p:nvPr>
            <p:ph sz="half" idx="2"/>
          </p:nvPr>
        </p:nvSpPr>
        <p:spPr>
          <a:xfrm>
            <a:off x="4521200" y="1265292"/>
            <a:ext cx="4521200" cy="52625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>
                <a:solidFill>
                  <a:srgbClr val="000000"/>
                </a:solidFill>
              </a:rPr>
              <a:t>Gray matter (outside) has 3 layers: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509601"/>
                </a:solidFill>
              </a:rPr>
              <a:t>Molecular layer.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Outermost layer. Contains granular cell axons, Purkinje dendrites, and glial cells.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509601"/>
                </a:solidFill>
              </a:rPr>
              <a:t>Purkinje cell layer.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Middle layer. Contains large, prominent “Purkinje” neurons.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509601"/>
                </a:solidFill>
              </a:rPr>
              <a:t>Granular layer.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Innermost layer. Contains very small neurons.</a:t>
            </a:r>
          </a:p>
          <a:p>
            <a:pPr>
              <a:spcBef>
                <a:spcPts val="2400"/>
              </a:spcBef>
              <a:buFont typeface="Wingdings" pitchFamily="2" charset="2"/>
              <a:buNone/>
            </a:pPr>
            <a:r>
              <a:rPr lang="en-US" sz="2400" dirty="0">
                <a:solidFill>
                  <a:srgbClr val="000000"/>
                </a:solidFill>
              </a:rPr>
              <a:t>White matter is on the inside.</a:t>
            </a:r>
          </a:p>
        </p:txBody>
      </p:sp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3775010" cy="53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228600" y="141090"/>
            <a:ext cx="8686800" cy="76592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Cerebellum</a:t>
            </a:r>
          </a:p>
        </p:txBody>
      </p:sp>
      <p:sp>
        <p:nvSpPr>
          <p:cNvPr id="2" name="Right Bracket 1">
            <a:extLst>
              <a:ext uri="{FF2B5EF4-FFF2-40B4-BE49-F238E27FC236}">
                <a16:creationId xmlns:a16="http://schemas.microsoft.com/office/drawing/2014/main" id="{100B0D05-1FB8-1143-901C-EAEF8CF2E22C}"/>
              </a:ext>
            </a:extLst>
          </p:cNvPr>
          <p:cNvSpPr/>
          <p:nvPr/>
        </p:nvSpPr>
        <p:spPr>
          <a:xfrm>
            <a:off x="4089400" y="1155700"/>
            <a:ext cx="114300" cy="2755900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2B13D6-2725-D246-B8A2-73B4CE1126F7}"/>
              </a:ext>
            </a:extLst>
          </p:cNvPr>
          <p:cNvGrpSpPr/>
          <p:nvPr/>
        </p:nvGrpSpPr>
        <p:grpSpPr>
          <a:xfrm>
            <a:off x="4288380" y="1517920"/>
            <a:ext cx="291240" cy="1225800"/>
            <a:chOff x="4288380" y="1517920"/>
            <a:chExt cx="291240" cy="122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733F536-1425-E746-8348-F2B1D4236AB9}"/>
                    </a:ext>
                  </a:extLst>
                </p14:cNvPr>
                <p14:cNvContentPartPr/>
                <p14:nvPr/>
              </p14:nvContentPartPr>
              <p14:xfrm>
                <a:off x="4294860" y="1517920"/>
                <a:ext cx="284760" cy="11574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733F536-1425-E746-8348-F2B1D4236AB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86220" y="1509280"/>
                  <a:ext cx="302400" cy="11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811104B-255C-074A-84EA-AD6BC4C41BD4}"/>
                    </a:ext>
                  </a:extLst>
                </p14:cNvPr>
                <p14:cNvContentPartPr/>
                <p14:nvPr/>
              </p14:nvContentPartPr>
              <p14:xfrm>
                <a:off x="4288380" y="2587480"/>
                <a:ext cx="67320" cy="943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811104B-255C-074A-84EA-AD6BC4C41BD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79740" y="2578480"/>
                  <a:ext cx="849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A258C73-648A-8A48-802C-ED7AB753C38D}"/>
                    </a:ext>
                  </a:extLst>
                </p14:cNvPr>
                <p14:cNvContentPartPr/>
                <p14:nvPr/>
              </p14:nvContentPartPr>
              <p14:xfrm>
                <a:off x="4306740" y="2680000"/>
                <a:ext cx="86040" cy="63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A258C73-648A-8A48-802C-ED7AB753C38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98100" y="2671360"/>
                  <a:ext cx="103680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04A2A9-5862-3045-8965-BD3B4103F616}"/>
              </a:ext>
            </a:extLst>
          </p:cNvPr>
          <p:cNvGrpSpPr/>
          <p:nvPr/>
        </p:nvGrpSpPr>
        <p:grpSpPr>
          <a:xfrm>
            <a:off x="4058700" y="4479640"/>
            <a:ext cx="504360" cy="1844640"/>
            <a:chOff x="4058700" y="4479640"/>
            <a:chExt cx="504360" cy="184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3CE5576-CA2F-4B4D-B4BA-88F1BF5C3D9C}"/>
                    </a:ext>
                  </a:extLst>
                </p14:cNvPr>
                <p14:cNvContentPartPr/>
                <p14:nvPr/>
              </p14:nvContentPartPr>
              <p14:xfrm>
                <a:off x="4058700" y="4547680"/>
                <a:ext cx="504360" cy="1776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3CE5576-CA2F-4B4D-B4BA-88F1BF5C3D9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049700" y="4538680"/>
                  <a:ext cx="522000" cy="179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6E17375-948E-224F-BF50-C7CAA832D565}"/>
                    </a:ext>
                  </a:extLst>
                </p14:cNvPr>
                <p14:cNvContentPartPr/>
                <p14:nvPr/>
              </p14:nvContentPartPr>
              <p14:xfrm>
                <a:off x="4058700" y="4479640"/>
                <a:ext cx="88920" cy="68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6E17375-948E-224F-BF50-C7CAA832D56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049700" y="4470640"/>
                  <a:ext cx="10656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993BA21-5EB2-9C44-9FD3-6D7AC4B1935A}"/>
                    </a:ext>
                  </a:extLst>
                </p14:cNvPr>
                <p14:cNvContentPartPr/>
                <p14:nvPr/>
              </p14:nvContentPartPr>
              <p14:xfrm>
                <a:off x="4075980" y="4560280"/>
                <a:ext cx="81360" cy="51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993BA21-5EB2-9C44-9FD3-6D7AC4B1935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066980" y="4551640"/>
                  <a:ext cx="99000" cy="694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D9E452F-111B-9F6A-B7DD-A2619B219A83}"/>
              </a:ext>
            </a:extLst>
          </p:cNvPr>
          <p:cNvSpPr/>
          <p:nvPr/>
        </p:nvSpPr>
        <p:spPr>
          <a:xfrm>
            <a:off x="4563060" y="1790700"/>
            <a:ext cx="4352340" cy="4038600"/>
          </a:xfrm>
          <a:prstGeom prst="rect">
            <a:avLst/>
          </a:prstGeom>
          <a:noFill/>
          <a:ln w="12700">
            <a:solidFill>
              <a:srgbClr val="1212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27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373" y="183895"/>
            <a:ext cx="8778634" cy="584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87888" y="6210406"/>
            <a:ext cx="639850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alibri"/>
              </a:rPr>
              <a:t>Cerebellum: gray matter</a:t>
            </a:r>
          </a:p>
        </p:txBody>
      </p:sp>
    </p:spTree>
    <p:extLst>
      <p:ext uri="{BB962C8B-B14F-4D97-AF65-F5344CB8AC3E}">
        <p14:creationId xmlns:p14="http://schemas.microsoft.com/office/powerpoint/2010/main" val="3681570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87583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Spinal Cord Cross Section</a:t>
            </a: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6013822" y="1230239"/>
            <a:ext cx="3130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n-lt"/>
              </a:rPr>
              <a:t>White matter outside</a:t>
            </a:r>
          </a:p>
        </p:txBody>
      </p:sp>
      <p:pic>
        <p:nvPicPr>
          <p:cNvPr id="11" name="Picture 2" descr="F009_017a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4268" y="1662336"/>
            <a:ext cx="6835464" cy="479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1379635" y="1662070"/>
            <a:ext cx="1956448" cy="276436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236906" y="1230239"/>
            <a:ext cx="2595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n-lt"/>
              </a:rPr>
              <a:t>Gray matter inside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835345" y="1719849"/>
            <a:ext cx="910664" cy="2017543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734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240197" y="13045"/>
            <a:ext cx="4663605" cy="667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228600" y="141090"/>
            <a:ext cx="8686800" cy="76592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Spinal Cord</a:t>
            </a: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V="1">
            <a:off x="1219200" y="3567572"/>
            <a:ext cx="353094" cy="2795128"/>
          </a:xfrm>
          <a:prstGeom prst="straightConnector1">
            <a:avLst/>
          </a:prstGeom>
          <a:ln w="38100" cmpd="sng">
            <a:solidFill>
              <a:srgbClr val="E054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 flipH="1" flipV="1">
            <a:off x="2781753" y="4025088"/>
            <a:ext cx="329747" cy="2324912"/>
          </a:xfrm>
          <a:prstGeom prst="straightConnector1">
            <a:avLst/>
          </a:prstGeom>
          <a:ln w="38100" cmpd="sng">
            <a:solidFill>
              <a:srgbClr val="E054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551226" y="3406325"/>
            <a:ext cx="797444" cy="2591248"/>
          </a:xfrm>
          <a:prstGeom prst="straightConnector1">
            <a:avLst/>
          </a:prstGeom>
          <a:ln w="38100" cmpd="sng">
            <a:solidFill>
              <a:srgbClr val="E054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087600" y="5542836"/>
            <a:ext cx="394291" cy="837697"/>
          </a:xfrm>
          <a:prstGeom prst="straightConnector1">
            <a:avLst/>
          </a:prstGeom>
          <a:ln w="38100" cmpd="sng">
            <a:solidFill>
              <a:srgbClr val="E054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5"/>
          <p:cNvSpPr>
            <a:spLocks noGrp="1"/>
          </p:cNvSpPr>
          <p:nvPr>
            <p:ph sz="half" idx="1"/>
          </p:nvPr>
        </p:nvSpPr>
        <p:spPr>
          <a:xfrm>
            <a:off x="4855946" y="5860596"/>
            <a:ext cx="3509466" cy="8915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Gray matter: neurons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and glial cells.  </a:t>
            </a:r>
          </a:p>
        </p:txBody>
      </p:sp>
      <p:sp>
        <p:nvSpPr>
          <p:cNvPr id="55299" name="Content Placeholder 5"/>
          <p:cNvSpPr>
            <a:spLocks noGrp="1"/>
          </p:cNvSpPr>
          <p:nvPr>
            <p:ph sz="half" idx="1"/>
          </p:nvPr>
        </p:nvSpPr>
        <p:spPr>
          <a:xfrm>
            <a:off x="443468" y="5860596"/>
            <a:ext cx="4128532" cy="8849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White matter: myelinated axons and oligodendrocytes.</a:t>
            </a:r>
          </a:p>
        </p:txBody>
      </p:sp>
    </p:spTree>
    <p:extLst>
      <p:ext uri="{BB962C8B-B14F-4D97-AF65-F5344CB8AC3E}">
        <p14:creationId xmlns:p14="http://schemas.microsoft.com/office/powerpoint/2010/main" val="24599549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Meninges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368300" y="1319540"/>
            <a:ext cx="8512435" cy="4992743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/>
              <a:t>Protective tissue layers surrounding brain and spinal cord.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Dura mater (“tough mother”)</a:t>
            </a:r>
            <a:br>
              <a:rPr lang="en-US" sz="2800" dirty="0"/>
            </a:br>
            <a:r>
              <a:rPr lang="en-US" sz="2800" dirty="0"/>
              <a:t>Outermost layer. Dense connective tissue.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  <a:sym typeface="Wingdings" pitchFamily="2" charset="2"/>
              </a:rPr>
              <a:t>Arachnoid (“spider-like”)</a:t>
            </a:r>
            <a:br>
              <a:rPr lang="en-US" sz="2800" dirty="0">
                <a:sym typeface="Wingdings" pitchFamily="2" charset="2"/>
              </a:rPr>
            </a:br>
            <a:r>
              <a:rPr lang="en-US" sz="2800" dirty="0">
                <a:sym typeface="Wingdings" pitchFamily="2" charset="2"/>
              </a:rPr>
              <a:t>Middle layer. Two parts: one is in contact with dura mater. Other contains trabeculae (like spider legs) </a:t>
            </a:r>
            <a:br>
              <a:rPr lang="en-US" sz="2800" dirty="0">
                <a:sym typeface="Wingdings" pitchFamily="2" charset="2"/>
              </a:rPr>
            </a:br>
            <a:r>
              <a:rPr lang="en-US" sz="2800" dirty="0">
                <a:sym typeface="Wingdings" pitchFamily="2" charset="2"/>
              </a:rPr>
              <a:t>which connect arachnoid with pia.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  <a:sym typeface="Wingdings" pitchFamily="2" charset="2"/>
              </a:rPr>
              <a:t>Pia mater (“tender mother”)</a:t>
            </a:r>
            <a:br>
              <a:rPr lang="en-US" sz="2800" dirty="0">
                <a:solidFill>
                  <a:srgbClr val="509601"/>
                </a:solidFill>
                <a:sym typeface="Wingdings" pitchFamily="2" charset="2"/>
              </a:rPr>
            </a:br>
            <a:r>
              <a:rPr lang="en-US" sz="2800" dirty="0">
                <a:sym typeface="Wingdings" pitchFamily="2" charset="2"/>
              </a:rPr>
              <a:t>Innermost layer. Loose connective tissue tightly adherent to surface of brain/spinal cord.</a:t>
            </a:r>
          </a:p>
        </p:txBody>
      </p:sp>
    </p:spTree>
    <p:extLst>
      <p:ext uri="{BB962C8B-B14F-4D97-AF65-F5344CB8AC3E}">
        <p14:creationId xmlns:p14="http://schemas.microsoft.com/office/powerpoint/2010/main" val="863011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93" y="224174"/>
            <a:ext cx="7888675" cy="64424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95505" y="1226134"/>
            <a:ext cx="1083180" cy="280109"/>
          </a:xfrm>
          <a:prstGeom prst="rect">
            <a:avLst/>
          </a:prstGeom>
          <a:noFill/>
          <a:ln w="38100" cmpd="sng">
            <a:solidFill>
              <a:srgbClr val="D473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54525" y="1596277"/>
            <a:ext cx="978977" cy="253071"/>
          </a:xfrm>
          <a:prstGeom prst="rect">
            <a:avLst/>
          </a:prstGeom>
          <a:noFill/>
          <a:ln w="38100" cmpd="sng">
            <a:solidFill>
              <a:srgbClr val="D473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71300" y="3141853"/>
            <a:ext cx="912884" cy="248619"/>
          </a:xfrm>
          <a:prstGeom prst="rect">
            <a:avLst/>
          </a:prstGeom>
          <a:noFill/>
          <a:ln w="38100" cmpd="sng">
            <a:solidFill>
              <a:srgbClr val="D473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EA9C1C-5159-1B4E-86A6-C4D330FD98B9}"/>
              </a:ext>
            </a:extLst>
          </p:cNvPr>
          <p:cNvSpPr/>
          <p:nvPr/>
        </p:nvSpPr>
        <p:spPr>
          <a:xfrm>
            <a:off x="7327900" y="4381500"/>
            <a:ext cx="1308100" cy="596900"/>
          </a:xfrm>
          <a:prstGeom prst="ellipse">
            <a:avLst/>
          </a:prstGeom>
          <a:noFill/>
          <a:ln w="34925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8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EC1C994-53FA-264C-AE80-152AC74163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2300" y="52633"/>
            <a:ext cx="5791200" cy="68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825A1BD-6EC7-A44C-BB34-03AB084F626C}"/>
                  </a:ext>
                </a:extLst>
              </p14:cNvPr>
              <p14:cNvContentPartPr/>
              <p14:nvPr/>
            </p14:nvContentPartPr>
            <p14:xfrm>
              <a:off x="1647060" y="103480"/>
              <a:ext cx="831240" cy="784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825A1BD-6EC7-A44C-BB34-03AB084F626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84060" y="40840"/>
                <a:ext cx="956880" cy="90972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0F55F36-4103-F348-AD33-9C538181A454}"/>
              </a:ext>
            </a:extLst>
          </p:cNvPr>
          <p:cNvSpPr txBox="1"/>
          <p:nvPr/>
        </p:nvSpPr>
        <p:spPr>
          <a:xfrm>
            <a:off x="165100" y="1155700"/>
            <a:ext cx="1841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At night, space around arteries opens, allowing CSF to flow in.</a:t>
            </a:r>
            <a:endParaRPr lang="en-US" sz="20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9EE3A1-3349-1C48-A1DB-882C078DF5DA}"/>
              </a:ext>
            </a:extLst>
          </p:cNvPr>
          <p:cNvSpPr txBox="1"/>
          <p:nvPr/>
        </p:nvSpPr>
        <p:spPr>
          <a:xfrm>
            <a:off x="88900" y="3251200"/>
            <a:ext cx="1816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Brain waste material is dumped into veins and taken out like trash!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FF551E-9CD8-7D4E-A471-00871FB4B62F}"/>
              </a:ext>
            </a:extLst>
          </p:cNvPr>
          <p:cNvSpPr txBox="1"/>
          <p:nvPr/>
        </p:nvSpPr>
        <p:spPr>
          <a:xfrm>
            <a:off x="215570" y="144468"/>
            <a:ext cx="3582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Glymphatic system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991679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Blood-Brain Barrier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774361" y="1957400"/>
            <a:ext cx="7657330" cy="409218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>
                <a:latin typeface="+mj-lt"/>
              </a:rPr>
              <a:t>Prevents passage of some drugs and toxins from blood into CNS tissue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latin typeface="+mj-lt"/>
              </a:rPr>
              <a:t>Exists because capillaries in brain are less permeable than capillaries elsewhere.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Brain capillaries have tight (occluding) junctions between endothelial cells.</a:t>
            </a:r>
          </a:p>
          <a:p>
            <a:pPr lvl="1">
              <a:spcBef>
                <a:spcPts val="600"/>
              </a:spcBef>
            </a:pPr>
            <a:r>
              <a:rPr lang="en-US" sz="2800" dirty="0">
                <a:latin typeface="+mj-lt"/>
              </a:rPr>
              <a:t>Astrocyte foot processes surround capillaries and form part of barrier.</a:t>
            </a:r>
          </a:p>
        </p:txBody>
      </p:sp>
    </p:spTree>
    <p:extLst>
      <p:ext uri="{BB962C8B-B14F-4D97-AF65-F5344CB8AC3E}">
        <p14:creationId xmlns:p14="http://schemas.microsoft.com/office/powerpoint/2010/main" val="2904443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524000"/>
            <a:ext cx="6400800" cy="1752600"/>
          </a:xfrm>
        </p:spPr>
        <p:txBody>
          <a:bodyPr/>
          <a:lstStyle/>
          <a:p>
            <a:pPr marL="609600" indent="-609600" algn="l">
              <a:buFont typeface="Arial" charset="0"/>
              <a:buNone/>
            </a:pPr>
            <a:endParaRPr lang="en-US" sz="3600"/>
          </a:p>
          <a:p>
            <a:pPr marL="609600" indent="-609600" algn="l">
              <a:buFont typeface="Wingdings" pitchFamily="2" charset="2"/>
              <a:buChar char="Ø"/>
            </a:pPr>
            <a:endParaRPr lang="en-US" sz="3600"/>
          </a:p>
          <a:p>
            <a:pPr marL="609600" indent="-609600" algn="l">
              <a:buFont typeface="Wingdings" pitchFamily="2" charset="2"/>
              <a:buChar char="Ø"/>
            </a:pPr>
            <a:endParaRPr lang="en-US" sz="3600"/>
          </a:p>
        </p:txBody>
      </p:sp>
      <p:pic>
        <p:nvPicPr>
          <p:cNvPr id="66564" name="Picture 4" descr="ross 1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59"/>
          <a:stretch/>
        </p:blipFill>
        <p:spPr bwMode="auto">
          <a:xfrm>
            <a:off x="1336720" y="0"/>
            <a:ext cx="640372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183799" y="233962"/>
            <a:ext cx="2756985" cy="1554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Blood-Brain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Barrier</a:t>
            </a:r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3074455" y="0"/>
            <a:ext cx="3993451" cy="60161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/>
              <a:t>1. Astrocyte foot processes</a:t>
            </a: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6067385" y="4230017"/>
            <a:ext cx="2454205" cy="60161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2400" dirty="0"/>
              <a:t>2. Endothelial cell </a:t>
            </a:r>
          </a:p>
          <a:p>
            <a:pPr algn="l">
              <a:defRPr/>
            </a:pPr>
            <a:r>
              <a:rPr lang="en-US" sz="2400" dirty="0"/>
              <a:t>    tight junctions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3AE40F3-FD5F-A279-8CF7-DE99EB719C40}"/>
                  </a:ext>
                </a:extLst>
              </p14:cNvPr>
              <p14:cNvContentPartPr/>
              <p14:nvPr/>
            </p14:nvContentPartPr>
            <p14:xfrm>
              <a:off x="1428120" y="4899168"/>
              <a:ext cx="743400" cy="716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3AE40F3-FD5F-A279-8CF7-DE99EB719C4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5120" y="4836168"/>
                <a:ext cx="869040" cy="84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8E39C59-94D7-5E98-0CDB-6F2D638192E0}"/>
                  </a:ext>
                </a:extLst>
              </p14:cNvPr>
              <p14:cNvContentPartPr/>
              <p14:nvPr/>
            </p14:nvContentPartPr>
            <p14:xfrm>
              <a:off x="1547351" y="4937562"/>
              <a:ext cx="72360" cy="462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8E39C59-94D7-5E98-0CDB-6F2D638192E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84351" y="4874922"/>
                <a:ext cx="198000" cy="58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7B2EA6B-48FB-A12B-B2BC-9A90EED1EE19}"/>
                  </a:ext>
                </a:extLst>
              </p14:cNvPr>
              <p14:cNvContentPartPr/>
              <p14:nvPr/>
            </p14:nvContentPartPr>
            <p14:xfrm>
              <a:off x="1729511" y="4791402"/>
              <a:ext cx="316800" cy="721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7B2EA6B-48FB-A12B-B2BC-9A90EED1EE1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66871" y="4728402"/>
                <a:ext cx="442440" cy="84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E2E9A8-B3F6-98BE-297E-DBFD381A1E74}"/>
                  </a:ext>
                </a:extLst>
              </p14:cNvPr>
              <p14:cNvContentPartPr/>
              <p14:nvPr/>
            </p14:nvContentPartPr>
            <p14:xfrm>
              <a:off x="1938680" y="4786240"/>
              <a:ext cx="19080" cy="205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E2E9A8-B3F6-98BE-297E-DBFD381A1E7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75680" y="4723600"/>
                <a:ext cx="144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0D8BAD0-9EB4-DE62-49AC-A75DB35DB4A9}"/>
                  </a:ext>
                </a:extLst>
              </p14:cNvPr>
              <p14:cNvContentPartPr/>
              <p14:nvPr/>
            </p14:nvContentPartPr>
            <p14:xfrm>
              <a:off x="1980906" y="4725248"/>
              <a:ext cx="46440" cy="579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0D8BAD0-9EB4-DE62-49AC-A75DB35DB4A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62906" y="4707608"/>
                <a:ext cx="8208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D56D9B4-5645-0239-FF73-F69A3F1EBBBF}"/>
                  </a:ext>
                </a:extLst>
              </p14:cNvPr>
              <p14:cNvContentPartPr/>
              <p14:nvPr/>
            </p14:nvContentPartPr>
            <p14:xfrm>
              <a:off x="1993506" y="4729928"/>
              <a:ext cx="28440" cy="334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D56D9B4-5645-0239-FF73-F69A3F1EBBB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75506" y="4712288"/>
                <a:ext cx="6408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47670D2-B4ED-7AD4-38D3-BD9A620F1CF5}"/>
                  </a:ext>
                </a:extLst>
              </p14:cNvPr>
              <p14:cNvContentPartPr/>
              <p14:nvPr/>
            </p14:nvContentPartPr>
            <p14:xfrm>
              <a:off x="2037540" y="4700520"/>
              <a:ext cx="22320" cy="352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47670D2-B4ED-7AD4-38D3-BD9A620F1CF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033220" y="4696200"/>
                <a:ext cx="30960" cy="4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76721B4-35AA-C04D-5771-304E2379928A}"/>
                  </a:ext>
                </a:extLst>
              </p14:cNvPr>
              <p14:cNvContentPartPr/>
              <p14:nvPr/>
            </p14:nvContentPartPr>
            <p14:xfrm>
              <a:off x="1978860" y="4721040"/>
              <a:ext cx="56520" cy="2700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76721B4-35AA-C04D-5771-304E2379928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974540" y="4716720"/>
                <a:ext cx="6516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5E07248-AAB5-4B3D-078E-29C51DE5FFEB}"/>
                  </a:ext>
                </a:extLst>
              </p14:cNvPr>
              <p14:cNvContentPartPr/>
              <p14:nvPr/>
            </p14:nvContentPartPr>
            <p14:xfrm>
              <a:off x="2024220" y="4722480"/>
              <a:ext cx="12600" cy="309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5E07248-AAB5-4B3D-078E-29C51DE5FFE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019900" y="4718160"/>
                <a:ext cx="2124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2B4DE3D-9460-C110-9751-95E5F5AF98E0}"/>
                  </a:ext>
                </a:extLst>
              </p14:cNvPr>
              <p14:cNvContentPartPr/>
              <p14:nvPr/>
            </p14:nvContentPartPr>
            <p14:xfrm>
              <a:off x="2038260" y="4739040"/>
              <a:ext cx="5040" cy="972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2B4DE3D-9460-C110-9751-95E5F5AF98E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033940" y="4734720"/>
                <a:ext cx="13680" cy="1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7535D64A-185F-D1A6-B9B2-55A1F92C1C57}"/>
                  </a:ext>
                </a:extLst>
              </p14:cNvPr>
              <p14:cNvContentPartPr/>
              <p14:nvPr/>
            </p14:nvContentPartPr>
            <p14:xfrm>
              <a:off x="2034300" y="4724280"/>
              <a:ext cx="5760" cy="864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7535D64A-185F-D1A6-B9B2-55A1F92C1C5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029980" y="4719960"/>
                <a:ext cx="14400" cy="1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56AC17E7-BBD6-17EB-0F75-4A949C6E2AE1}"/>
                  </a:ext>
                </a:extLst>
              </p14:cNvPr>
              <p14:cNvContentPartPr/>
              <p14:nvPr/>
            </p14:nvContentPartPr>
            <p14:xfrm>
              <a:off x="2143380" y="4905720"/>
              <a:ext cx="360" cy="3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56AC17E7-BBD6-17EB-0F75-4A949C6E2AE1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139060" y="490140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FC4A1B71-BF33-EE03-7765-BF34A0E2A0CE}"/>
                  </a:ext>
                </a:extLst>
              </p14:cNvPr>
              <p14:cNvContentPartPr/>
              <p14:nvPr/>
            </p14:nvContentPartPr>
            <p14:xfrm>
              <a:off x="2054820" y="4686120"/>
              <a:ext cx="16200" cy="2124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FC4A1B71-BF33-EE03-7765-BF34A0E2A0CE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050500" y="4681800"/>
                <a:ext cx="2484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DADF00EF-9D6B-4277-186D-B4BF0240B169}"/>
                  </a:ext>
                </a:extLst>
              </p14:cNvPr>
              <p14:cNvContentPartPr/>
              <p14:nvPr/>
            </p14:nvContentPartPr>
            <p14:xfrm>
              <a:off x="2050860" y="4673160"/>
              <a:ext cx="23400" cy="4032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DADF00EF-9D6B-4277-186D-B4BF0240B16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046540" y="4668840"/>
                <a:ext cx="3204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D0072FA1-91BD-C21B-5434-4E6A981EFC04}"/>
                  </a:ext>
                </a:extLst>
              </p14:cNvPr>
              <p14:cNvContentPartPr/>
              <p14:nvPr/>
            </p14:nvContentPartPr>
            <p14:xfrm>
              <a:off x="2061300" y="4671360"/>
              <a:ext cx="16560" cy="2088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D0072FA1-91BD-C21B-5434-4E6A981EFC04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056980" y="4667040"/>
                <a:ext cx="25200" cy="29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7DB1D4CF-5152-AB64-F1BA-2C127843FA48}"/>
              </a:ext>
            </a:extLst>
          </p:cNvPr>
          <p:cNvGrpSpPr/>
          <p:nvPr/>
        </p:nvGrpSpPr>
        <p:grpSpPr>
          <a:xfrm>
            <a:off x="2069940" y="4582440"/>
            <a:ext cx="50760" cy="109080"/>
            <a:chOff x="2069940" y="4582440"/>
            <a:chExt cx="50760" cy="10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3F9AB62-16A3-4FF0-C370-E34495D76252}"/>
                    </a:ext>
                  </a:extLst>
                </p14:cNvPr>
                <p14:cNvContentPartPr/>
                <p14:nvPr/>
              </p14:nvContentPartPr>
              <p14:xfrm>
                <a:off x="2087580" y="4582440"/>
                <a:ext cx="33120" cy="1090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3F9AB62-16A3-4FF0-C370-E34495D7625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081460" y="4576320"/>
                  <a:ext cx="453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13BFCB1-9D11-9D13-533D-0E681996172C}"/>
                    </a:ext>
                  </a:extLst>
                </p14:cNvPr>
                <p14:cNvContentPartPr/>
                <p14:nvPr/>
              </p14:nvContentPartPr>
              <p14:xfrm>
                <a:off x="2069940" y="4606920"/>
                <a:ext cx="40320" cy="158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13BFCB1-9D11-9D13-533D-0E681996172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063820" y="4600800"/>
                  <a:ext cx="52560" cy="28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500239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78294" y="2442251"/>
            <a:ext cx="6299128" cy="197735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Organization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Cells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Central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3071428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90994" y="2150151"/>
            <a:ext cx="6299128" cy="221865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Organization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Cells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Central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390605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90994" y="2150150"/>
            <a:ext cx="6299128" cy="349381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Organization of the nervous system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2852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Organization of Nervous System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705556" y="2089492"/>
            <a:ext cx="7877320" cy="3385619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Central nervous system (CNS) = brain + spinal cord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Peripheral nervous system (PNS) = peripheral nerves + nerve ganglia (groups of nerve cell bodies outside the CNS)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Peripheral nervous system has motor and sensory components.</a:t>
            </a:r>
          </a:p>
        </p:txBody>
      </p:sp>
    </p:spTree>
    <p:extLst>
      <p:ext uri="{BB962C8B-B14F-4D97-AF65-F5344CB8AC3E}">
        <p14:creationId xmlns:p14="http://schemas.microsoft.com/office/powerpoint/2010/main" val="2360830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F009_00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65" y="279399"/>
            <a:ext cx="9021001" cy="631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476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90994" y="2150150"/>
            <a:ext cx="6299128" cy="349381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Organization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Cells of the nervous system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Neurons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Glial cells</a:t>
            </a:r>
          </a:p>
        </p:txBody>
      </p:sp>
    </p:spTree>
    <p:extLst>
      <p:ext uri="{BB962C8B-B14F-4D97-AF65-F5344CB8AC3E}">
        <p14:creationId xmlns:p14="http://schemas.microsoft.com/office/powerpoint/2010/main" val="3860916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Nervous System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690994" y="2150150"/>
            <a:ext cx="6299128" cy="349381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Organization of the nervous system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Cells of the nervous system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Neurons</a:t>
            </a:r>
          </a:p>
        </p:txBody>
      </p:sp>
    </p:spTree>
    <p:extLst>
      <p:ext uri="{BB962C8B-B14F-4D97-AF65-F5344CB8AC3E}">
        <p14:creationId xmlns:p14="http://schemas.microsoft.com/office/powerpoint/2010/main" val="10287978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R:\JPEG\slide_10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R:\JPEG\slide_10.jp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R:\JPEG\slide_04.jp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ahom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ahoma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8842</TotalTime>
  <Words>853</Words>
  <Application>Microsoft Macintosh PowerPoint</Application>
  <PresentationFormat>On-screen Show (4:3)</PresentationFormat>
  <Paragraphs>143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Arial</vt:lpstr>
      <vt:lpstr>Calibri</vt:lpstr>
      <vt:lpstr>Helvetica</vt:lpstr>
      <vt:lpstr>Helvetica Light</vt:lpstr>
      <vt:lpstr>Times</vt:lpstr>
      <vt:lpstr>Wingdings</vt:lpstr>
      <vt:lpstr>Office Theme</vt:lpstr>
      <vt:lpstr>1_Office Theme</vt:lpstr>
      <vt:lpstr>2_Office Theme</vt:lpstr>
      <vt:lpstr>Blank Presentation</vt:lpstr>
      <vt:lpstr>7_Office Theme</vt:lpstr>
      <vt:lpstr>PowerPoint Presentation</vt:lpstr>
      <vt:lpstr>Nervous System Lecture Objectives</vt:lpstr>
      <vt:lpstr>More Nervous System Lecture Objectives</vt:lpstr>
      <vt:lpstr>Nervous System Lecture Outline</vt:lpstr>
      <vt:lpstr>Nervous System Lecture Outline</vt:lpstr>
      <vt:lpstr>Organization of Nervous System</vt:lpstr>
      <vt:lpstr>PowerPoint Presentation</vt:lpstr>
      <vt:lpstr>Nervous System Lecture Outline</vt:lpstr>
      <vt:lpstr>Nervous System Lecture Outline</vt:lpstr>
      <vt:lpstr>PowerPoint Presentation</vt:lpstr>
      <vt:lpstr>PowerPoint Presentation</vt:lpstr>
      <vt:lpstr>Neuron cell body</vt:lpstr>
      <vt:lpstr>PowerPoint Presentation</vt:lpstr>
      <vt:lpstr>PowerPoint Presentation</vt:lpstr>
      <vt:lpstr>Nervous System Lecture Outline</vt:lpstr>
      <vt:lpstr>Glial Cells</vt:lpstr>
      <vt:lpstr>PowerPoint Presentation</vt:lpstr>
      <vt:lpstr>PowerPoint Presentation</vt:lpstr>
      <vt:lpstr>Astrocyte foot processes bind to capillaries and neurons</vt:lpstr>
      <vt:lpstr>PowerPoint Presentation</vt:lpstr>
      <vt:lpstr>Oligodendrocytes produce myelin in the CNS. </vt:lpstr>
      <vt:lpstr>Schwann Cells</vt:lpstr>
      <vt:lpstr>PowerPoint Presentation</vt:lpstr>
      <vt:lpstr>PowerPoint Presentation</vt:lpstr>
      <vt:lpstr>Nervous System Lecture Outline</vt:lpstr>
      <vt:lpstr>PowerPoint Presentation</vt:lpstr>
      <vt:lpstr>PowerPoint Presentation</vt:lpstr>
      <vt:lpstr>Gray Matter and White Matter</vt:lpstr>
      <vt:lpstr>Cerebral Cortex</vt:lpstr>
      <vt:lpstr>Cerebellum</vt:lpstr>
      <vt:lpstr>PowerPoint Presentation</vt:lpstr>
      <vt:lpstr>Spinal Cord Cross Section</vt:lpstr>
      <vt:lpstr>Spinal Cord</vt:lpstr>
      <vt:lpstr>Meninges</vt:lpstr>
      <vt:lpstr>PowerPoint Presentation</vt:lpstr>
      <vt:lpstr>PowerPoint Presentation</vt:lpstr>
      <vt:lpstr>Blood-Brain Barrier</vt:lpstr>
      <vt:lpstr>PowerPoint Presentation</vt:lpstr>
      <vt:lpstr>Nervous System Lecture Outline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Kristine Krafts</dc:creator>
  <cp:lastModifiedBy>Kristine P Krafts</cp:lastModifiedBy>
  <cp:revision>625</cp:revision>
  <cp:lastPrinted>2022-08-22T04:54:45Z</cp:lastPrinted>
  <dcterms:created xsi:type="dcterms:W3CDTF">2011-10-27T17:49:46Z</dcterms:created>
  <dcterms:modified xsi:type="dcterms:W3CDTF">2026-08-23T01:43:39Z</dcterms:modified>
</cp:coreProperties>
</file>