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ink/ink1.xml" ContentType="application/inkml+xml"/>
  <Override PartName="/ppt/notesSlides/notesSlide14.xml" ContentType="application/vnd.openxmlformats-officedocument.presentationml.notesSlide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2" r:id="rId2"/>
  </p:sldMasterIdLst>
  <p:notesMasterIdLst>
    <p:notesMasterId r:id="rId39"/>
  </p:notesMasterIdLst>
  <p:handoutMasterIdLst>
    <p:handoutMasterId r:id="rId40"/>
  </p:handoutMasterIdLst>
  <p:sldIdLst>
    <p:sldId id="429" r:id="rId3"/>
    <p:sldId id="678" r:id="rId4"/>
    <p:sldId id="457" r:id="rId5"/>
    <p:sldId id="680" r:id="rId6"/>
    <p:sldId id="573" r:id="rId7"/>
    <p:sldId id="679" r:id="rId8"/>
    <p:sldId id="688" r:id="rId9"/>
    <p:sldId id="605" r:id="rId10"/>
    <p:sldId id="607" r:id="rId11"/>
    <p:sldId id="682" r:id="rId12"/>
    <p:sldId id="577" r:id="rId13"/>
    <p:sldId id="578" r:id="rId14"/>
    <p:sldId id="579" r:id="rId15"/>
    <p:sldId id="725" r:id="rId16"/>
    <p:sldId id="652" r:id="rId17"/>
    <p:sldId id="581" r:id="rId18"/>
    <p:sldId id="585" r:id="rId19"/>
    <p:sldId id="589" r:id="rId20"/>
    <p:sldId id="684" r:id="rId21"/>
    <p:sldId id="593" r:id="rId22"/>
    <p:sldId id="590" r:id="rId23"/>
    <p:sldId id="595" r:id="rId24"/>
    <p:sldId id="724" r:id="rId25"/>
    <p:sldId id="673" r:id="rId26"/>
    <p:sldId id="677" r:id="rId27"/>
    <p:sldId id="668" r:id="rId28"/>
    <p:sldId id="683" r:id="rId29"/>
    <p:sldId id="610" r:id="rId30"/>
    <p:sldId id="687" r:id="rId31"/>
    <p:sldId id="689" r:id="rId32"/>
    <p:sldId id="635" r:id="rId33"/>
    <p:sldId id="632" r:id="rId34"/>
    <p:sldId id="721" r:id="rId35"/>
    <p:sldId id="692" r:id="rId36"/>
    <p:sldId id="720" r:id="rId37"/>
    <p:sldId id="660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31" userDrawn="1">
          <p15:clr>
            <a:srgbClr val="A4A3A4"/>
          </p15:clr>
        </p15:guide>
        <p15:guide id="3" pos="5616" userDrawn="1">
          <p15:clr>
            <a:srgbClr val="A4A3A4"/>
          </p15:clr>
        </p15:guide>
        <p15:guide id="4" orient="horz" pos="144" userDrawn="1">
          <p15:clr>
            <a:srgbClr val="A4A3A4"/>
          </p15:clr>
        </p15:guide>
        <p15:guide id="5" orient="horz" pos="4104" userDrawn="1">
          <p15:clr>
            <a:srgbClr val="A4A3A4"/>
          </p15:clr>
        </p15:guide>
        <p15:guide id="6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9601"/>
    <a:srgbClr val="595959"/>
    <a:srgbClr val="981B8F"/>
    <a:srgbClr val="60125B"/>
    <a:srgbClr val="FF5F09"/>
    <a:srgbClr val="11FF0B"/>
    <a:srgbClr val="FEFFE3"/>
    <a:srgbClr val="484345"/>
    <a:srgbClr val="121212"/>
    <a:srgbClr val="D473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07" autoAdjust="0"/>
    <p:restoredTop sz="86849" autoAdjust="0"/>
  </p:normalViewPr>
  <p:slideViewPr>
    <p:cSldViewPr snapToGrid="0">
      <p:cViewPr>
        <p:scale>
          <a:sx n="66" d="100"/>
          <a:sy n="66" d="100"/>
        </p:scale>
        <p:origin x="2008" y="1128"/>
      </p:cViewPr>
      <p:guideLst>
        <p:guide orient="horz" pos="2160"/>
        <p:guide pos="131"/>
        <p:guide pos="5616"/>
        <p:guide orient="horz" pos="144"/>
        <p:guide orient="horz" pos="410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9" d="100"/>
        <a:sy n="89" d="100"/>
      </p:scale>
      <p:origin x="0" y="38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210F69-E4BE-9B4F-9985-B5383D4BB690}" type="datetimeFigureOut">
              <a:rPr lang="en-US" smtClean="0"/>
              <a:t>8/22/26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74B29E-58DC-E947-AF46-4BDB23369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9742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3T01:52:31.195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1 24575,'0'0'0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3T01:57:38.589"/>
    </inkml:context>
    <inkml:brush xml:id="br0">
      <inkml:brushProperty name="width" value="0.025" units="cm"/>
      <inkml:brushProperty name="height" value="0.025" units="cm"/>
      <inkml:brushProperty name="color" value="#F6CCB9"/>
    </inkml:brush>
  </inkml:definitions>
  <inkml:trace contextRef="#ctx0" brushRef="#br0">0 0 24575,'3'0'0,"1"0"0,-1 0 0,0 0 0,0 0 0,0 0 0,0 0 0,0 0 0,0 0 0,0 0 0,-1 0 0,1 0 0,0 0 0,-1 0 0,1 0 0,-1 0 0,1 0 0,-1 0 0,2 0 0,-1 0 0,0 0 0,0 0 0,0 0 0,0 0 0,0 0 0,0 0 0,0 0 0,0 0 0,0 0 0,-1 0 0,0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3T01:55:22.32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3T01:55:58.23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36 3 24575,'0'6'0,"0"3"0,0-4 0,-2 3 0,1-4 0,0 1 0,1-1 0,0 1 0,0 0 0,0 1 0,0-1 0,0-1 0,0 1 0,0 0 0,0-1 0,-1 1 0,0-1 0,-1 1 0,1 0 0,0-1 0,0 0 0,-1 0 0,1 0 0,-2 3 0,2-2 0,-3 1 0,2-1 0,-1 0 0,2 0 0,-2 0 0,2 1 0,-1-3 0,1-2 0,0-5 0,1-1 0,0-1 0,0 1 0,0 0 0,1 1 0,0 0 0,1-1 0,1 0 0,0-1 0,-1-2 0,0 0 0,0 0 0,-1 1 0,2 2 0,-2 0 0,0-2 0,1 2 0,-2-2 0,0 2 0,0 0 0,0-1 0,0 1 0,0-3 0,0 2 0,0-3 0,0 2 0,0 3 0,0 3 0,0 5 0,0-1 0,0 2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3T01:55:35.29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1134 111 24575,'45'-11'0,"-7"-2"0,1 12 0,-14-5 0,-5 4 0,-8 0 0,2-1 0,-9 2 0,3-3 0,3-2 0,9-2 0,5-3 0,-1 3 0,0 0 0,-5 1 0,-2 2 0,-4 0 0,-3 1 0,-3 2 0,2 0 0,1 0 0,0 2 0,0 0 0,0 0 0,-2 0 0,2 0 0,0 0 0,-2 2 0,1 5 0,-3-1 0,-1 4 0,-2-1 0,-1-2 0,0 5 0,-2-4 0,0 2 0,0 0 0,0-2 0,0 3 0,0-1 0,0-2 0,0 2 0,0 1 0,0-3 0,0 2 0,0 1 0,-2-5 0,0 6 0,-3-4 0,3 0 0,-2 4 0,4-5 0,0 3 0,-1 0 0,-1-2 0,0 3 0,-2-1 0,2-2 0,-3 1 0,-3-3 0,-10-3 0,3-3 0,-5-3 0,3-3 0,5 2 0,-3-2 0,9 4 0,-4-1 0,0 0 0,-4-2 0,1 0 0,-1 0 0,-2 0 0,-1 0 0,0 1 0,1-1 0,3 0 0,4 0 0,2 1 0,-3 2 0,6 24 0,-4-4 0,6 38 0,2-19 0,0 11 0,0-18 0,0-5 0,0-4 0,0-2 0,2-5 0,-1 0 0,3-2 0,0-1 0,0-1 0,1-2 0,0-1 0,2 3 0,3 3 0,2 4 0,2 0 0,1 0 0,-3-3 0,-1-3 0,-4-1 0,0-3 0,0-1 0,0 0 0,-6-32 0,-6 8 0,-6-23 0,-1 20 0,-6-6 0,3 2 0,-1 2 0,0 2 0,6 11 0,-12-9 0,9 6 0,-9-4 0,9 5 0,1 0 0,0 2 0,4 1 0,0 4 0,2 1 0,-1 18 0,4 1 0,0 17 0,3-1 0,0-1 0,0-1 0,0-4 0,0 0 0,0-2 0,0-4 0,0-4 0,0-8 0,-5 1 0,-3-2 0,-4-6 0,-6-5 0,3-8 0,-4-6 0,4 2 0,0-3 0,4 3 0,1 3 0,3 3 0,0-1 0,2 1 0,-1-1 0,1-2 0,-1-1 0,0 0 0,1-1 0,-1 2 0,2 3 0,0 1 0,0 4 0,2 41 0,0-14 0,1 33 0,1-21 0,0 1 0,0 21 0,0-16 0,0 12 0,0-23 0,0-4 0,0 0 0,0-7 0,0-2 0,0-5 0,0-3 0,-20-17 0,4-6 0,-15-17 0,10-4 0,-2-4 0,1 2 0,3 6 0,4 7 0,8 11 0,1 6 0,2 2 0,-4 28 0,1-4 0,-4 23 0,1-11 0,-4 20 0,6-25 0,-3 12 0,9-29 0,-1-1 0,-11-7 0,3-8 0,-25-26 0,18 6 0,-10-13 0,12 17 0,4 4 0,0 0 0,3 3 0,2 3 0,2 4 0,0 4 0,1 34 0,2-7 0,0 31 0,2-21 0,0 14 0,-2-16 0,-1 5 0,0-19 0,0-1 0,1-4 0,0 0 0,-3-2 0,-4-4 0,-3-5 0,-3-7 0,3 0 0,-1-7 0,-2-3 0,-1-2 0,-3-2 0,4 3 0,0-3 0,-1-7 0,6 9 0,-1-3 0,6 15 0,0 1 0,2 37 0,1-15 0,1 29 0,1-24 0,0 2 0,0-1 0,0 3 0,0-5 0,0 1 0,0-4 0,0-3 0,0-1 0,-1-4 0,-14-7 0,4-7 0,-13-12 0,-1-16 0,6 6 0,-4-6 0,5 4 0,9 16 0,-4-8 0,9 17 0,-1 0 0,-5 17 0,4-5 0,-2 13 0,4-11 0,2-1 0,-11-29 0,7 12 0,-7-21 0,8 18 0,2 3 0,-2-1 0,1 2 0,-5 29 0,2-15 0,-1 22 0,4-21 0,3 0 0,-5 4 0,3-4 0,-5 5 0,4-34 0,0 16 0,2-21 0,2 22 0,-1 1 0,-1-7 0,1 5 0,-2-5 0,1 4 0,-8 31 0,6-16 0,-5 23 0,9-20 0,0-3 0,0 3 0,0 1 0,0-1 0,0 0 0,0-3 0,0 4 0,-6-35 0,5 20 0,-5-29 0,6 27 0,0-1 0,0-5 0,0 3 0,0-4 0,0 6 0,0-2 0,-2 0 0,1 0 0,-1 32 0,4-17 0,0 25 0,1-25 0,0-1 0,2 7 0,-2-7 0,2 6 0,-2-3 0,0-1 0,-1 5 0,0-2 0,-2-2 0,0 3 0,0-3 0,0 3 0,0 0 0,0-3 0,0 4 0,0-6 0,-1 4 0,-13-6 0,10 0 0,-9-4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3T01:55:38.17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24575,'0'0'0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3T01:55:41.05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94 24575,'0'-24'0,"0"4"0,1 14 0,2-2 0,1-2 0,0 1 0,-2-1 0,-2 4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3T01:56:08.41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23 37 24575,'2'-5'0,"0"0"0,-1 2 0,-1-2 0,0 1 0,0-1 0,0 0 0,-1 2 0,0 1 0,0 6 0,1 0 0,-1 4 0,1-4 0,0 1 0,0-1 0,0 1 0,0-1 0,0 1 0,0 0 0,0 0 0,0 0 0,0 0 0,0 1 0,0-1 0,-1-1 0,0-1 0,-1 0 0,1 0 0,1 2 0,0-1 0,0 0 0,0 1 0,0 0 0,-1-1 0,0 1 0,0-1 0,0 1 0,1-1 0,0 0 0,0 0 0,0 0 0,0 0 0,0-1 0,0-3 0,0-4 0,-7-1 0,6-2 0,-6 3 0,7 0 0,0-1 0,0 0 0,0 0 0,0 0 0,0-1 0,0 1 0,0 0 0,0 1 0,0-1 0,1 0 0,1 1 0,1-1 0,-1 1 0,1-1 0,-1 1 0,-1-1 0,0 0 0,-1 0 0,0 3 0,0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3T01:57:17.109"/>
    </inkml:context>
    <inkml:brush xml:id="br0">
      <inkml:brushProperty name="width" value="0.035" units="cm"/>
      <inkml:brushProperty name="height" value="0.035" units="cm"/>
      <inkml:brushProperty name="color" value="#F6CCB9"/>
    </inkml:brush>
  </inkml:definitions>
  <inkml:trace contextRef="#ctx0" brushRef="#br0">89 1 24575,'-5'0'0,"0"0"0,2 0 0,0 0 0,-1 0 0,2 0 0,-3 0 0,2 0 0,-1 0 0,1 0 0,-1 0 0,1 0 0,0 0 0,-1 0 0,1 0 0,-1 0 0,0 1 0,-1 0 0,1 1 0,-1 2 0,1-1 0,1 0 0,0-1 0,2-2 0,0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3T01:57:34.151"/>
    </inkml:context>
    <inkml:brush xml:id="br0">
      <inkml:brushProperty name="width" value="0.025" units="cm"/>
      <inkml:brushProperty name="height" value="0.025" units="cm"/>
      <inkml:brushProperty name="color" value="#F6CCB9"/>
    </inkml:brush>
  </inkml:definitions>
  <inkml:trace contextRef="#ctx0" brushRef="#br0">26 7 24575,'-5'0'0,"1"0"0,0 0 0,1 0 0,0 0 0,0-1 0,2-1 0,-1 0 0,2 1 0,-1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F3DCD7-3A2F-F442-8E0E-CE9B0E0899A4}" type="datetimeFigureOut">
              <a:rPr lang="en-US" smtClean="0"/>
              <a:t>8/22/26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F065AD-3860-894D-94CD-8F4DF3EA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8831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4460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5316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6844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20199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756DB9-47E4-9FDF-48E3-9BA383E58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3FEFCB-FB3C-6D20-9546-3229153A5B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856984-4CD4-CA7D-0F47-A52CEA7126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49E941-DA5F-CD6B-5427-1FE1CF724E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39970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9444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9013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0292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6528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537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545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065AD-3860-894D-94CD-8F4DF3EAE44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1844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4080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104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3616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1354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3616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52348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13310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0162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4240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36160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92429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6528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3616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0600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5234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6816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8132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361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B734596-F04C-E54E-8F2E-38B2EB18F836}" type="datetime1">
              <a:rPr lang="en-US" smtClean="0"/>
              <a:t>8/22/26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602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3F0E99-9ADB-2942-A2EA-DB2F79B1808E}" type="datetime1">
              <a:rPr lang="en-US" smtClean="0"/>
              <a:t>8/22/26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82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03C2726-3385-8D43-92E0-8064BF738B47}" type="datetime1">
              <a:rPr lang="en-US" smtClean="0"/>
              <a:t>8/22/26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0986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4"/>
            <a:ext cx="6858000" cy="2387600"/>
          </a:xfrm>
        </p:spPr>
        <p:txBody>
          <a:bodyPr anchor="b"/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600"/>
            </a:lvl1pPr>
            <a:lvl2pPr marL="304795" indent="0" algn="ctr">
              <a:buNone/>
              <a:defRPr sz="1334"/>
            </a:lvl2pPr>
            <a:lvl3pPr marL="609591" indent="0" algn="ctr">
              <a:buNone/>
              <a:defRPr sz="1200"/>
            </a:lvl3pPr>
            <a:lvl4pPr marL="914385" indent="0" algn="ctr">
              <a:buNone/>
              <a:defRPr sz="1066"/>
            </a:lvl4pPr>
            <a:lvl5pPr marL="1219181" indent="0" algn="ctr">
              <a:buNone/>
              <a:defRPr sz="1066"/>
            </a:lvl5pPr>
            <a:lvl6pPr marL="1523976" indent="0" algn="ctr">
              <a:buNone/>
              <a:defRPr sz="1066"/>
            </a:lvl6pPr>
            <a:lvl7pPr marL="1828772" indent="0" algn="ctr">
              <a:buNone/>
              <a:defRPr sz="1066"/>
            </a:lvl7pPr>
            <a:lvl8pPr marL="2133566" indent="0" algn="ctr">
              <a:buNone/>
              <a:defRPr sz="1066"/>
            </a:lvl8pPr>
            <a:lvl9pPr marL="2438362" indent="0" algn="ctr">
              <a:buNone/>
              <a:defRPr sz="1066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2FE7D-EC36-A64B-B384-6FC1BBD2CD5F}" type="datetimeFigureOut">
              <a:rPr lang="en-US" smtClean="0"/>
              <a:t>8/22/26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7C96-A6C3-A44B-AFA3-F5520C495A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5934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2FE7D-EC36-A64B-B384-6FC1BBD2CD5F}" type="datetimeFigureOut">
              <a:rPr lang="en-US" smtClean="0"/>
              <a:t>8/22/26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7C96-A6C3-A44B-AFA3-F5520C495A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8701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8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8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04795" indent="0">
              <a:buNone/>
              <a:defRPr sz="1334">
                <a:solidFill>
                  <a:schemeClr val="tx1">
                    <a:tint val="75000"/>
                  </a:schemeClr>
                </a:solidFill>
              </a:defRPr>
            </a:lvl2pPr>
            <a:lvl3pPr marL="60959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914385" indent="0">
              <a:buNone/>
              <a:defRPr sz="1066">
                <a:solidFill>
                  <a:schemeClr val="tx1">
                    <a:tint val="75000"/>
                  </a:schemeClr>
                </a:solidFill>
              </a:defRPr>
            </a:lvl4pPr>
            <a:lvl5pPr marL="1219181" indent="0">
              <a:buNone/>
              <a:defRPr sz="1066">
                <a:solidFill>
                  <a:schemeClr val="tx1">
                    <a:tint val="75000"/>
                  </a:schemeClr>
                </a:solidFill>
              </a:defRPr>
            </a:lvl5pPr>
            <a:lvl6pPr marL="1523976" indent="0">
              <a:buNone/>
              <a:defRPr sz="1066">
                <a:solidFill>
                  <a:schemeClr val="tx1">
                    <a:tint val="75000"/>
                  </a:schemeClr>
                </a:solidFill>
              </a:defRPr>
            </a:lvl6pPr>
            <a:lvl7pPr marL="1828772" indent="0">
              <a:buNone/>
              <a:defRPr sz="1066">
                <a:solidFill>
                  <a:schemeClr val="tx1">
                    <a:tint val="75000"/>
                  </a:schemeClr>
                </a:solidFill>
              </a:defRPr>
            </a:lvl7pPr>
            <a:lvl8pPr marL="2133566" indent="0">
              <a:buNone/>
              <a:defRPr sz="1066">
                <a:solidFill>
                  <a:schemeClr val="tx1">
                    <a:tint val="75000"/>
                  </a:schemeClr>
                </a:solidFill>
              </a:defRPr>
            </a:lvl8pPr>
            <a:lvl9pPr marL="2438362" indent="0">
              <a:buNone/>
              <a:defRPr sz="106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2FE7D-EC36-A64B-B384-6FC1BBD2CD5F}" type="datetimeFigureOut">
              <a:rPr lang="en-US" smtClean="0"/>
              <a:t>8/22/26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7C96-A6C3-A44B-AFA3-F5520C495A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4867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6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6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2FE7D-EC36-A64B-B384-6FC1BBD2CD5F}" type="datetimeFigureOut">
              <a:rPr lang="en-US" smtClean="0"/>
              <a:t>8/22/26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7C96-A6C3-A44B-AFA3-F5520C495A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1792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3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795" indent="0">
              <a:buNone/>
              <a:defRPr sz="1334" b="1"/>
            </a:lvl2pPr>
            <a:lvl3pPr marL="609591" indent="0">
              <a:buNone/>
              <a:defRPr sz="1200" b="1"/>
            </a:lvl3pPr>
            <a:lvl4pPr marL="914385" indent="0">
              <a:buNone/>
              <a:defRPr sz="1066" b="1"/>
            </a:lvl4pPr>
            <a:lvl5pPr marL="1219181" indent="0">
              <a:buNone/>
              <a:defRPr sz="1066" b="1"/>
            </a:lvl5pPr>
            <a:lvl6pPr marL="1523976" indent="0">
              <a:buNone/>
              <a:defRPr sz="1066" b="1"/>
            </a:lvl6pPr>
            <a:lvl7pPr marL="1828772" indent="0">
              <a:buNone/>
              <a:defRPr sz="1066" b="1"/>
            </a:lvl7pPr>
            <a:lvl8pPr marL="2133566" indent="0">
              <a:buNone/>
              <a:defRPr sz="1066" b="1"/>
            </a:lvl8pPr>
            <a:lvl9pPr marL="2438362" indent="0">
              <a:buNone/>
              <a:defRPr sz="106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6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3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795" indent="0">
              <a:buNone/>
              <a:defRPr sz="1334" b="1"/>
            </a:lvl2pPr>
            <a:lvl3pPr marL="609591" indent="0">
              <a:buNone/>
              <a:defRPr sz="1200" b="1"/>
            </a:lvl3pPr>
            <a:lvl4pPr marL="914385" indent="0">
              <a:buNone/>
              <a:defRPr sz="1066" b="1"/>
            </a:lvl4pPr>
            <a:lvl5pPr marL="1219181" indent="0">
              <a:buNone/>
              <a:defRPr sz="1066" b="1"/>
            </a:lvl5pPr>
            <a:lvl6pPr marL="1523976" indent="0">
              <a:buNone/>
              <a:defRPr sz="1066" b="1"/>
            </a:lvl6pPr>
            <a:lvl7pPr marL="1828772" indent="0">
              <a:buNone/>
              <a:defRPr sz="1066" b="1"/>
            </a:lvl7pPr>
            <a:lvl8pPr marL="2133566" indent="0">
              <a:buNone/>
              <a:defRPr sz="1066" b="1"/>
            </a:lvl8pPr>
            <a:lvl9pPr marL="2438362" indent="0">
              <a:buNone/>
              <a:defRPr sz="106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6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2FE7D-EC36-A64B-B384-6FC1BBD2CD5F}" type="datetimeFigureOut">
              <a:rPr lang="en-US" smtClean="0"/>
              <a:t>8/22/26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7C96-A6C3-A44B-AFA3-F5520C495A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8013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2FE7D-EC36-A64B-B384-6FC1BBD2CD5F}" type="datetimeFigureOut">
              <a:rPr lang="en-US" smtClean="0"/>
              <a:t>8/22/26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7C96-A6C3-A44B-AFA3-F5520C495A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8624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2FE7D-EC36-A64B-B384-6FC1BBD2CD5F}" type="datetimeFigureOut">
              <a:rPr lang="en-US" smtClean="0"/>
              <a:t>8/22/26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7C96-A6C3-A44B-AFA3-F5520C495A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5990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457200"/>
            <a:ext cx="2949178" cy="1600200"/>
          </a:xfrm>
        </p:spPr>
        <p:txBody>
          <a:bodyPr anchor="b"/>
          <a:lstStyle>
            <a:lvl1pPr>
              <a:defRPr sz="213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134"/>
            </a:lvl1pPr>
            <a:lvl2pPr>
              <a:defRPr sz="1866"/>
            </a:lvl2pPr>
            <a:lvl3pPr>
              <a:defRPr sz="1600"/>
            </a:lvl3pPr>
            <a:lvl4pPr>
              <a:defRPr sz="1334"/>
            </a:lvl4pPr>
            <a:lvl5pPr>
              <a:defRPr sz="1334"/>
            </a:lvl5pPr>
            <a:lvl6pPr>
              <a:defRPr sz="1334"/>
            </a:lvl6pPr>
            <a:lvl7pPr>
              <a:defRPr sz="1334"/>
            </a:lvl7pPr>
            <a:lvl8pPr>
              <a:defRPr sz="1334"/>
            </a:lvl8pPr>
            <a:lvl9pPr>
              <a:defRPr sz="133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2057400"/>
            <a:ext cx="2949178" cy="3811588"/>
          </a:xfrm>
        </p:spPr>
        <p:txBody>
          <a:bodyPr/>
          <a:lstStyle>
            <a:lvl1pPr marL="0" indent="0">
              <a:buNone/>
              <a:defRPr sz="1066"/>
            </a:lvl1pPr>
            <a:lvl2pPr marL="304795" indent="0">
              <a:buNone/>
              <a:defRPr sz="934"/>
            </a:lvl2pPr>
            <a:lvl3pPr marL="609591" indent="0">
              <a:buNone/>
              <a:defRPr sz="800"/>
            </a:lvl3pPr>
            <a:lvl4pPr marL="914385" indent="0">
              <a:buNone/>
              <a:defRPr sz="666"/>
            </a:lvl4pPr>
            <a:lvl5pPr marL="1219181" indent="0">
              <a:buNone/>
              <a:defRPr sz="666"/>
            </a:lvl5pPr>
            <a:lvl6pPr marL="1523976" indent="0">
              <a:buNone/>
              <a:defRPr sz="666"/>
            </a:lvl6pPr>
            <a:lvl7pPr marL="1828772" indent="0">
              <a:buNone/>
              <a:defRPr sz="666"/>
            </a:lvl7pPr>
            <a:lvl8pPr marL="2133566" indent="0">
              <a:buNone/>
              <a:defRPr sz="666"/>
            </a:lvl8pPr>
            <a:lvl9pPr marL="2438362" indent="0">
              <a:buNone/>
              <a:defRPr sz="66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2FE7D-EC36-A64B-B384-6FC1BBD2CD5F}" type="datetimeFigureOut">
              <a:rPr lang="en-US" smtClean="0"/>
              <a:t>8/22/26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7C96-A6C3-A44B-AFA3-F5520C495A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364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65AE1B-EA37-C34B-B0A0-BFEDF52EE504}" type="datetime1">
              <a:rPr lang="en-US" smtClean="0"/>
              <a:t>8/22/26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9326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457200"/>
            <a:ext cx="2949178" cy="1600200"/>
          </a:xfrm>
        </p:spPr>
        <p:txBody>
          <a:bodyPr anchor="b"/>
          <a:lstStyle>
            <a:lvl1pPr>
              <a:defRPr sz="213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134"/>
            </a:lvl1pPr>
            <a:lvl2pPr marL="304795" indent="0">
              <a:buNone/>
              <a:defRPr sz="1866"/>
            </a:lvl2pPr>
            <a:lvl3pPr marL="609591" indent="0">
              <a:buNone/>
              <a:defRPr sz="1600"/>
            </a:lvl3pPr>
            <a:lvl4pPr marL="914385" indent="0">
              <a:buNone/>
              <a:defRPr sz="1334"/>
            </a:lvl4pPr>
            <a:lvl5pPr marL="1219181" indent="0">
              <a:buNone/>
              <a:defRPr sz="1334"/>
            </a:lvl5pPr>
            <a:lvl6pPr marL="1523976" indent="0">
              <a:buNone/>
              <a:defRPr sz="1334"/>
            </a:lvl6pPr>
            <a:lvl7pPr marL="1828772" indent="0">
              <a:buNone/>
              <a:defRPr sz="1334"/>
            </a:lvl7pPr>
            <a:lvl8pPr marL="2133566" indent="0">
              <a:buNone/>
              <a:defRPr sz="1334"/>
            </a:lvl8pPr>
            <a:lvl9pPr marL="2438362" indent="0">
              <a:buNone/>
              <a:defRPr sz="1334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2057400"/>
            <a:ext cx="2949178" cy="3811588"/>
          </a:xfrm>
        </p:spPr>
        <p:txBody>
          <a:bodyPr/>
          <a:lstStyle>
            <a:lvl1pPr marL="0" indent="0">
              <a:buNone/>
              <a:defRPr sz="1066"/>
            </a:lvl1pPr>
            <a:lvl2pPr marL="304795" indent="0">
              <a:buNone/>
              <a:defRPr sz="934"/>
            </a:lvl2pPr>
            <a:lvl3pPr marL="609591" indent="0">
              <a:buNone/>
              <a:defRPr sz="800"/>
            </a:lvl3pPr>
            <a:lvl4pPr marL="914385" indent="0">
              <a:buNone/>
              <a:defRPr sz="666"/>
            </a:lvl4pPr>
            <a:lvl5pPr marL="1219181" indent="0">
              <a:buNone/>
              <a:defRPr sz="666"/>
            </a:lvl5pPr>
            <a:lvl6pPr marL="1523976" indent="0">
              <a:buNone/>
              <a:defRPr sz="666"/>
            </a:lvl6pPr>
            <a:lvl7pPr marL="1828772" indent="0">
              <a:buNone/>
              <a:defRPr sz="666"/>
            </a:lvl7pPr>
            <a:lvl8pPr marL="2133566" indent="0">
              <a:buNone/>
              <a:defRPr sz="666"/>
            </a:lvl8pPr>
            <a:lvl9pPr marL="2438362" indent="0">
              <a:buNone/>
              <a:defRPr sz="66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2FE7D-EC36-A64B-B384-6FC1BBD2CD5F}" type="datetimeFigureOut">
              <a:rPr lang="en-US" smtClean="0"/>
              <a:t>8/22/26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7C96-A6C3-A44B-AFA3-F5520C495A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42686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2FE7D-EC36-A64B-B384-6FC1BBD2CD5F}" type="datetimeFigureOut">
              <a:rPr lang="en-US" smtClean="0"/>
              <a:t>8/22/26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7C96-A6C3-A44B-AFA3-F5520C495A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4443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2FE7D-EC36-A64B-B384-6FC1BBD2CD5F}" type="datetimeFigureOut">
              <a:rPr lang="en-US" smtClean="0"/>
              <a:t>8/22/26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7C96-A6C3-A44B-AFA3-F5520C495A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827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965BB5E-61D2-694E-9DD8-B38A878759B0}" type="datetime1">
              <a:rPr lang="en-US" smtClean="0"/>
              <a:t>8/22/26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853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31E5797-BF8C-174C-A19F-A4BF1E6A4511}" type="datetime1">
              <a:rPr lang="en-US" smtClean="0"/>
              <a:t>8/22/26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575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94B3C41-239E-B148-A246-9B0E243C56DE}" type="datetime1">
              <a:rPr lang="en-US" smtClean="0"/>
              <a:t>8/22/26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407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420927E-5B8A-4D42-A0CE-02DE90ED9FA2}" type="datetime1">
              <a:rPr lang="en-US" smtClean="0"/>
              <a:t>8/22/26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538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4656544-1584-264E-91C6-7EF7AEB6E1E9}" type="datetime1">
              <a:rPr lang="en-US" smtClean="0"/>
              <a:t>8/22/26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905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C9E357A-DF1F-734A-957F-52AB8CA8107A}" type="datetime1">
              <a:rPr lang="en-US" smtClean="0"/>
              <a:t>8/22/26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996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F4B4199-924F-F146-B2CC-93BD2439E78A}" type="datetime1">
              <a:rPr lang="en-US" smtClean="0"/>
              <a:t>8/22/26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839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2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7969" y="1747277"/>
            <a:ext cx="688774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7700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3600" kern="1200">
          <a:solidFill>
            <a:srgbClr val="E054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509601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D47310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509601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509601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509601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2FE7D-EC36-A64B-B384-6FC1BBD2CD5F}" type="datetimeFigureOut">
              <a:rPr lang="en-US" smtClean="0"/>
              <a:t>8/22/26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37C96-A6C3-A44B-AFA3-F5520C495A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278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09591" rtl="0" eaLnBrk="1" latinLnBrk="0" hangingPunct="1">
        <a:lnSpc>
          <a:spcPct val="90000"/>
        </a:lnSpc>
        <a:spcBef>
          <a:spcPct val="0"/>
        </a:spcBef>
        <a:buNone/>
        <a:defRPr sz="293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2397" indent="-152397" algn="l" defTabSz="609591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1866" kern="1200">
          <a:solidFill>
            <a:schemeClr val="tx1"/>
          </a:solidFill>
          <a:latin typeface="+mn-lt"/>
          <a:ea typeface="+mn-ea"/>
          <a:cs typeface="+mn-cs"/>
        </a:defRPr>
      </a:lvl1pPr>
      <a:lvl2pPr marL="457193" indent="-152397" algn="l" defTabSz="609591" rtl="0" eaLnBrk="1" latinLnBrk="0" hangingPunct="1">
        <a:lnSpc>
          <a:spcPct val="90000"/>
        </a:lnSpc>
        <a:spcBef>
          <a:spcPts val="334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88" indent="-152397" algn="l" defTabSz="609591" rtl="0" eaLnBrk="1" latinLnBrk="0" hangingPunct="1">
        <a:lnSpc>
          <a:spcPct val="90000"/>
        </a:lnSpc>
        <a:spcBef>
          <a:spcPts val="334"/>
        </a:spcBef>
        <a:buFont typeface="Arial" panose="020B0604020202020204" pitchFamily="34" charset="0"/>
        <a:buChar char="•"/>
        <a:defRPr sz="1334" kern="1200">
          <a:solidFill>
            <a:schemeClr val="tx1"/>
          </a:solidFill>
          <a:latin typeface="+mn-lt"/>
          <a:ea typeface="+mn-ea"/>
          <a:cs typeface="+mn-cs"/>
        </a:defRPr>
      </a:lvl3pPr>
      <a:lvl4pPr marL="1066783" indent="-152397" algn="l" defTabSz="609591" rtl="0" eaLnBrk="1" latinLnBrk="0" hangingPunct="1">
        <a:lnSpc>
          <a:spcPct val="90000"/>
        </a:lnSpc>
        <a:spcBef>
          <a:spcPts val="334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78" indent="-152397" algn="l" defTabSz="609591" rtl="0" eaLnBrk="1" latinLnBrk="0" hangingPunct="1">
        <a:lnSpc>
          <a:spcPct val="90000"/>
        </a:lnSpc>
        <a:spcBef>
          <a:spcPts val="334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76374" indent="-152397" algn="l" defTabSz="609591" rtl="0" eaLnBrk="1" latinLnBrk="0" hangingPunct="1">
        <a:lnSpc>
          <a:spcPct val="90000"/>
        </a:lnSpc>
        <a:spcBef>
          <a:spcPts val="334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981169" indent="-152397" algn="l" defTabSz="609591" rtl="0" eaLnBrk="1" latinLnBrk="0" hangingPunct="1">
        <a:lnSpc>
          <a:spcPct val="90000"/>
        </a:lnSpc>
        <a:spcBef>
          <a:spcPts val="334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964" indent="-152397" algn="l" defTabSz="609591" rtl="0" eaLnBrk="1" latinLnBrk="0" hangingPunct="1">
        <a:lnSpc>
          <a:spcPct val="90000"/>
        </a:lnSpc>
        <a:spcBef>
          <a:spcPts val="334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590759" indent="-152397" algn="l" defTabSz="609591" rtl="0" eaLnBrk="1" latinLnBrk="0" hangingPunct="1">
        <a:lnSpc>
          <a:spcPct val="90000"/>
        </a:lnSpc>
        <a:spcBef>
          <a:spcPts val="334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91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795" algn="l" defTabSz="609591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591" algn="l" defTabSz="609591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385" algn="l" defTabSz="609591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181" algn="l" defTabSz="609591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3976" algn="l" defTabSz="609591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772" algn="l" defTabSz="609591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566" algn="l" defTabSz="609591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362" algn="l" defTabSz="609591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customXml" Target="../ink/ink6.xml"/><Relationship Id="rId18" Type="http://schemas.openxmlformats.org/officeDocument/2006/relationships/image" Target="../media/image11.png"/><Relationship Id="rId3" Type="http://schemas.openxmlformats.org/officeDocument/2006/relationships/image" Target="../media/image4.jpeg"/><Relationship Id="rId21" Type="http://schemas.openxmlformats.org/officeDocument/2006/relationships/customXml" Target="../ink/ink10.xml"/><Relationship Id="rId7" Type="http://schemas.openxmlformats.org/officeDocument/2006/relationships/image" Target="../media/image6.png"/><Relationship Id="rId12" Type="http://schemas.openxmlformats.org/officeDocument/2006/relationships/customXml" Target="../ink/ink5.xml"/><Relationship Id="rId17" Type="http://schemas.openxmlformats.org/officeDocument/2006/relationships/customXml" Target="../ink/ink8.xml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0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2.xml"/><Relationship Id="rId11" Type="http://schemas.openxmlformats.org/officeDocument/2006/relationships/image" Target="../media/image8.png"/><Relationship Id="rId5" Type="http://schemas.openxmlformats.org/officeDocument/2006/relationships/image" Target="../media/image5.jpeg"/><Relationship Id="rId15" Type="http://schemas.openxmlformats.org/officeDocument/2006/relationships/customXml" Target="../ink/ink7.xml"/><Relationship Id="rId10" Type="http://schemas.openxmlformats.org/officeDocument/2006/relationships/customXml" Target="../ink/ink4.xml"/><Relationship Id="rId19" Type="http://schemas.openxmlformats.org/officeDocument/2006/relationships/customXml" Target="../ink/ink9.xml"/><Relationship Id="rId4" Type="http://schemas.microsoft.com/office/2007/relationships/hdphoto" Target="../media/hdphoto1.wdp"/><Relationship Id="rId9" Type="http://schemas.openxmlformats.org/officeDocument/2006/relationships/image" Target="../media/image7.png"/><Relationship Id="rId14" Type="http://schemas.openxmlformats.org/officeDocument/2006/relationships/image" Target="../media/image9.png"/><Relationship Id="rId22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4" Type="http://schemas.microsoft.com/office/2007/relationships/hdphoto" Target="../media/hdphoto3.wdp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4" Type="http://schemas.microsoft.com/office/2007/relationships/hdphoto" Target="../media/hdphoto4.wdp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05_25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7" r="5999" b="11610"/>
          <a:stretch/>
        </p:blipFill>
        <p:spPr bwMode="auto">
          <a:xfrm>
            <a:off x="0" y="-4599"/>
            <a:ext cx="9144000" cy="6862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5314271"/>
            <a:ext cx="9144000" cy="1543729"/>
          </a:xfrm>
          <a:prstGeom prst="rect">
            <a:avLst/>
          </a:prstGeom>
          <a:gradFill flip="none" rotWithShape="1">
            <a:gsLst>
              <a:gs pos="62000">
                <a:schemeClr val="bg1">
                  <a:alpha val="80000"/>
                </a:schemeClr>
              </a:gs>
              <a:gs pos="100000">
                <a:schemeClr val="bg1">
                  <a:alpha val="19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88955" y="5460656"/>
            <a:ext cx="5769265" cy="838371"/>
          </a:xfrm>
        </p:spPr>
        <p:txBody>
          <a:bodyPr>
            <a:noAutofit/>
          </a:bodyPr>
          <a:lstStyle/>
          <a:p>
            <a:r>
              <a:rPr lang="en-US" sz="4800" dirty="0">
                <a:solidFill>
                  <a:srgbClr val="981B8F"/>
                </a:solidFill>
                <a:cs typeface="Helvetica"/>
              </a:rPr>
              <a:t>Connective Tissue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56199" y="6038478"/>
            <a:ext cx="7034778" cy="672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chemeClr val="tx1"/>
                </a:solidFill>
                <a:cs typeface="Helvetica Light"/>
              </a:rPr>
              <a:t>Kristine Krafts, M.D.</a:t>
            </a:r>
          </a:p>
        </p:txBody>
      </p:sp>
    </p:spTree>
    <p:extLst>
      <p:ext uri="{BB962C8B-B14F-4D97-AF65-F5344CB8AC3E}">
        <p14:creationId xmlns:p14="http://schemas.microsoft.com/office/powerpoint/2010/main" val="4038908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Connective Tissue Lecture Outline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960004" y="2337656"/>
            <a:ext cx="7508776" cy="2390175"/>
          </a:xfrm>
        </p:spPr>
        <p:txBody>
          <a:bodyPr>
            <a:noAutofit/>
          </a:bodyPr>
          <a:lstStyle/>
          <a:p>
            <a:pPr>
              <a:buClr>
                <a:srgbClr val="595959"/>
              </a:buClr>
            </a:pPr>
            <a:r>
              <a:rPr lang="en-US" sz="2800" dirty="0">
                <a:solidFill>
                  <a:srgbClr val="595959"/>
                </a:solidFill>
              </a:rPr>
              <a:t>Introduction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Extracellular matrix of connective tissue</a:t>
            </a:r>
          </a:p>
        </p:txBody>
      </p:sp>
    </p:spTree>
    <p:extLst>
      <p:ext uri="{BB962C8B-B14F-4D97-AF65-F5344CB8AC3E}">
        <p14:creationId xmlns:p14="http://schemas.microsoft.com/office/powerpoint/2010/main" val="2291397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2952509" y="1668997"/>
            <a:ext cx="3966934" cy="4687584"/>
          </a:xfrm>
        </p:spPr>
        <p:txBody>
          <a:bodyPr>
            <a:no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n-US" sz="2800" dirty="0">
                <a:solidFill>
                  <a:srgbClr val="509601"/>
                </a:solidFill>
              </a:rPr>
              <a:t>Protein fibers</a:t>
            </a:r>
          </a:p>
          <a:p>
            <a:pPr>
              <a:spcBef>
                <a:spcPts val="600"/>
              </a:spcBef>
              <a:buClr>
                <a:srgbClr val="D47310"/>
              </a:buClr>
            </a:pPr>
            <a:r>
              <a:rPr lang="en-US" sz="2800" dirty="0"/>
              <a:t>Collagen fibers</a:t>
            </a:r>
          </a:p>
          <a:p>
            <a:pPr>
              <a:spcBef>
                <a:spcPts val="600"/>
              </a:spcBef>
              <a:buClr>
                <a:srgbClr val="D47310"/>
              </a:buClr>
            </a:pPr>
            <a:r>
              <a:rPr lang="en-US" sz="2800" dirty="0"/>
              <a:t>Elastic fibers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sz="2800" dirty="0">
                <a:solidFill>
                  <a:srgbClr val="509601"/>
                </a:solidFill>
              </a:rPr>
              <a:t>Ground substance</a:t>
            </a:r>
          </a:p>
          <a:p>
            <a:pPr>
              <a:spcBef>
                <a:spcPts val="600"/>
              </a:spcBef>
              <a:buClr>
                <a:srgbClr val="D47310"/>
              </a:buClr>
            </a:pPr>
            <a:r>
              <a:rPr lang="en-US" sz="2800" dirty="0"/>
              <a:t>Glycosaminoglycans</a:t>
            </a:r>
          </a:p>
          <a:p>
            <a:pPr>
              <a:spcBef>
                <a:spcPts val="600"/>
              </a:spcBef>
              <a:buClr>
                <a:srgbClr val="D47310"/>
              </a:buClr>
            </a:pPr>
            <a:r>
              <a:rPr lang="en-US" sz="2800" dirty="0"/>
              <a:t>Proteoglycans</a:t>
            </a:r>
          </a:p>
          <a:p>
            <a:pPr>
              <a:spcBef>
                <a:spcPts val="600"/>
              </a:spcBef>
              <a:buClr>
                <a:srgbClr val="D47310"/>
              </a:buClr>
            </a:pPr>
            <a:r>
              <a:rPr lang="en-US" sz="2800" dirty="0"/>
              <a:t>Glycoproteins 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Composition of Extracellular Matrix (ECM)</a:t>
            </a:r>
          </a:p>
        </p:txBody>
      </p:sp>
    </p:spTree>
    <p:extLst>
      <p:ext uri="{BB962C8B-B14F-4D97-AF65-F5344CB8AC3E}">
        <p14:creationId xmlns:p14="http://schemas.microsoft.com/office/powerpoint/2010/main" val="12979047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1673260" y="1795610"/>
            <a:ext cx="6664531" cy="45105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509601"/>
                </a:solidFill>
              </a:rPr>
              <a:t>Collagen fibers</a:t>
            </a:r>
          </a:p>
          <a:p>
            <a:pPr>
              <a:spcBef>
                <a:spcPts val="600"/>
              </a:spcBef>
              <a:buClr>
                <a:srgbClr val="D47310"/>
              </a:buClr>
            </a:pPr>
            <a:r>
              <a:rPr lang="en-US" sz="2800" dirty="0"/>
              <a:t>Flexible, non-extensible</a:t>
            </a:r>
          </a:p>
          <a:p>
            <a:pPr>
              <a:spcBef>
                <a:spcPts val="600"/>
              </a:spcBef>
              <a:buClr>
                <a:srgbClr val="D47310"/>
              </a:buClr>
            </a:pPr>
            <a:r>
              <a:rPr lang="en-US" sz="2800" dirty="0"/>
              <a:t>Over 20 types! </a:t>
            </a:r>
          </a:p>
          <a:p>
            <a:pPr>
              <a:spcBef>
                <a:spcPts val="600"/>
              </a:spcBef>
              <a:buClr>
                <a:srgbClr val="D47310"/>
              </a:buClr>
            </a:pPr>
            <a:r>
              <a:rPr lang="en-US" sz="2800" dirty="0"/>
              <a:t>Made of polypeptide chains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sz="2800" dirty="0">
                <a:solidFill>
                  <a:srgbClr val="509601"/>
                </a:solidFill>
              </a:rPr>
              <a:t>Elastic fibers </a:t>
            </a:r>
          </a:p>
          <a:p>
            <a:pPr>
              <a:spcBef>
                <a:spcPts val="600"/>
              </a:spcBef>
              <a:buClr>
                <a:srgbClr val="D47310"/>
              </a:buClr>
            </a:pPr>
            <a:r>
              <a:rPr lang="en-US" sz="2800" dirty="0"/>
              <a:t>Thinner and stretchier than collagen</a:t>
            </a:r>
          </a:p>
          <a:p>
            <a:pPr>
              <a:spcBef>
                <a:spcPts val="600"/>
              </a:spcBef>
              <a:buClr>
                <a:srgbClr val="D47310"/>
              </a:buClr>
            </a:pPr>
            <a:r>
              <a:rPr lang="en-US" sz="2800" dirty="0"/>
              <a:t>Made of elastin and fibrillin</a:t>
            </a:r>
          </a:p>
          <a:p>
            <a:pPr marL="0" indent="0">
              <a:spcBef>
                <a:spcPts val="600"/>
              </a:spcBef>
              <a:buClr>
                <a:srgbClr val="D47310"/>
              </a:buClr>
              <a:buNone/>
            </a:pPr>
            <a:endParaRPr lang="en-US" sz="2800" dirty="0"/>
          </a:p>
          <a:p>
            <a:pPr marL="457200" lvl="1" indent="0">
              <a:buNone/>
            </a:pPr>
            <a:endParaRPr lang="en-US" sz="2800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Two Main Protein Fibers in ECM</a:t>
            </a:r>
          </a:p>
        </p:txBody>
      </p:sp>
    </p:spTree>
    <p:extLst>
      <p:ext uri="{BB962C8B-B14F-4D97-AF65-F5344CB8AC3E}">
        <p14:creationId xmlns:p14="http://schemas.microsoft.com/office/powerpoint/2010/main" val="4149506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3141941"/>
              </p:ext>
            </p:extLst>
          </p:nvPr>
        </p:nvGraphicFramePr>
        <p:xfrm>
          <a:off x="283097" y="1429557"/>
          <a:ext cx="8577805" cy="433111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998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83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398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39819">
                  <a:extLst>
                    <a:ext uri="{9D8B030D-6E8A-4147-A177-3AD203B41FA5}">
                      <a16:colId xmlns:a16="http://schemas.microsoft.com/office/drawing/2014/main" val="2769445187"/>
                    </a:ext>
                  </a:extLst>
                </a:gridCol>
              </a:tblGrid>
              <a:tr h="63998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Type</a:t>
                      </a:r>
                    </a:p>
                  </a:txBody>
                  <a:tcPr marT="45687" marB="4568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Microscopic Appearance</a:t>
                      </a:r>
                    </a:p>
                  </a:txBody>
                  <a:tcPr marT="45687" marB="4568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Main Function</a:t>
                      </a:r>
                    </a:p>
                  </a:txBody>
                  <a:tcPr marT="45687" marB="4568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Main Locations</a:t>
                      </a:r>
                    </a:p>
                  </a:txBody>
                  <a:tcPr marT="45687" marB="45687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I</a:t>
                      </a:r>
                      <a:endParaRPr lang="en-US" sz="1800" b="1" dirty="0"/>
                    </a:p>
                  </a:txBody>
                  <a:tcPr marT="45687" marB="4568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Thick fibers and bundles</a:t>
                      </a:r>
                      <a:endParaRPr lang="en-US" sz="1800" b="1" dirty="0"/>
                    </a:p>
                  </a:txBody>
                  <a:tcPr marT="45687" marB="4568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Resistance to tension</a:t>
                      </a:r>
                      <a:endParaRPr lang="en-US" sz="1800" b="1" dirty="0"/>
                    </a:p>
                  </a:txBody>
                  <a:tcPr marT="45687" marB="4568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Skin, tendons, bone, organ capsules</a:t>
                      </a:r>
                      <a:endParaRPr lang="en-US" sz="1800" b="1" dirty="0"/>
                    </a:p>
                  </a:txBody>
                  <a:tcPr marT="45687" marB="45687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412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II</a:t>
                      </a:r>
                      <a:endParaRPr lang="en-US" sz="1800" b="1" dirty="0"/>
                    </a:p>
                  </a:txBody>
                  <a:tcPr marT="45687" marB="4568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Thin fibrils </a:t>
                      </a:r>
                      <a:br>
                        <a:rPr lang="en-US" sz="1800" dirty="0"/>
                      </a:br>
                      <a:r>
                        <a:rPr lang="en-US" sz="1800" dirty="0"/>
                        <a:t>(very hard to see)</a:t>
                      </a:r>
                      <a:endParaRPr lang="en-US" sz="1800" b="1" dirty="0"/>
                    </a:p>
                  </a:txBody>
                  <a:tcPr marT="45687" marB="4568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Resistance to pressure</a:t>
                      </a:r>
                      <a:endParaRPr lang="en-US" sz="1800" b="1" dirty="0"/>
                    </a:p>
                  </a:txBody>
                  <a:tcPr marT="45687" marB="4568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Cartilage</a:t>
                      </a:r>
                      <a:endParaRPr lang="en-US" sz="1800" b="1" dirty="0"/>
                    </a:p>
                  </a:txBody>
                  <a:tcPr marT="45687" marB="45687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885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III</a:t>
                      </a:r>
                      <a:endParaRPr lang="en-US" sz="1800" b="1" dirty="0"/>
                    </a:p>
                  </a:txBody>
                  <a:tcPr marT="45687" marB="4568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/>
                        <a:t>Also</a:t>
                      </a:r>
                      <a:r>
                        <a:rPr lang="en-US" sz="1800" b="0" baseline="0" dirty="0"/>
                        <a:t> called reticular fibers. Need silver stain to see.</a:t>
                      </a:r>
                      <a:endParaRPr lang="en-US" sz="1800" b="1" dirty="0"/>
                    </a:p>
                  </a:txBody>
                  <a:tcPr marT="45687" marB="4568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Delicate, flexible structural support</a:t>
                      </a:r>
                      <a:endParaRPr lang="en-US" sz="1800" b="1" dirty="0"/>
                    </a:p>
                  </a:txBody>
                  <a:tcPr marT="45687" marB="4568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Lymph nodes, spleen, bone marrow, </a:t>
                      </a:r>
                      <a:br>
                        <a:rPr lang="en-US" sz="1800" dirty="0"/>
                      </a:br>
                      <a:r>
                        <a:rPr lang="en-US" sz="1800" dirty="0"/>
                        <a:t>basement membrane</a:t>
                      </a:r>
                      <a:endParaRPr lang="en-US" sz="1800" b="1" dirty="0"/>
                    </a:p>
                  </a:txBody>
                  <a:tcPr marT="45687" marB="45687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524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IV</a:t>
                      </a:r>
                      <a:endParaRPr lang="en-US" sz="1800" b="1" dirty="0"/>
                    </a:p>
                  </a:txBody>
                  <a:tcPr marT="45687" marB="4568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Invisible</a:t>
                      </a:r>
                      <a:endParaRPr lang="en-US" sz="1800" b="1" dirty="0"/>
                    </a:p>
                  </a:txBody>
                  <a:tcPr marT="45687" marB="4568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Support, filtration</a:t>
                      </a:r>
                      <a:endParaRPr lang="en-US" sz="1800" b="1" dirty="0"/>
                    </a:p>
                  </a:txBody>
                  <a:tcPr marT="45687" marB="4568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Basement membrane</a:t>
                      </a:r>
                      <a:endParaRPr lang="en-US" sz="1800" b="1" dirty="0"/>
                    </a:p>
                  </a:txBody>
                  <a:tcPr marT="45687" marB="45687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199" y="379573"/>
            <a:ext cx="8229600" cy="71775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Main Types of Collagen in the Body</a:t>
            </a:r>
          </a:p>
        </p:txBody>
      </p:sp>
    </p:spTree>
    <p:extLst>
      <p:ext uri="{BB962C8B-B14F-4D97-AF65-F5344CB8AC3E}">
        <p14:creationId xmlns:p14="http://schemas.microsoft.com/office/powerpoint/2010/main" val="32685160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49D720-C2E0-B968-5FDE-20D6E4227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20A08B0-A168-871B-79C1-5F4940B44FD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83097" y="1429557"/>
          <a:ext cx="8577805" cy="433111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998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83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398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39819">
                  <a:extLst>
                    <a:ext uri="{9D8B030D-6E8A-4147-A177-3AD203B41FA5}">
                      <a16:colId xmlns:a16="http://schemas.microsoft.com/office/drawing/2014/main" val="2769445187"/>
                    </a:ext>
                  </a:extLst>
                </a:gridCol>
              </a:tblGrid>
              <a:tr h="63998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Type</a:t>
                      </a:r>
                    </a:p>
                  </a:txBody>
                  <a:tcPr marT="45687" marB="4568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Microscopic Appearance</a:t>
                      </a:r>
                    </a:p>
                  </a:txBody>
                  <a:tcPr marT="45687" marB="4568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Main Function</a:t>
                      </a:r>
                    </a:p>
                  </a:txBody>
                  <a:tcPr marT="45687" marB="4568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Main Locations</a:t>
                      </a:r>
                    </a:p>
                  </a:txBody>
                  <a:tcPr marT="45687" marB="45687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I</a:t>
                      </a:r>
                      <a:endParaRPr lang="en-US" sz="1800" b="1" dirty="0"/>
                    </a:p>
                  </a:txBody>
                  <a:tcPr marT="45687" marB="4568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Thick fibers and bundles</a:t>
                      </a:r>
                      <a:endParaRPr lang="en-US" sz="1800" b="1" dirty="0"/>
                    </a:p>
                  </a:txBody>
                  <a:tcPr marT="45687" marB="4568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Resistance to tension</a:t>
                      </a:r>
                      <a:endParaRPr lang="en-US" sz="1800" b="1" dirty="0"/>
                    </a:p>
                  </a:txBody>
                  <a:tcPr marT="45687" marB="4568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Skin, tendons, bone, organ capsules</a:t>
                      </a:r>
                      <a:endParaRPr lang="en-US" sz="1800" b="1" dirty="0"/>
                    </a:p>
                  </a:txBody>
                  <a:tcPr marT="45687" marB="45687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412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II</a:t>
                      </a:r>
                      <a:endParaRPr lang="en-US" sz="1800" b="1" dirty="0"/>
                    </a:p>
                  </a:txBody>
                  <a:tcPr marT="45687" marB="4568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Thin fibrils </a:t>
                      </a:r>
                      <a:br>
                        <a:rPr lang="en-US" sz="1800" dirty="0"/>
                      </a:br>
                      <a:r>
                        <a:rPr lang="en-US" sz="1800" dirty="0"/>
                        <a:t>(very hard to see)</a:t>
                      </a:r>
                      <a:endParaRPr lang="en-US" sz="1800" b="1" dirty="0"/>
                    </a:p>
                  </a:txBody>
                  <a:tcPr marT="45687" marB="4568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Resistance to pressure</a:t>
                      </a:r>
                      <a:endParaRPr lang="en-US" sz="1800" b="1" dirty="0"/>
                    </a:p>
                  </a:txBody>
                  <a:tcPr marT="45687" marB="4568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Cartilage</a:t>
                      </a:r>
                      <a:endParaRPr lang="en-US" sz="1800" b="1" dirty="0"/>
                    </a:p>
                  </a:txBody>
                  <a:tcPr marT="45687" marB="45687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885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III</a:t>
                      </a:r>
                      <a:endParaRPr lang="en-US" sz="1800" b="1" dirty="0"/>
                    </a:p>
                  </a:txBody>
                  <a:tcPr marT="45687" marB="4568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/>
                        <a:t>Also</a:t>
                      </a:r>
                      <a:r>
                        <a:rPr lang="en-US" sz="1800" b="0" baseline="0" dirty="0"/>
                        <a:t> called reticular fibers. Need silver stain to see.</a:t>
                      </a:r>
                      <a:endParaRPr lang="en-US" sz="1800" b="1" dirty="0"/>
                    </a:p>
                  </a:txBody>
                  <a:tcPr marT="45687" marB="4568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Delicate, flexible structural support</a:t>
                      </a:r>
                      <a:endParaRPr lang="en-US" sz="1800" b="1" dirty="0"/>
                    </a:p>
                  </a:txBody>
                  <a:tcPr marT="45687" marB="4568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Lymph nodes, spleen, bone marrow, </a:t>
                      </a:r>
                      <a:br>
                        <a:rPr lang="en-US" sz="1800" dirty="0"/>
                      </a:br>
                      <a:r>
                        <a:rPr lang="en-US" sz="1800" dirty="0"/>
                        <a:t>basement membrane</a:t>
                      </a:r>
                      <a:endParaRPr lang="en-US" sz="1800" b="1" dirty="0"/>
                    </a:p>
                  </a:txBody>
                  <a:tcPr marT="45687" marB="45687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524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IV</a:t>
                      </a:r>
                      <a:endParaRPr lang="en-US" sz="1800" b="1" dirty="0"/>
                    </a:p>
                  </a:txBody>
                  <a:tcPr marT="45687" marB="4568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Invisible</a:t>
                      </a:r>
                      <a:endParaRPr lang="en-US" sz="1800" b="1" dirty="0"/>
                    </a:p>
                  </a:txBody>
                  <a:tcPr marT="45687" marB="4568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Support, filtration</a:t>
                      </a:r>
                      <a:endParaRPr lang="en-US" sz="1800" b="1" dirty="0"/>
                    </a:p>
                  </a:txBody>
                  <a:tcPr marT="45687" marB="4568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Basement membrane</a:t>
                      </a:r>
                      <a:endParaRPr lang="en-US" sz="1800" b="1" dirty="0"/>
                    </a:p>
                  </a:txBody>
                  <a:tcPr marT="45687" marB="45687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CC6B2F3B-2E81-8026-1C9F-A72B90CC4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79573"/>
            <a:ext cx="8229600" cy="71775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Main Types of Collagen in the Body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1CFED29-A30E-FE60-B44B-FCDF96A80D2C}"/>
              </a:ext>
            </a:extLst>
          </p:cNvPr>
          <p:cNvSpPr/>
          <p:nvPr/>
        </p:nvSpPr>
        <p:spPr>
          <a:xfrm>
            <a:off x="207963" y="2106593"/>
            <a:ext cx="8707437" cy="2894908"/>
          </a:xfrm>
          <a:prstGeom prst="rect">
            <a:avLst/>
          </a:prstGeom>
          <a:noFill/>
          <a:ln w="317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A9414D7-7752-382F-E53B-F88BF452BB8D}"/>
              </a:ext>
            </a:extLst>
          </p:cNvPr>
          <p:cNvSpPr txBox="1">
            <a:spLocks/>
          </p:cNvSpPr>
          <p:nvPr/>
        </p:nvSpPr>
        <p:spPr>
          <a:xfrm>
            <a:off x="0" y="5958650"/>
            <a:ext cx="3692324" cy="6400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600" dirty="0">
                <a:solidFill>
                  <a:srgbClr val="000000"/>
                </a:solidFill>
              </a:rPr>
              <a:t>“Fibrillar” collagen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E8946B95-4984-464B-AEBF-B5E9E3BDA96F}"/>
                  </a:ext>
                </a:extLst>
              </p14:cNvPr>
              <p14:cNvContentPartPr/>
              <p14:nvPr/>
            </p14:nvContentPartPr>
            <p14:xfrm>
              <a:off x="-2153073" y="1111252"/>
              <a:ext cx="360" cy="36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E8946B95-4984-464B-AEBF-B5E9E3BDA96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2159193" y="1105132"/>
                <a:ext cx="12600" cy="12600"/>
              </a:xfrm>
              <a:prstGeom prst="rect">
                <a:avLst/>
              </a:prstGeom>
            </p:spPr>
          </p:pic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2B2A3DA-9C06-2D63-8504-D52CF7D4537A}"/>
              </a:ext>
            </a:extLst>
          </p:cNvPr>
          <p:cNvCxnSpPr/>
          <p:nvPr/>
        </p:nvCxnSpPr>
        <p:spPr>
          <a:xfrm>
            <a:off x="1516284" y="5000263"/>
            <a:ext cx="0" cy="1041722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87537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6099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</a:rPr>
              <a:t>Structure of fibrillar collagen</a:t>
            </a:r>
          </a:p>
        </p:txBody>
      </p:sp>
      <p:pic>
        <p:nvPicPr>
          <p:cNvPr id="15363" name="Picture 2" descr="F05_19.jp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8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61" t="8104" b="17528"/>
          <a:stretch/>
        </p:blipFill>
        <p:spPr bwMode="auto">
          <a:xfrm>
            <a:off x="924726" y="1590440"/>
            <a:ext cx="7767704" cy="3846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F05_19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21" t="8104" b="8469"/>
          <a:stretch/>
        </p:blipFill>
        <p:spPr bwMode="auto">
          <a:xfrm>
            <a:off x="5474379" y="1594891"/>
            <a:ext cx="3197836" cy="4315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>
            <a:off x="6226489" y="3032931"/>
            <a:ext cx="357561" cy="332883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034953" y="4652481"/>
            <a:ext cx="357561" cy="332883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3233459" y="1294544"/>
            <a:ext cx="1377843" cy="542475"/>
          </a:xfrm>
          <a:prstGeom prst="rect">
            <a:avLst/>
          </a:prstGeom>
          <a:solidFill>
            <a:srgbClr val="FFFFFF"/>
          </a:solidFill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D47310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900"/>
              </a:lnSpc>
              <a:spcBef>
                <a:spcPts val="0"/>
              </a:spcBef>
              <a:buFont typeface="Arial"/>
              <a:buNone/>
            </a:pPr>
            <a:r>
              <a:rPr lang="en-US" sz="2000" b="1" dirty="0">
                <a:solidFill>
                  <a:srgbClr val="E05400"/>
                </a:solidFill>
              </a:rPr>
              <a:t>collagen</a:t>
            </a:r>
            <a:br>
              <a:rPr lang="en-US" sz="2000" b="1" dirty="0">
                <a:solidFill>
                  <a:srgbClr val="E05400"/>
                </a:solidFill>
              </a:rPr>
            </a:br>
            <a:r>
              <a:rPr lang="en-US" sz="2000" b="1" dirty="0">
                <a:solidFill>
                  <a:srgbClr val="E05400"/>
                </a:solidFill>
              </a:rPr>
              <a:t>molecules</a:t>
            </a:r>
          </a:p>
        </p:txBody>
      </p:sp>
      <p:sp>
        <p:nvSpPr>
          <p:cNvPr id="9" name="Content Placeholder 3"/>
          <p:cNvSpPr txBox="1">
            <a:spLocks/>
          </p:cNvSpPr>
          <p:nvPr/>
        </p:nvSpPr>
        <p:spPr>
          <a:xfrm>
            <a:off x="2732387" y="5182628"/>
            <a:ext cx="1817266" cy="414733"/>
          </a:xfrm>
          <a:prstGeom prst="rect">
            <a:avLst/>
          </a:prstGeom>
          <a:solidFill>
            <a:srgbClr val="FFFFFF"/>
          </a:solidFill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D47310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900"/>
              </a:lnSpc>
              <a:spcBef>
                <a:spcPts val="0"/>
              </a:spcBef>
              <a:buFont typeface="Arial"/>
              <a:buNone/>
            </a:pPr>
            <a:r>
              <a:rPr lang="en-US" sz="2000" b="1" dirty="0">
                <a:solidFill>
                  <a:srgbClr val="E05400"/>
                </a:solidFill>
              </a:rPr>
              <a:t>collagen fibril</a:t>
            </a:r>
          </a:p>
        </p:txBody>
      </p:sp>
      <p:sp>
        <p:nvSpPr>
          <p:cNvPr id="10" name="Content Placeholder 3"/>
          <p:cNvSpPr txBox="1">
            <a:spLocks/>
          </p:cNvSpPr>
          <p:nvPr/>
        </p:nvSpPr>
        <p:spPr>
          <a:xfrm>
            <a:off x="4241052" y="3239100"/>
            <a:ext cx="1817266" cy="336307"/>
          </a:xfrm>
          <a:prstGeom prst="rect">
            <a:avLst/>
          </a:prstGeom>
          <a:solidFill>
            <a:srgbClr val="FFFFFF"/>
          </a:solidFill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D47310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900"/>
              </a:lnSpc>
              <a:spcBef>
                <a:spcPts val="0"/>
              </a:spcBef>
              <a:buFont typeface="Arial"/>
              <a:buNone/>
            </a:pPr>
            <a:r>
              <a:rPr lang="en-US" sz="2000" b="1" dirty="0">
                <a:solidFill>
                  <a:srgbClr val="E05400"/>
                </a:solidFill>
              </a:rPr>
              <a:t>collagen fiber</a:t>
            </a:r>
          </a:p>
        </p:txBody>
      </p:sp>
      <p:sp>
        <p:nvSpPr>
          <p:cNvPr id="11" name="Content Placeholder 3"/>
          <p:cNvSpPr txBox="1">
            <a:spLocks/>
          </p:cNvSpPr>
          <p:nvPr/>
        </p:nvSpPr>
        <p:spPr>
          <a:xfrm>
            <a:off x="5666850" y="2494908"/>
            <a:ext cx="2014542" cy="542475"/>
          </a:xfrm>
          <a:prstGeom prst="rect">
            <a:avLst/>
          </a:prstGeom>
          <a:solidFill>
            <a:srgbClr val="FFFFFF"/>
          </a:solidFill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D47310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900"/>
              </a:lnSpc>
              <a:spcBef>
                <a:spcPts val="0"/>
              </a:spcBef>
              <a:buFont typeface="Arial"/>
              <a:buNone/>
            </a:pPr>
            <a:r>
              <a:rPr lang="en-US" sz="2000" b="1" dirty="0">
                <a:solidFill>
                  <a:srgbClr val="E05400"/>
                </a:solidFill>
              </a:rPr>
              <a:t>Bundle of </a:t>
            </a:r>
          </a:p>
          <a:p>
            <a:pPr marL="0" indent="0" algn="ctr">
              <a:lnSpc>
                <a:spcPts val="1900"/>
              </a:lnSpc>
              <a:spcBef>
                <a:spcPts val="0"/>
              </a:spcBef>
              <a:buFont typeface="Arial"/>
              <a:buNone/>
            </a:pPr>
            <a:r>
              <a:rPr lang="en-US" sz="2000" b="1" dirty="0">
                <a:solidFill>
                  <a:srgbClr val="E05400"/>
                </a:solidFill>
              </a:rPr>
              <a:t>collagen fibers</a:t>
            </a:r>
            <a:br>
              <a:rPr lang="en-US" sz="2000" b="1" dirty="0">
                <a:solidFill>
                  <a:srgbClr val="E05400"/>
                </a:solidFill>
              </a:rPr>
            </a:br>
            <a:endParaRPr lang="en-US" sz="2000" b="1" dirty="0">
              <a:solidFill>
                <a:srgbClr val="E05400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8AE1A754-2F0C-040C-B799-DBEFAD485AC2}"/>
                  </a:ext>
                </a:extLst>
              </p14:cNvPr>
              <p14:cNvContentPartPr/>
              <p14:nvPr/>
            </p14:nvContentPartPr>
            <p14:xfrm>
              <a:off x="4946050" y="5073689"/>
              <a:ext cx="360" cy="3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8AE1A754-2F0C-040C-B799-DBEFAD485AC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883050" y="5011049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92C4AF67-F85D-28B6-5842-9FEAEC1D0AB4}"/>
                  </a:ext>
                </a:extLst>
              </p14:cNvPr>
              <p14:cNvContentPartPr/>
              <p14:nvPr/>
            </p14:nvContentPartPr>
            <p14:xfrm>
              <a:off x="4167901" y="4963145"/>
              <a:ext cx="13320" cy="59760"/>
            </p14:xfrm>
          </p:contentPart>
        </mc:Choice>
        <mc:Fallback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92C4AF67-F85D-28B6-5842-9FEAEC1D0AB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158901" y="4954505"/>
                <a:ext cx="30960" cy="77400"/>
              </a:xfrm>
              <a:prstGeom prst="rect">
                <a:avLst/>
              </a:prstGeom>
            </p:spPr>
          </p:pic>
        </mc:Fallback>
      </mc:AlternateContent>
      <p:grpSp>
        <p:nvGrpSpPr>
          <p:cNvPr id="23" name="Group 22">
            <a:extLst>
              <a:ext uri="{FF2B5EF4-FFF2-40B4-BE49-F238E27FC236}">
                <a16:creationId xmlns:a16="http://schemas.microsoft.com/office/drawing/2014/main" id="{5917D34D-8938-EDA9-6DC9-AC415887A7DE}"/>
              </a:ext>
            </a:extLst>
          </p:cNvPr>
          <p:cNvGrpSpPr/>
          <p:nvPr/>
        </p:nvGrpSpPr>
        <p:grpSpPr>
          <a:xfrm>
            <a:off x="4163941" y="4747889"/>
            <a:ext cx="692109" cy="346680"/>
            <a:chOff x="4163941" y="4747889"/>
            <a:chExt cx="692109" cy="346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CB1B15B4-5430-47CB-3295-058AC3111D63}"/>
                    </a:ext>
                  </a:extLst>
                </p14:cNvPr>
                <p14:cNvContentPartPr/>
                <p14:nvPr/>
              </p14:nvContentPartPr>
              <p14:xfrm>
                <a:off x="4272130" y="4747889"/>
                <a:ext cx="583920" cy="32220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CB1B15B4-5430-47CB-3295-058AC3111D63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209130" y="4684889"/>
                  <a:ext cx="709560" cy="44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75E27570-860A-96B6-E20C-809E12821C0C}"/>
                    </a:ext>
                  </a:extLst>
                </p14:cNvPr>
                <p14:cNvContentPartPr/>
                <p14:nvPr/>
              </p14:nvContentPartPr>
              <p14:xfrm>
                <a:off x="4199050" y="5094209"/>
                <a:ext cx="360" cy="36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75E27570-860A-96B6-E20C-809E12821C0C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136410" y="5031569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B7AD85B3-EBA6-E4B7-75CB-5F4987C62580}"/>
                    </a:ext>
                  </a:extLst>
                </p14:cNvPr>
                <p14:cNvContentPartPr/>
                <p14:nvPr/>
              </p14:nvContentPartPr>
              <p14:xfrm>
                <a:off x="4254850" y="4984769"/>
                <a:ext cx="5400" cy="3384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B7AD85B3-EBA6-E4B7-75CB-5F4987C62580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4192210" y="4922129"/>
                  <a:ext cx="13104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1EE02904-34B9-F74F-EE1E-063D26B47943}"/>
                    </a:ext>
                  </a:extLst>
                </p14:cNvPr>
                <p14:cNvContentPartPr/>
                <p14:nvPr/>
              </p14:nvContentPartPr>
              <p14:xfrm>
                <a:off x="4163941" y="4957385"/>
                <a:ext cx="10440" cy="5472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1EE02904-34B9-F74F-EE1E-063D26B47943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4154941" y="4948385"/>
                  <a:ext cx="28080" cy="72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13DD3DC4-273A-A1BC-2150-2010F7EEC08F}"/>
                  </a:ext>
                </a:extLst>
              </p14:cNvPr>
              <p14:cNvContentPartPr/>
              <p14:nvPr/>
            </p14:nvContentPartPr>
            <p14:xfrm>
              <a:off x="4074506" y="4936783"/>
              <a:ext cx="32040" cy="6120"/>
            </p14:xfrm>
          </p:contentPart>
        </mc:Choice>
        <mc:Fallback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13DD3DC4-273A-A1BC-2150-2010F7EEC08F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4068386" y="4930663"/>
                <a:ext cx="44280" cy="1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F7558B9E-EFC1-FF95-C8FF-71096003654E}"/>
                  </a:ext>
                </a:extLst>
              </p14:cNvPr>
              <p14:cNvContentPartPr/>
              <p14:nvPr/>
            </p14:nvContentPartPr>
            <p14:xfrm>
              <a:off x="4090346" y="4977463"/>
              <a:ext cx="9360" cy="2520"/>
            </p14:xfrm>
          </p:contentPart>
        </mc:Choice>
        <mc:Fallback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F7558B9E-EFC1-FF95-C8FF-71096003654E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086026" y="4973143"/>
                <a:ext cx="18000" cy="1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EAF2D3C2-A331-8D91-698A-C33ED15BA2F8}"/>
                  </a:ext>
                </a:extLst>
              </p14:cNvPr>
              <p14:cNvContentPartPr/>
              <p14:nvPr/>
            </p14:nvContentPartPr>
            <p14:xfrm>
              <a:off x="4112666" y="4978903"/>
              <a:ext cx="32040" cy="360"/>
            </p14:xfrm>
          </p:contentPart>
        </mc:Choice>
        <mc:Fallback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EAF2D3C2-A331-8D91-698A-C33ED15BA2F8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4108346" y="4974583"/>
                <a:ext cx="40680" cy="9000"/>
              </a:xfrm>
              <a:prstGeom prst="rect">
                <a:avLst/>
              </a:prstGeom>
            </p:spPr>
          </p:pic>
        </mc:Fallback>
      </mc:AlternateContent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8F8F7CE5-C076-0083-C4FB-3B91AC10B20D}"/>
              </a:ext>
            </a:extLst>
          </p:cNvPr>
          <p:cNvCxnSpPr/>
          <p:nvPr/>
        </p:nvCxnSpPr>
        <p:spPr>
          <a:xfrm flipV="1">
            <a:off x="4272130" y="4457700"/>
            <a:ext cx="388770" cy="84772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19437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2" descr="F05_1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51" y="222607"/>
            <a:ext cx="8716990" cy="5719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44870" y="6056934"/>
            <a:ext cx="8229600" cy="65003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800" dirty="0">
                <a:solidFill>
                  <a:schemeClr val="tx1"/>
                </a:solidFill>
              </a:rPr>
              <a:t>Collagen fibrils, longitudinal and in cross-section, by EM</a:t>
            </a:r>
          </a:p>
        </p:txBody>
      </p:sp>
    </p:spTree>
    <p:extLst>
      <p:ext uri="{BB962C8B-B14F-4D97-AF65-F5344CB8AC3E}">
        <p14:creationId xmlns:p14="http://schemas.microsoft.com/office/powerpoint/2010/main" val="38047696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707" y="6060248"/>
            <a:ext cx="8686800" cy="67364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800" dirty="0">
                <a:solidFill>
                  <a:schemeClr val="tx1"/>
                </a:solidFill>
              </a:rPr>
              <a:t>Type I collagen fibers and bundles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1256A4-FBEC-2A4D-B4A9-75A44AB92B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" b="12489"/>
          <a:stretch/>
        </p:blipFill>
        <p:spPr>
          <a:xfrm>
            <a:off x="207963" y="228600"/>
            <a:ext cx="8707449" cy="5715000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68C37ECA-2524-C685-4C46-8CD8E6182A15}"/>
              </a:ext>
            </a:extLst>
          </p:cNvPr>
          <p:cNvCxnSpPr>
            <a:cxnSpLocks/>
          </p:cNvCxnSpPr>
          <p:nvPr/>
        </p:nvCxnSpPr>
        <p:spPr>
          <a:xfrm flipH="1" flipV="1">
            <a:off x="4371975" y="2657475"/>
            <a:ext cx="200025" cy="3557588"/>
          </a:xfrm>
          <a:prstGeom prst="straightConnector1">
            <a:avLst/>
          </a:prstGeom>
          <a:ln w="34925">
            <a:solidFill>
              <a:schemeClr val="tx1"/>
            </a:solidFill>
            <a:tailEnd type="triangle" w="lg" len="lg"/>
          </a:ln>
          <a:effectLst>
            <a:outerShdw blurRad="50800" dist="38100" dir="2700000" algn="tl" rotWithShape="0">
              <a:schemeClr val="bg1">
                <a:alpha val="6612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8445A69-06B8-43D2-30EF-70C1C8145E96}"/>
              </a:ext>
            </a:extLst>
          </p:cNvPr>
          <p:cNvCxnSpPr>
            <a:cxnSpLocks/>
          </p:cNvCxnSpPr>
          <p:nvPr/>
        </p:nvCxnSpPr>
        <p:spPr>
          <a:xfrm flipH="1" flipV="1">
            <a:off x="5529263" y="4600575"/>
            <a:ext cx="552450" cy="1614488"/>
          </a:xfrm>
          <a:prstGeom prst="straightConnector1">
            <a:avLst/>
          </a:prstGeom>
          <a:ln w="34925">
            <a:solidFill>
              <a:schemeClr val="tx1"/>
            </a:solidFill>
            <a:tailEnd type="triangle" w="lg" len="lg"/>
          </a:ln>
          <a:effectLst>
            <a:outerShdw blurRad="50800" dist="38100" dir="2700000" algn="tl" rotWithShape="0">
              <a:schemeClr val="bg1">
                <a:alpha val="6612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89527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71" y="5950972"/>
            <a:ext cx="9033033" cy="89556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800" dirty="0">
                <a:solidFill>
                  <a:srgbClr val="000000"/>
                </a:solidFill>
              </a:rPr>
              <a:t>Type III collagen (reticular) fibers stained with silver.</a:t>
            </a:r>
          </a:p>
        </p:txBody>
      </p:sp>
      <p:pic>
        <p:nvPicPr>
          <p:cNvPr id="20483" name="Picture 2" descr="F05_25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00" b="7904"/>
          <a:stretch/>
        </p:blipFill>
        <p:spPr bwMode="auto">
          <a:xfrm>
            <a:off x="186949" y="212657"/>
            <a:ext cx="8764400" cy="5730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91205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03000"/>
                    </a14:imgEffect>
                    <a14:imgEffect>
                      <a14:brightnessContrast bright="7000" contrast="9000"/>
                    </a14:imgEffect>
                  </a14:imgLayer>
                </a14:imgProps>
              </a:ext>
            </a:extLst>
          </a:blip>
          <a:srcRect l="1552" t="1654" r="2905" b="1593"/>
          <a:stretch/>
        </p:blipFill>
        <p:spPr>
          <a:xfrm>
            <a:off x="2311052" y="1268904"/>
            <a:ext cx="4521895" cy="4155588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07963" y="5668700"/>
            <a:ext cx="8807231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800" dirty="0">
                <a:solidFill>
                  <a:srgbClr val="000000"/>
                </a:solidFill>
              </a:rPr>
              <a:t>Elastic fibers are composed of an elastin core</a:t>
            </a:r>
            <a:br>
              <a:rPr lang="en-US" sz="2800" dirty="0">
                <a:solidFill>
                  <a:srgbClr val="000000"/>
                </a:solidFill>
              </a:rPr>
            </a:br>
            <a:r>
              <a:rPr lang="en-US" sz="2800" dirty="0">
                <a:solidFill>
                  <a:srgbClr val="000000"/>
                </a:solidFill>
              </a:rPr>
              <a:t>surrounded by microfibrils (composed of fibrillin)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21A6EE4-F803-3148-B819-22ED09F50C6D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7609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dirty="0">
                <a:solidFill>
                  <a:schemeClr val="tx1"/>
                </a:solidFill>
              </a:rPr>
              <a:t>Structure of elastic fibers</a:t>
            </a:r>
          </a:p>
        </p:txBody>
      </p:sp>
    </p:spTree>
    <p:extLst>
      <p:ext uri="{BB962C8B-B14F-4D97-AF65-F5344CB8AC3E}">
        <p14:creationId xmlns:p14="http://schemas.microsoft.com/office/powerpoint/2010/main" val="300868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Connective Tissue Lecture Objectives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245712" y="1404343"/>
            <a:ext cx="8686800" cy="4526057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en-US" sz="2800" dirty="0"/>
              <a:t>List the functions of connective tissue. 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Describe the structure, function, and appearance of collagen types I – IV and elastic fibers.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Explain what ground substance is and what it looks like.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Compare and contrast the structure of glycosaminoglycans, proteoglycans, and glycoproteins.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List the four types of connective tissue proper, describe what each looks like, and explain how and where each is used in the body.</a:t>
            </a:r>
          </a:p>
        </p:txBody>
      </p:sp>
    </p:spTree>
    <p:extLst>
      <p:ext uri="{BB962C8B-B14F-4D97-AF65-F5344CB8AC3E}">
        <p14:creationId xmlns:p14="http://schemas.microsoft.com/office/powerpoint/2010/main" val="21243590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096" y="5551445"/>
            <a:ext cx="8807231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800" dirty="0">
                <a:solidFill>
                  <a:srgbClr val="000000"/>
                </a:solidFill>
              </a:rPr>
              <a:t>Elastin can expand and contract. </a:t>
            </a:r>
          </a:p>
        </p:txBody>
      </p:sp>
      <p:pic>
        <p:nvPicPr>
          <p:cNvPr id="2458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7"/>
          <a:stretch>
            <a:fillRect/>
          </a:stretch>
        </p:blipFill>
        <p:spPr bwMode="auto">
          <a:xfrm>
            <a:off x="2186263" y="886277"/>
            <a:ext cx="5002911" cy="4499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52578" y="331649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3801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968076"/>
            <a:ext cx="9144000" cy="82159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800" dirty="0">
                <a:solidFill>
                  <a:srgbClr val="000000"/>
                </a:solidFill>
              </a:rPr>
              <a:t>Elastic fibers</a:t>
            </a:r>
          </a:p>
        </p:txBody>
      </p:sp>
      <p:pic>
        <p:nvPicPr>
          <p:cNvPr id="4" name="Picture 3" descr="A close up of a wire fence&#10;&#10;Description automatically generated">
            <a:extLst>
              <a:ext uri="{FF2B5EF4-FFF2-40B4-BE49-F238E27FC236}">
                <a16:creationId xmlns:a16="http://schemas.microsoft.com/office/drawing/2014/main" id="{8678C186-D894-C546-AAC5-004EDE1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201" b="6287"/>
          <a:stretch/>
        </p:blipFill>
        <p:spPr>
          <a:xfrm>
            <a:off x="207962" y="228599"/>
            <a:ext cx="8707437" cy="5715001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E74D6D9-9475-C04B-8A7E-F3BCB9A9C8A4}"/>
              </a:ext>
            </a:extLst>
          </p:cNvPr>
          <p:cNvCxnSpPr>
            <a:cxnSpLocks/>
          </p:cNvCxnSpPr>
          <p:nvPr/>
        </p:nvCxnSpPr>
        <p:spPr>
          <a:xfrm flipV="1">
            <a:off x="4572000" y="3941684"/>
            <a:ext cx="0" cy="2220577"/>
          </a:xfrm>
          <a:prstGeom prst="straightConnector1">
            <a:avLst/>
          </a:prstGeom>
          <a:ln w="31750" cmpd="sng">
            <a:solidFill>
              <a:schemeClr val="tx1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21862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Ground substance</a:t>
            </a:r>
          </a:p>
        </p:txBody>
      </p:sp>
      <p:sp>
        <p:nvSpPr>
          <p:cNvPr id="26627" name="Content Placeholder 5"/>
          <p:cNvSpPr>
            <a:spLocks noGrp="1"/>
          </p:cNvSpPr>
          <p:nvPr>
            <p:ph idx="1"/>
          </p:nvPr>
        </p:nvSpPr>
        <p:spPr>
          <a:xfrm>
            <a:off x="738313" y="1880827"/>
            <a:ext cx="7812865" cy="3854051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sz="2800" dirty="0"/>
              <a:t>A viscous gel that fills spaces between cells and fibers in connective tissue.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Functions: binds water, fills space, acts as a barrier to infection, binds fibers and anchors cells to ECM.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Not well seen in histologic sections (looks clear).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Main constituents: glycosaminoglycans, proteoglycans, glycoproteins.</a:t>
            </a:r>
          </a:p>
        </p:txBody>
      </p:sp>
    </p:spTree>
    <p:extLst>
      <p:ext uri="{BB962C8B-B14F-4D97-AF65-F5344CB8AC3E}">
        <p14:creationId xmlns:p14="http://schemas.microsoft.com/office/powerpoint/2010/main" val="14144648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>
            <a:extLst>
              <a:ext uri="{FF2B5EF4-FFF2-40B4-BE49-F238E27FC236}">
                <a16:creationId xmlns:a16="http://schemas.microsoft.com/office/drawing/2014/main" id="{14A82490-D745-A143-B4CF-6E4017B071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848" t="51671" r="34674" b="25635"/>
          <a:stretch/>
        </p:blipFill>
        <p:spPr>
          <a:xfrm>
            <a:off x="755374" y="5287618"/>
            <a:ext cx="3975652" cy="5367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995" y="5684103"/>
            <a:ext cx="60303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All the other GAGs </a:t>
            </a:r>
            <a:r>
              <a:rPr lang="en-US" sz="2400" dirty="0"/>
              <a:t>(e.g., chondroitin sulfate)</a:t>
            </a:r>
            <a:br>
              <a:rPr lang="en-US" sz="2400" dirty="0"/>
            </a:br>
            <a:r>
              <a:rPr lang="en-US" sz="2400" dirty="0"/>
              <a:t>Shorter, and always bound to a core protein.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9720" y="4206405"/>
            <a:ext cx="7842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Hyaluronic acid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2E136DF-5573-3E49-B3F5-CC454991270B}"/>
              </a:ext>
            </a:extLst>
          </p:cNvPr>
          <p:cNvSpPr txBox="1"/>
          <p:nvPr/>
        </p:nvSpPr>
        <p:spPr>
          <a:xfrm>
            <a:off x="218281" y="329922"/>
            <a:ext cx="87074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509601"/>
                </a:solidFill>
              </a:rPr>
              <a:t>Glycosaminoglycans (GAGs)</a:t>
            </a:r>
            <a:r>
              <a:rPr lang="en-US" sz="2400" dirty="0">
                <a:solidFill>
                  <a:srgbClr val="000000"/>
                </a:solidFill>
              </a:rPr>
              <a:t> are just chains of disaccharides </a:t>
            </a:r>
            <a:br>
              <a:rPr lang="en-US" sz="2400" dirty="0">
                <a:solidFill>
                  <a:srgbClr val="000000"/>
                </a:solidFill>
              </a:rPr>
            </a:br>
            <a:r>
              <a:rPr lang="en-US" sz="2400" dirty="0">
                <a:solidFill>
                  <a:srgbClr val="000000"/>
                </a:solidFill>
              </a:rPr>
              <a:t>(one plain sugar + one amino sugar)</a:t>
            </a:r>
            <a:r>
              <a:rPr lang="en-US" sz="2400" dirty="0"/>
              <a:t>. 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8BF54FD-9DB6-BB4C-A0D4-CFD689ECC855}"/>
              </a:ext>
            </a:extLst>
          </p:cNvPr>
          <p:cNvSpPr txBox="1"/>
          <p:nvPr/>
        </p:nvSpPr>
        <p:spPr>
          <a:xfrm>
            <a:off x="746601" y="3275881"/>
            <a:ext cx="42521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There are two kinds of GAGs: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9A2C468-E2BC-9947-B4E2-2B97F9301973}"/>
              </a:ext>
            </a:extLst>
          </p:cNvPr>
          <p:cNvSpPr txBox="1"/>
          <p:nvPr/>
        </p:nvSpPr>
        <p:spPr>
          <a:xfrm>
            <a:off x="332534" y="1658230"/>
            <a:ext cx="20283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Examples only! Don’t memorize.</a:t>
            </a: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C68C385A-1666-C04C-8E80-C132B74548DA}"/>
              </a:ext>
            </a:extLst>
          </p:cNvPr>
          <p:cNvGrpSpPr/>
          <p:nvPr/>
        </p:nvGrpSpPr>
        <p:grpSpPr>
          <a:xfrm>
            <a:off x="868017" y="3756107"/>
            <a:ext cx="7626625" cy="473765"/>
            <a:chOff x="758687" y="3733800"/>
            <a:chExt cx="7626625" cy="473765"/>
          </a:xfrm>
        </p:grpSpPr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F536A484-35F8-394B-A027-417D2D2AD7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2826" t="23093" r="34674" b="56874"/>
            <a:stretch/>
          </p:blipFill>
          <p:spPr>
            <a:xfrm>
              <a:off x="758687" y="3733800"/>
              <a:ext cx="3886200" cy="473765"/>
            </a:xfrm>
            <a:prstGeom prst="rect">
              <a:avLst/>
            </a:prstGeom>
          </p:spPr>
        </p:pic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BCD4DAD6-C82A-A942-B0E0-779DC3EC6A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2826" t="23093" r="34674" b="56874"/>
            <a:stretch/>
          </p:blipFill>
          <p:spPr>
            <a:xfrm>
              <a:off x="4499112" y="3733800"/>
              <a:ext cx="3886200" cy="473765"/>
            </a:xfrm>
            <a:prstGeom prst="rect">
              <a:avLst/>
            </a:prstGeom>
          </p:spPr>
        </p:pic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0B8723E9-B119-5B43-83DD-C880D94B08FA}"/>
              </a:ext>
            </a:extLst>
          </p:cNvPr>
          <p:cNvSpPr txBox="1"/>
          <p:nvPr/>
        </p:nvSpPr>
        <p:spPr>
          <a:xfrm>
            <a:off x="812973" y="4517830"/>
            <a:ext cx="7842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REALLY long, doesn’t need a core protein.</a:t>
            </a:r>
          </a:p>
        </p:txBody>
      </p:sp>
      <p:cxnSp>
        <p:nvCxnSpPr>
          <p:cNvPr id="94" name="Curved Connector 93">
            <a:extLst>
              <a:ext uri="{FF2B5EF4-FFF2-40B4-BE49-F238E27FC236}">
                <a16:creationId xmlns:a16="http://schemas.microsoft.com/office/drawing/2014/main" id="{7201608E-34A2-004C-BE68-97944916A0D1}"/>
              </a:ext>
            </a:extLst>
          </p:cNvPr>
          <p:cNvCxnSpPr>
            <a:cxnSpLocks/>
          </p:cNvCxnSpPr>
          <p:nvPr/>
        </p:nvCxnSpPr>
        <p:spPr>
          <a:xfrm rot="18240000" flipH="1">
            <a:off x="-260902" y="4773267"/>
            <a:ext cx="1505779" cy="1143000"/>
          </a:xfrm>
          <a:prstGeom prst="curvedConnector3">
            <a:avLst/>
          </a:prstGeom>
          <a:ln w="412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D3337B4F-977D-D944-BC7C-4DC169476602}"/>
              </a:ext>
            </a:extLst>
          </p:cNvPr>
          <p:cNvCxnSpPr>
            <a:cxnSpLocks/>
          </p:cNvCxnSpPr>
          <p:nvPr/>
        </p:nvCxnSpPr>
        <p:spPr>
          <a:xfrm>
            <a:off x="628512" y="5540513"/>
            <a:ext cx="250963" cy="0"/>
          </a:xfrm>
          <a:prstGeom prst="line">
            <a:avLst/>
          </a:prstGeom>
          <a:ln w="412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F929C32E-76CD-784D-B9FD-03601B992AE0}"/>
              </a:ext>
            </a:extLst>
          </p:cNvPr>
          <p:cNvGrpSpPr/>
          <p:nvPr/>
        </p:nvGrpSpPr>
        <p:grpSpPr>
          <a:xfrm>
            <a:off x="2395551" y="1095710"/>
            <a:ext cx="4840358" cy="1499679"/>
            <a:chOff x="2385391" y="1563070"/>
            <a:chExt cx="4840358" cy="1499679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F65EABBE-A60F-554A-A2A0-C0DA9CEFFCD2}"/>
                </a:ext>
              </a:extLst>
            </p:cNvPr>
            <p:cNvGrpSpPr/>
            <p:nvPr/>
          </p:nvGrpSpPr>
          <p:grpSpPr>
            <a:xfrm>
              <a:off x="4827104" y="2128469"/>
              <a:ext cx="2398645" cy="659920"/>
              <a:chOff x="6745355" y="4353338"/>
              <a:chExt cx="2398645" cy="659920"/>
            </a:xfrm>
          </p:grpSpPr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1EE353E1-A4AA-2044-936F-5FA9E9A7B15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72645" t="53503" r="23297" b="18619"/>
              <a:stretch/>
            </p:blipFill>
            <p:spPr>
              <a:xfrm>
                <a:off x="6745355" y="4353338"/>
                <a:ext cx="371061" cy="659296"/>
              </a:xfrm>
              <a:prstGeom prst="rect">
                <a:avLst/>
              </a:prstGeom>
            </p:spPr>
          </p:pic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3048D116-146F-7048-8452-A12870B1B74B}"/>
                  </a:ext>
                </a:extLst>
              </p:cNvPr>
              <p:cNvSpPr txBox="1"/>
              <p:nvPr/>
            </p:nvSpPr>
            <p:spPr>
              <a:xfrm>
                <a:off x="7017025" y="4353338"/>
                <a:ext cx="202758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/>
                  <a:t>N-acetylglucosamine</a:t>
                </a: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FC2F4226-B4B9-3744-A7B8-4970BA70345C}"/>
                  </a:ext>
                </a:extLst>
              </p:cNvPr>
              <p:cNvSpPr txBox="1"/>
              <p:nvPr/>
            </p:nvSpPr>
            <p:spPr>
              <a:xfrm>
                <a:off x="7020338" y="4674704"/>
                <a:ext cx="212366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/>
                  <a:t>N-acetylgalactosamine</a:t>
                </a:r>
              </a:p>
            </p:txBody>
          </p:sp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1B1F1ABB-48A7-D649-943A-2D4C2967BF56}"/>
                </a:ext>
              </a:extLst>
            </p:cNvPr>
            <p:cNvGrpSpPr/>
            <p:nvPr/>
          </p:nvGrpSpPr>
          <p:grpSpPr>
            <a:xfrm>
              <a:off x="2385391" y="1939627"/>
              <a:ext cx="2335697" cy="1123122"/>
              <a:chOff x="2385391" y="1818861"/>
              <a:chExt cx="2335697" cy="1123122"/>
            </a:xfrm>
          </p:grpSpPr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A7478E12-4AF6-8444-9850-15F1F43029DE}"/>
                  </a:ext>
                </a:extLst>
              </p:cNvPr>
              <p:cNvGrpSpPr/>
              <p:nvPr/>
            </p:nvGrpSpPr>
            <p:grpSpPr>
              <a:xfrm>
                <a:off x="2511287" y="1848676"/>
                <a:ext cx="2209801" cy="1003853"/>
                <a:chOff x="2981739" y="2196547"/>
                <a:chExt cx="2209801" cy="1003853"/>
              </a:xfrm>
            </p:grpSpPr>
            <p:pic>
              <p:nvPicPr>
                <p:cNvPr id="57" name="Picture 56">
                  <a:extLst>
                    <a:ext uri="{FF2B5EF4-FFF2-40B4-BE49-F238E27FC236}">
                      <a16:creationId xmlns:a16="http://schemas.microsoft.com/office/drawing/2014/main" id="{CD92438E-1D4E-8C41-A6A3-4D5127232FA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/>
                <a:srcRect l="72355" t="12038" r="24058" b="45515"/>
                <a:stretch/>
              </p:blipFill>
              <p:spPr>
                <a:xfrm>
                  <a:off x="2981739" y="2196547"/>
                  <a:ext cx="327991" cy="1003853"/>
                </a:xfrm>
                <a:prstGeom prst="rect">
                  <a:avLst/>
                </a:prstGeom>
              </p:spPr>
            </p:pic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0307749C-A338-674A-87F3-D404F948502E}"/>
                    </a:ext>
                  </a:extLst>
                </p:cNvPr>
                <p:cNvSpPr txBox="1"/>
                <p:nvPr/>
              </p:nvSpPr>
              <p:spPr>
                <a:xfrm>
                  <a:off x="3293166" y="2226365"/>
                  <a:ext cx="1898374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dirty="0"/>
                    <a:t>Xylose</a:t>
                  </a:r>
                </a:p>
              </p:txBody>
            </p:sp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7062103C-36C3-9647-9FDD-A130F5660B36}"/>
                    </a:ext>
                  </a:extLst>
                </p:cNvPr>
                <p:cNvSpPr txBox="1"/>
                <p:nvPr/>
              </p:nvSpPr>
              <p:spPr>
                <a:xfrm>
                  <a:off x="3293166" y="2542761"/>
                  <a:ext cx="1898374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dirty="0"/>
                    <a:t>Galactose</a:t>
                  </a:r>
                </a:p>
              </p:txBody>
            </p:sp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6500EFD3-167A-F540-8C7D-42F5EACEDF7B}"/>
                    </a:ext>
                  </a:extLst>
                </p:cNvPr>
                <p:cNvSpPr txBox="1"/>
                <p:nvPr/>
              </p:nvSpPr>
              <p:spPr>
                <a:xfrm>
                  <a:off x="3293166" y="2859156"/>
                  <a:ext cx="1898374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dirty="0"/>
                    <a:t>Glucuronic acid</a:t>
                  </a:r>
                </a:p>
              </p:txBody>
            </p:sp>
          </p:grp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FD72A6B5-A348-114F-8946-BCA05DE63083}"/>
                  </a:ext>
                </a:extLst>
              </p:cNvPr>
              <p:cNvSpPr/>
              <p:nvPr/>
            </p:nvSpPr>
            <p:spPr>
              <a:xfrm>
                <a:off x="2385391" y="1818861"/>
                <a:ext cx="1997766" cy="1123122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5CD320CC-488B-AA4E-A17C-28362C9EBCC7}"/>
                </a:ext>
              </a:extLst>
            </p:cNvPr>
            <p:cNvSpPr/>
            <p:nvPr/>
          </p:nvSpPr>
          <p:spPr>
            <a:xfrm>
              <a:off x="4744278" y="1933001"/>
              <a:ext cx="2481471" cy="112312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4" name="Straight Arrow Connector 83">
              <a:extLst>
                <a:ext uri="{FF2B5EF4-FFF2-40B4-BE49-F238E27FC236}">
                  <a16:creationId xmlns:a16="http://schemas.microsoft.com/office/drawing/2014/main" id="{75E00DF9-0689-BD40-8ABD-063D5EA2D10B}"/>
                </a:ext>
              </a:extLst>
            </p:cNvPr>
            <p:cNvCxnSpPr>
              <a:cxnSpLocks/>
            </p:cNvCxnSpPr>
            <p:nvPr/>
          </p:nvCxnSpPr>
          <p:spPr>
            <a:xfrm>
              <a:off x="3210340" y="1563070"/>
              <a:ext cx="0" cy="326116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Arrow Connector 104">
              <a:extLst>
                <a:ext uri="{FF2B5EF4-FFF2-40B4-BE49-F238E27FC236}">
                  <a16:creationId xmlns:a16="http://schemas.microsoft.com/office/drawing/2014/main" id="{875944C8-8356-5547-9E93-F1EAF6D6755D}"/>
                </a:ext>
              </a:extLst>
            </p:cNvPr>
            <p:cNvCxnSpPr>
              <a:cxnSpLocks/>
            </p:cNvCxnSpPr>
            <p:nvPr/>
          </p:nvCxnSpPr>
          <p:spPr>
            <a:xfrm>
              <a:off x="5467585" y="1568821"/>
              <a:ext cx="0" cy="326116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471292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Shot 2017-08-10 at 9.16.3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F77A07B-2611-3D40-BC4E-669FFC31E4E0}"/>
              </a:ext>
            </a:extLst>
          </p:cNvPr>
          <p:cNvSpPr/>
          <p:nvPr/>
        </p:nvSpPr>
        <p:spPr>
          <a:xfrm>
            <a:off x="6167120" y="4013200"/>
            <a:ext cx="751840" cy="16256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CB3EF11-78F2-014F-A4FD-945456120AAD}"/>
              </a:ext>
            </a:extLst>
          </p:cNvPr>
          <p:cNvCxnSpPr>
            <a:cxnSpLocks/>
          </p:cNvCxnSpPr>
          <p:nvPr/>
        </p:nvCxnSpPr>
        <p:spPr>
          <a:xfrm flipH="1">
            <a:off x="6654580" y="2794000"/>
            <a:ext cx="294860" cy="1147506"/>
          </a:xfrm>
          <a:prstGeom prst="straightConnector1">
            <a:avLst/>
          </a:prstGeom>
          <a:ln w="22225">
            <a:solidFill>
              <a:srgbClr val="FF0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64021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08-10 at 9.25.33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83"/>
          <a:stretch/>
        </p:blipFill>
        <p:spPr>
          <a:xfrm>
            <a:off x="4704506" y="1406731"/>
            <a:ext cx="4138819" cy="3490000"/>
          </a:xfrm>
          <a:prstGeom prst="rect">
            <a:avLst/>
          </a:prstGeom>
        </p:spPr>
      </p:pic>
      <p:pic>
        <p:nvPicPr>
          <p:cNvPr id="5" name="Picture 4" descr="Screen Shot 2017-08-10 at 9.26.14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8"/>
          <a:stretch/>
        </p:blipFill>
        <p:spPr>
          <a:xfrm>
            <a:off x="334268" y="1402292"/>
            <a:ext cx="4143460" cy="34944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9765" y="4977986"/>
            <a:ext cx="390449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/>
              <a:t>Restylane</a:t>
            </a:r>
            <a:r>
              <a:rPr lang="en-US" sz="3200" dirty="0"/>
              <a:t> </a:t>
            </a:r>
            <a:r>
              <a:rPr lang="en-US" sz="3200" dirty="0" err="1"/>
              <a:t>Refyne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4760236" y="4977986"/>
            <a:ext cx="390449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/>
              <a:t>Restylane</a:t>
            </a:r>
            <a:r>
              <a:rPr lang="en-US" sz="3200" dirty="0"/>
              <a:t> </a:t>
            </a:r>
            <a:r>
              <a:rPr lang="en-US" sz="3200" dirty="0" err="1"/>
              <a:t>Defyne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277908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Content Placeholder 3"/>
          <p:cNvSpPr>
            <a:spLocks noGrp="1"/>
          </p:cNvSpPr>
          <p:nvPr>
            <p:ph sz="half" idx="1"/>
          </p:nvPr>
        </p:nvSpPr>
        <p:spPr>
          <a:xfrm>
            <a:off x="436192" y="776162"/>
            <a:ext cx="4849431" cy="209822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solidFill>
                  <a:srgbClr val="509601"/>
                </a:solidFill>
              </a:rPr>
              <a:t>Proteoglycans</a:t>
            </a:r>
            <a:r>
              <a:rPr lang="en-US" sz="2400" dirty="0"/>
              <a:t> </a:t>
            </a:r>
            <a:r>
              <a:rPr lang="en-US" sz="2400" dirty="0">
                <a:solidFill>
                  <a:schemeClr val="tx1"/>
                </a:solidFill>
              </a:rPr>
              <a:t>consist of a protein core with a bunch of attached GAGs. They contain more carbohydrate than protein.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/>
              <a:t>.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" t="-1" r="7786" b="49877"/>
          <a:stretch/>
        </p:blipFill>
        <p:spPr bwMode="auto">
          <a:xfrm>
            <a:off x="5478062" y="372005"/>
            <a:ext cx="2783932" cy="384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" t="49016" r="6873" b="-592"/>
          <a:stretch/>
        </p:blipFill>
        <p:spPr bwMode="auto">
          <a:xfrm>
            <a:off x="348313" y="2954828"/>
            <a:ext cx="2497843" cy="3545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ontent Placeholder 3"/>
          <p:cNvSpPr txBox="1">
            <a:spLocks/>
          </p:cNvSpPr>
          <p:nvPr/>
        </p:nvSpPr>
        <p:spPr>
          <a:xfrm>
            <a:off x="2822419" y="4817982"/>
            <a:ext cx="4798116" cy="14104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D47310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rgbClr val="509601"/>
                </a:solidFill>
              </a:rPr>
              <a:t>Glycoproteins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0000"/>
                </a:solidFill>
              </a:rPr>
              <a:t>are globular proteins with attached carbohydrates.  </a:t>
            </a:r>
            <a:br>
              <a:rPr lang="en-US" sz="2400" dirty="0">
                <a:solidFill>
                  <a:srgbClr val="000000"/>
                </a:solidFill>
              </a:rPr>
            </a:br>
            <a:r>
              <a:rPr lang="en-US" sz="2400" dirty="0">
                <a:solidFill>
                  <a:srgbClr val="000000"/>
                </a:solidFill>
              </a:rPr>
              <a:t>They contain more protein </a:t>
            </a:r>
            <a:br>
              <a:rPr lang="en-US" sz="2400" dirty="0">
                <a:solidFill>
                  <a:srgbClr val="000000"/>
                </a:solidFill>
              </a:rPr>
            </a:br>
            <a:r>
              <a:rPr lang="en-US" sz="2400" dirty="0">
                <a:solidFill>
                  <a:srgbClr val="000000"/>
                </a:solidFill>
              </a:rPr>
              <a:t>than carbohydrate.</a:t>
            </a:r>
          </a:p>
          <a:p>
            <a:pPr>
              <a:buFont typeface="Wingdings" pitchFamily="2" charset="2"/>
              <a:buNone/>
            </a:pP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3544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Connective Tissue Lecture Outline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960004" y="2337656"/>
            <a:ext cx="7508776" cy="2390175"/>
          </a:xfrm>
        </p:spPr>
        <p:txBody>
          <a:bodyPr>
            <a:noAutofit/>
          </a:bodyPr>
          <a:lstStyle/>
          <a:p>
            <a:pPr>
              <a:buClr>
                <a:srgbClr val="595959"/>
              </a:buClr>
            </a:pPr>
            <a:r>
              <a:rPr lang="en-US" sz="2800" dirty="0">
                <a:solidFill>
                  <a:srgbClr val="595959"/>
                </a:solidFill>
              </a:rPr>
              <a:t>Introduction</a:t>
            </a:r>
          </a:p>
          <a:p>
            <a:pPr>
              <a:spcBef>
                <a:spcPts val="1200"/>
              </a:spcBef>
              <a:buClr>
                <a:srgbClr val="595959"/>
              </a:buClr>
            </a:pPr>
            <a:r>
              <a:rPr lang="en-US" sz="2800" dirty="0">
                <a:solidFill>
                  <a:srgbClr val="595959"/>
                </a:solidFill>
              </a:rPr>
              <a:t>Extracellular matrix of connective tissue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Cells of connective tissue</a:t>
            </a:r>
          </a:p>
        </p:txBody>
      </p:sp>
    </p:spTree>
    <p:extLst>
      <p:ext uri="{BB962C8B-B14F-4D97-AF65-F5344CB8AC3E}">
        <p14:creationId xmlns:p14="http://schemas.microsoft.com/office/powerpoint/2010/main" val="22554031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9" name="Picture 2" descr="F05_02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736"/>
                    </a14:imgEffect>
                    <a14:imgEffect>
                      <a14:brightnessContrast bright="7000" contrast="-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894" r="6580"/>
          <a:stretch>
            <a:fillRect/>
          </a:stretch>
        </p:blipFill>
        <p:spPr bwMode="auto">
          <a:xfrm>
            <a:off x="2375165" y="974034"/>
            <a:ext cx="4393670" cy="4656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FDB3529D-39C2-AF4C-BC98-23408A020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963" y="5668700"/>
            <a:ext cx="8807231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800" dirty="0">
                <a:solidFill>
                  <a:srgbClr val="000000"/>
                </a:solidFill>
              </a:rPr>
              <a:t>Fibroblasts are the most common cell in connective tissue. Super active: make collagen, elastin, ground substance.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3D73084-68AF-A04B-AC7B-5721557323DF}"/>
              </a:ext>
            </a:extLst>
          </p:cNvPr>
          <p:cNvSpPr txBox="1">
            <a:spLocks/>
          </p:cNvSpPr>
          <p:nvPr/>
        </p:nvSpPr>
        <p:spPr>
          <a:xfrm>
            <a:off x="457200" y="135490"/>
            <a:ext cx="8229600" cy="7609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dirty="0">
                <a:solidFill>
                  <a:schemeClr val="tx1"/>
                </a:solidFill>
              </a:rPr>
              <a:t>Fibroblasts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10A09C2-06BD-8B4C-8203-7CE281B8F0F2}"/>
              </a:ext>
            </a:extLst>
          </p:cNvPr>
          <p:cNvSpPr txBox="1">
            <a:spLocks/>
          </p:cNvSpPr>
          <p:nvPr/>
        </p:nvSpPr>
        <p:spPr>
          <a:xfrm>
            <a:off x="99389" y="2561091"/>
            <a:ext cx="2236307" cy="13151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400" dirty="0">
                <a:solidFill>
                  <a:srgbClr val="000000"/>
                </a:solidFill>
              </a:rPr>
              <a:t>Spindle-shaped </a:t>
            </a:r>
            <a:br>
              <a:rPr lang="en-US" sz="2400" dirty="0">
                <a:solidFill>
                  <a:srgbClr val="000000"/>
                </a:solidFill>
              </a:rPr>
            </a:br>
            <a:r>
              <a:rPr lang="en-US" sz="2400" dirty="0">
                <a:solidFill>
                  <a:srgbClr val="000000"/>
                </a:solidFill>
              </a:rPr>
              <a:t>(long, with tapered ends) </a:t>
            </a:r>
            <a:br>
              <a:rPr lang="en-US" sz="2400" dirty="0">
                <a:solidFill>
                  <a:srgbClr val="000000"/>
                </a:solidFill>
              </a:rPr>
            </a:br>
            <a:r>
              <a:rPr lang="en-US" sz="2400" dirty="0">
                <a:solidFill>
                  <a:srgbClr val="000000"/>
                </a:solidFill>
              </a:rPr>
              <a:t>and kind of boring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403F602-E0FF-7045-9779-010FE3605B0B}"/>
              </a:ext>
            </a:extLst>
          </p:cNvPr>
          <p:cNvCxnSpPr>
            <a:cxnSpLocks/>
          </p:cNvCxnSpPr>
          <p:nvPr/>
        </p:nvCxnSpPr>
        <p:spPr>
          <a:xfrm flipV="1">
            <a:off x="2064067" y="3076978"/>
            <a:ext cx="2279333" cy="1"/>
          </a:xfrm>
          <a:prstGeom prst="straightConnector1">
            <a:avLst/>
          </a:prstGeom>
          <a:ln w="31750" cmpd="sng">
            <a:solidFill>
              <a:schemeClr val="tx1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25502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Connective Tissue Lecture Outline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960004" y="2337656"/>
            <a:ext cx="7508776" cy="2390175"/>
          </a:xfrm>
        </p:spPr>
        <p:txBody>
          <a:bodyPr>
            <a:noAutofit/>
          </a:bodyPr>
          <a:lstStyle/>
          <a:p>
            <a:pPr>
              <a:buClr>
                <a:srgbClr val="595959"/>
              </a:buClr>
            </a:pPr>
            <a:r>
              <a:rPr lang="en-US" sz="2800" dirty="0">
                <a:solidFill>
                  <a:srgbClr val="595959"/>
                </a:solidFill>
              </a:rPr>
              <a:t>Introduction</a:t>
            </a:r>
          </a:p>
          <a:p>
            <a:pPr>
              <a:spcBef>
                <a:spcPts val="1200"/>
              </a:spcBef>
              <a:buClr>
                <a:srgbClr val="595959"/>
              </a:buClr>
            </a:pPr>
            <a:r>
              <a:rPr lang="en-US" sz="2800" dirty="0">
                <a:solidFill>
                  <a:srgbClr val="595959"/>
                </a:solidFill>
              </a:rPr>
              <a:t>Extracellular matrix of connective tissue</a:t>
            </a:r>
          </a:p>
          <a:p>
            <a:pPr>
              <a:spcBef>
                <a:spcPts val="1200"/>
              </a:spcBef>
              <a:buClr>
                <a:srgbClr val="595959"/>
              </a:buClr>
            </a:pPr>
            <a:r>
              <a:rPr lang="en-US" sz="2800" dirty="0">
                <a:solidFill>
                  <a:srgbClr val="595959"/>
                </a:solidFill>
              </a:rPr>
              <a:t>Cells of connective tissue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Classification and examples of connective tissue</a:t>
            </a:r>
          </a:p>
        </p:txBody>
      </p:sp>
    </p:spTree>
    <p:extLst>
      <p:ext uri="{BB962C8B-B14F-4D97-AF65-F5344CB8AC3E}">
        <p14:creationId xmlns:p14="http://schemas.microsoft.com/office/powerpoint/2010/main" val="3177213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Connective Tissue Lecture Outline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960004" y="2337656"/>
            <a:ext cx="7508776" cy="2390175"/>
          </a:xfrm>
        </p:spPr>
        <p:txBody>
          <a:bodyPr>
            <a:noAutofit/>
          </a:bodyPr>
          <a:lstStyle/>
          <a:p>
            <a:r>
              <a:rPr lang="en-US" sz="2800" dirty="0"/>
              <a:t>Introduction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Extracellular matrix of connective tissue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Cells of connective tissue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Classification and examples of connective tissue</a:t>
            </a:r>
          </a:p>
        </p:txBody>
      </p:sp>
    </p:spTree>
    <p:extLst>
      <p:ext uri="{BB962C8B-B14F-4D97-AF65-F5344CB8AC3E}">
        <p14:creationId xmlns:p14="http://schemas.microsoft.com/office/powerpoint/2010/main" val="14835833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7654"/>
            <a:ext cx="8229600" cy="612007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</a:rPr>
              <a:t>Classification of connective tissue proper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32955" y="1254177"/>
            <a:ext cx="2822420" cy="461665"/>
          </a:xfrm>
          <a:prstGeom prst="rect">
            <a:avLst/>
          </a:prstGeom>
          <a:noFill/>
          <a:ln w="158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Connective Tissue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72330" y="3307973"/>
            <a:ext cx="2501691" cy="830997"/>
          </a:xfrm>
          <a:prstGeom prst="rect">
            <a:avLst/>
          </a:prstGeom>
          <a:noFill/>
          <a:ln w="158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5F09"/>
                </a:solidFill>
              </a:rPr>
              <a:t>Connective Tissue Proper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0888" y="2234282"/>
            <a:ext cx="2644362" cy="830997"/>
          </a:xfrm>
          <a:prstGeom prst="rect">
            <a:avLst/>
          </a:prstGeom>
          <a:noFill/>
          <a:ln w="158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5F09"/>
                </a:solidFill>
              </a:rPr>
              <a:t>Specialized Connective Tissue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85831" y="2234282"/>
            <a:ext cx="2644362" cy="830997"/>
          </a:xfrm>
          <a:prstGeom prst="rect">
            <a:avLst/>
          </a:prstGeom>
          <a:noFill/>
          <a:ln w="158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5F09"/>
                </a:solidFill>
              </a:rPr>
              <a:t>Supporting Connective Tissue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16475" y="4809413"/>
            <a:ext cx="2002790" cy="461665"/>
          </a:xfrm>
          <a:prstGeom prst="rect">
            <a:avLst/>
          </a:prstGeom>
          <a:noFill/>
          <a:ln w="158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Loose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523889" y="4809413"/>
            <a:ext cx="2002790" cy="461665"/>
          </a:xfrm>
          <a:prstGeom prst="rect">
            <a:avLst/>
          </a:prstGeom>
          <a:noFill/>
          <a:ln w="158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Dense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7133" y="5803499"/>
            <a:ext cx="1366078" cy="461665"/>
          </a:xfrm>
          <a:prstGeom prst="rect">
            <a:avLst/>
          </a:prstGeom>
          <a:noFill/>
          <a:ln w="158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Areolar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14282" y="5803499"/>
            <a:ext cx="1493105" cy="461665"/>
          </a:xfrm>
          <a:prstGeom prst="rect">
            <a:avLst/>
          </a:prstGeom>
          <a:noFill/>
          <a:ln w="158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Reticular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947856" y="5803499"/>
            <a:ext cx="1399468" cy="461665"/>
          </a:xfrm>
          <a:prstGeom prst="rect">
            <a:avLst/>
          </a:prstGeom>
          <a:noFill/>
          <a:ln w="158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Regular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53906" y="5803499"/>
            <a:ext cx="1433140" cy="461665"/>
          </a:xfrm>
          <a:prstGeom prst="rect">
            <a:avLst/>
          </a:prstGeom>
          <a:noFill/>
          <a:ln w="158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Irregular</a:t>
            </a:r>
          </a:p>
        </p:txBody>
      </p:sp>
      <p:grpSp>
        <p:nvGrpSpPr>
          <p:cNvPr id="62472" name="Group 62471"/>
          <p:cNvGrpSpPr/>
          <p:nvPr/>
        </p:nvGrpSpPr>
        <p:grpSpPr>
          <a:xfrm>
            <a:off x="1514163" y="1718746"/>
            <a:ext cx="6146201" cy="4103874"/>
            <a:chOff x="1514163" y="1380820"/>
            <a:chExt cx="6146201" cy="4103874"/>
          </a:xfrm>
        </p:grpSpPr>
        <p:cxnSp>
          <p:nvCxnSpPr>
            <p:cNvPr id="27" name="Straight Connector 26"/>
            <p:cNvCxnSpPr/>
            <p:nvPr/>
          </p:nvCxnSpPr>
          <p:spPr>
            <a:xfrm>
              <a:off x="4620456" y="1380820"/>
              <a:ext cx="0" cy="1568632"/>
            </a:xfrm>
            <a:prstGeom prst="line">
              <a:avLst/>
            </a:prstGeom>
            <a:ln w="19050" cmpd="sng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1514163" y="1635487"/>
              <a:ext cx="6146201" cy="0"/>
            </a:xfrm>
            <a:prstGeom prst="line">
              <a:avLst/>
            </a:prstGeom>
            <a:ln w="19050" cmpd="sng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1521222" y="1639044"/>
              <a:ext cx="0" cy="262752"/>
            </a:xfrm>
            <a:prstGeom prst="line">
              <a:avLst/>
            </a:prstGeom>
            <a:ln w="19050" cmpd="sng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7659359" y="1639044"/>
              <a:ext cx="0" cy="262752"/>
            </a:xfrm>
            <a:prstGeom prst="line">
              <a:avLst/>
            </a:prstGeom>
            <a:ln w="19050" cmpd="sng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2471" name="Group 62470"/>
            <p:cNvGrpSpPr/>
            <p:nvPr/>
          </p:nvGrpSpPr>
          <p:grpSpPr>
            <a:xfrm>
              <a:off x="1878653" y="3817224"/>
              <a:ext cx="5592596" cy="1667470"/>
              <a:chOff x="1878653" y="3817224"/>
              <a:chExt cx="5592596" cy="1667470"/>
            </a:xfrm>
          </p:grpSpPr>
          <p:cxnSp>
            <p:nvCxnSpPr>
              <p:cNvPr id="31" name="Straight Connector 30"/>
              <p:cNvCxnSpPr/>
              <p:nvPr/>
            </p:nvCxnSpPr>
            <p:spPr>
              <a:xfrm>
                <a:off x="2716301" y="4219381"/>
                <a:ext cx="3798119" cy="0"/>
              </a:xfrm>
              <a:prstGeom prst="line">
                <a:avLst/>
              </a:prstGeom>
              <a:ln w="19050" cmpd="sng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>
                <a:off x="4620456" y="3817224"/>
                <a:ext cx="0" cy="402276"/>
              </a:xfrm>
              <a:prstGeom prst="line">
                <a:avLst/>
              </a:prstGeom>
              <a:ln w="19050" cmpd="sng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>
                <a:off x="6514555" y="4216082"/>
                <a:ext cx="0" cy="262752"/>
              </a:xfrm>
              <a:prstGeom prst="line">
                <a:avLst/>
              </a:prstGeom>
              <a:ln w="19050" cmpd="sng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>
                <a:off x="2714012" y="4210585"/>
                <a:ext cx="0" cy="262752"/>
              </a:xfrm>
              <a:prstGeom prst="line">
                <a:avLst/>
              </a:prstGeom>
              <a:ln w="19050" cmpd="sng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2470" name="Group 62469"/>
              <p:cNvGrpSpPr/>
              <p:nvPr/>
            </p:nvGrpSpPr>
            <p:grpSpPr>
              <a:xfrm>
                <a:off x="1878653" y="4919601"/>
                <a:ext cx="1776026" cy="565093"/>
                <a:chOff x="1878653" y="4919740"/>
                <a:chExt cx="1776026" cy="513721"/>
              </a:xfrm>
            </p:grpSpPr>
            <p:cxnSp>
              <p:nvCxnSpPr>
                <p:cNvPr id="42" name="Straight Connector 41"/>
                <p:cNvCxnSpPr/>
                <p:nvPr/>
              </p:nvCxnSpPr>
              <p:spPr>
                <a:xfrm>
                  <a:off x="2714012" y="4919740"/>
                  <a:ext cx="0" cy="262752"/>
                </a:xfrm>
                <a:prstGeom prst="line">
                  <a:avLst/>
                </a:prstGeom>
                <a:ln w="19050" cmpd="sng"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Connector 43"/>
                <p:cNvCxnSpPr/>
                <p:nvPr/>
              </p:nvCxnSpPr>
              <p:spPr>
                <a:xfrm>
                  <a:off x="1878653" y="5169498"/>
                  <a:ext cx="1776026" cy="0"/>
                </a:xfrm>
                <a:prstGeom prst="line">
                  <a:avLst/>
                </a:prstGeom>
                <a:ln w="19050" cmpd="sng"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45"/>
                <p:cNvCxnSpPr/>
                <p:nvPr/>
              </p:nvCxnSpPr>
              <p:spPr>
                <a:xfrm>
                  <a:off x="3643062" y="5170709"/>
                  <a:ext cx="0" cy="262752"/>
                </a:xfrm>
                <a:prstGeom prst="line">
                  <a:avLst/>
                </a:prstGeom>
                <a:ln w="19050" cmpd="sng"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Straight Connector 46"/>
                <p:cNvCxnSpPr/>
                <p:nvPr/>
              </p:nvCxnSpPr>
              <p:spPr>
                <a:xfrm>
                  <a:off x="1885324" y="5167957"/>
                  <a:ext cx="0" cy="262752"/>
                </a:xfrm>
                <a:prstGeom prst="line">
                  <a:avLst/>
                </a:prstGeom>
                <a:ln w="19050" cmpd="sng"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9" name="Group 48"/>
              <p:cNvGrpSpPr/>
              <p:nvPr/>
            </p:nvGrpSpPr>
            <p:grpSpPr>
              <a:xfrm>
                <a:off x="5695223" y="4940764"/>
                <a:ext cx="1776026" cy="513721"/>
                <a:chOff x="1878653" y="4919740"/>
                <a:chExt cx="1776026" cy="513721"/>
              </a:xfrm>
            </p:grpSpPr>
            <p:cxnSp>
              <p:nvCxnSpPr>
                <p:cNvPr id="50" name="Straight Connector 49"/>
                <p:cNvCxnSpPr/>
                <p:nvPr/>
              </p:nvCxnSpPr>
              <p:spPr>
                <a:xfrm>
                  <a:off x="2714012" y="4919740"/>
                  <a:ext cx="0" cy="262752"/>
                </a:xfrm>
                <a:prstGeom prst="line">
                  <a:avLst/>
                </a:prstGeom>
                <a:ln w="19050" cmpd="sng"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/>
                <p:cNvCxnSpPr/>
                <p:nvPr/>
              </p:nvCxnSpPr>
              <p:spPr>
                <a:xfrm>
                  <a:off x="1878653" y="5169498"/>
                  <a:ext cx="1776026" cy="0"/>
                </a:xfrm>
                <a:prstGeom prst="line">
                  <a:avLst/>
                </a:prstGeom>
                <a:ln w="19050" cmpd="sng"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51"/>
                <p:cNvCxnSpPr/>
                <p:nvPr/>
              </p:nvCxnSpPr>
              <p:spPr>
                <a:xfrm>
                  <a:off x="3643062" y="5170709"/>
                  <a:ext cx="0" cy="262752"/>
                </a:xfrm>
                <a:prstGeom prst="line">
                  <a:avLst/>
                </a:prstGeom>
                <a:ln w="19050" cmpd="sng"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/>
                <p:cNvCxnSpPr/>
                <p:nvPr/>
              </p:nvCxnSpPr>
              <p:spPr>
                <a:xfrm>
                  <a:off x="1885324" y="5167957"/>
                  <a:ext cx="0" cy="262752"/>
                </a:xfrm>
                <a:prstGeom prst="line">
                  <a:avLst/>
                </a:prstGeom>
                <a:ln w="19050" cmpd="sng"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20481347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21" y="1103243"/>
            <a:ext cx="3913225" cy="5240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8" name="TextBox 3"/>
          <p:cNvSpPr txBox="1">
            <a:spLocks noChangeArrowheads="1"/>
          </p:cNvSpPr>
          <p:nvPr/>
        </p:nvSpPr>
        <p:spPr bwMode="auto">
          <a:xfrm>
            <a:off x="5387009" y="2836880"/>
            <a:ext cx="352839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 dirty="0">
                <a:solidFill>
                  <a:srgbClr val="000000"/>
                </a:solidFill>
                <a:latin typeface="+mn-lt"/>
              </a:rPr>
              <a:t>Loose connective tissue provides delicate support</a:t>
            </a:r>
          </a:p>
        </p:txBody>
      </p:sp>
      <p:sp>
        <p:nvSpPr>
          <p:cNvPr id="67589" name="TextBox 4"/>
          <p:cNvSpPr txBox="1">
            <a:spLocks noChangeArrowheads="1"/>
          </p:cNvSpPr>
          <p:nvPr/>
        </p:nvSpPr>
        <p:spPr bwMode="auto">
          <a:xfrm>
            <a:off x="5387009" y="5064955"/>
            <a:ext cx="370729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 dirty="0">
                <a:solidFill>
                  <a:srgbClr val="000000"/>
                </a:solidFill>
                <a:latin typeface="+mn-lt"/>
              </a:rPr>
              <a:t>Dense connective tissue resists stretching forces</a:t>
            </a:r>
          </a:p>
        </p:txBody>
      </p:sp>
      <p:sp>
        <p:nvSpPr>
          <p:cNvPr id="67592" name="TextBox 7"/>
          <p:cNvSpPr txBox="1">
            <a:spLocks noChangeArrowheads="1"/>
          </p:cNvSpPr>
          <p:nvPr/>
        </p:nvSpPr>
        <p:spPr bwMode="auto">
          <a:xfrm>
            <a:off x="5340614" y="1383380"/>
            <a:ext cx="153439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 dirty="0">
                <a:solidFill>
                  <a:srgbClr val="000000"/>
                </a:solidFill>
                <a:latin typeface="+mn-lt"/>
              </a:rPr>
              <a:t>Epithelium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4572000" y="1629840"/>
            <a:ext cx="768614" cy="0"/>
          </a:xfrm>
          <a:prstGeom prst="straightConnector1">
            <a:avLst/>
          </a:prstGeom>
          <a:ln w="31750" cmpd="sng">
            <a:solidFill>
              <a:srgbClr val="000000"/>
            </a:solidFill>
            <a:tailEnd type="arrow"/>
          </a:ln>
          <a:effectLst>
            <a:outerShdw blurRad="50800" dist="38100" dir="2700000" algn="tl" rotWithShape="0">
              <a:schemeClr val="bg1">
                <a:alpha val="90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4572000" y="3237355"/>
            <a:ext cx="768614" cy="0"/>
          </a:xfrm>
          <a:prstGeom prst="straightConnector1">
            <a:avLst/>
          </a:prstGeom>
          <a:ln w="31750" cmpd="sng">
            <a:solidFill>
              <a:srgbClr val="000000"/>
            </a:solidFill>
            <a:tailEnd type="arrow"/>
          </a:ln>
          <a:effectLst>
            <a:outerShdw blurRad="50800" dist="38100" dir="2700000" algn="tl" rotWithShape="0">
              <a:schemeClr val="bg1">
                <a:alpha val="90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4572000" y="5481186"/>
            <a:ext cx="768614" cy="0"/>
          </a:xfrm>
          <a:prstGeom prst="straightConnector1">
            <a:avLst/>
          </a:prstGeom>
          <a:ln w="31750" cmpd="sng">
            <a:solidFill>
              <a:srgbClr val="000000"/>
            </a:solidFill>
            <a:tailEnd type="arrow"/>
          </a:ln>
          <a:effectLst>
            <a:outerShdw blurRad="50800" dist="38100" dir="2700000" algn="tl" rotWithShape="0">
              <a:schemeClr val="bg1">
                <a:alpha val="90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itle 3">
            <a:extLst>
              <a:ext uri="{FF2B5EF4-FFF2-40B4-BE49-F238E27FC236}">
                <a16:creationId xmlns:a16="http://schemas.microsoft.com/office/drawing/2014/main" id="{BE5C5772-E99E-7A4A-8A71-AE1998DBD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963" y="0"/>
            <a:ext cx="8707437" cy="9144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600" dirty="0">
                <a:solidFill>
                  <a:schemeClr val="tx1"/>
                </a:solidFill>
              </a:rPr>
              <a:t>Connective Tissue Proper in a Nutshell</a:t>
            </a:r>
          </a:p>
        </p:txBody>
      </p:sp>
    </p:spTree>
    <p:extLst>
      <p:ext uri="{BB962C8B-B14F-4D97-AF65-F5344CB8AC3E}">
        <p14:creationId xmlns:p14="http://schemas.microsoft.com/office/powerpoint/2010/main" val="26118933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7963" y="0"/>
            <a:ext cx="8707437" cy="9144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600" dirty="0">
                <a:solidFill>
                  <a:schemeClr val="tx1"/>
                </a:solidFill>
              </a:rPr>
              <a:t>The Four Types of Connective Tissue Proper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6009676"/>
              </p:ext>
            </p:extLst>
          </p:nvPr>
        </p:nvGraphicFramePr>
        <p:xfrm>
          <a:off x="170117" y="990601"/>
          <a:ext cx="8745283" cy="568987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852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92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9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17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497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Type</a:t>
                      </a:r>
                    </a:p>
                  </a:txBody>
                  <a:tcPr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Microscopic Appearance</a:t>
                      </a:r>
                    </a:p>
                  </a:txBody>
                  <a:tcPr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>
                          <a:solidFill>
                            <a:srgbClr val="000000"/>
                          </a:solidFill>
                        </a:rPr>
                        <a:t>Main Function</a:t>
                      </a:r>
                      <a:endParaRPr lang="en-US" sz="1800" dirty="0">
                        <a:solidFill>
                          <a:srgbClr val="000000"/>
                        </a:solidFill>
                      </a:endParaRPr>
                    </a:p>
                  </a:txBody>
                  <a:tcPr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Main Locations</a:t>
                      </a:r>
                    </a:p>
                  </a:txBody>
                  <a:tcPr marT="45723" marB="45723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701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Dense regular</a:t>
                      </a:r>
                      <a:endParaRPr lang="en-US" sz="1800" b="1" dirty="0"/>
                    </a:p>
                  </a:txBody>
                  <a:tcPr marT="45723" marB="4572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Thick, pink collagen bundles all parallel to each other.</a:t>
                      </a:r>
                      <a:endParaRPr lang="en-US" sz="1800" baseline="0" dirty="0"/>
                    </a:p>
                  </a:txBody>
                  <a:tcPr marT="45723" marB="4572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Resists stretching forces in </a:t>
                      </a:r>
                      <a:r>
                        <a:rPr lang="en-US" sz="1800" baseline="0" dirty="0"/>
                        <a:t>one </a:t>
                      </a:r>
                      <a:r>
                        <a:rPr lang="en-US" sz="1800" dirty="0"/>
                        <a:t>direction.</a:t>
                      </a:r>
                    </a:p>
                  </a:txBody>
                  <a:tcPr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Tendons, ligaments</a:t>
                      </a:r>
                      <a:endParaRPr lang="en-US" sz="1800" b="1" dirty="0"/>
                    </a:p>
                  </a:txBody>
                  <a:tcPr marT="45723" marB="45723" anchor="ctr"/>
                </a:tc>
                <a:extLst>
                  <a:ext uri="{0D108BD9-81ED-4DB2-BD59-A6C34878D82A}">
                    <a16:rowId xmlns:a16="http://schemas.microsoft.com/office/drawing/2014/main" val="1821987114"/>
                  </a:ext>
                </a:extLst>
              </a:tr>
              <a:tr h="127220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Dense irregular</a:t>
                      </a:r>
                      <a:endParaRPr lang="en-US" sz="1800" b="1" dirty="0"/>
                    </a:p>
                  </a:txBody>
                  <a:tcPr marT="45723" marB="4572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Thick, pink collagen bundles running in different directions.</a:t>
                      </a:r>
                      <a:endParaRPr lang="en-US" sz="1800" baseline="0" dirty="0"/>
                    </a:p>
                  </a:txBody>
                  <a:tcPr marT="45723" marB="4572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Resists stretching forces in </a:t>
                      </a:r>
                      <a:r>
                        <a:rPr lang="en-US" sz="1800" baseline="0" dirty="0"/>
                        <a:t>multiple </a:t>
                      </a:r>
                      <a:r>
                        <a:rPr lang="en-US" sz="1800" dirty="0"/>
                        <a:t>directions.</a:t>
                      </a:r>
                    </a:p>
                  </a:txBody>
                  <a:tcPr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Dermis, organ capsules</a:t>
                      </a:r>
                      <a:endParaRPr lang="en-US" sz="1800" b="1" dirty="0"/>
                    </a:p>
                  </a:txBody>
                  <a:tcPr marT="45723" marB="45723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8353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Loose </a:t>
                      </a:r>
                      <a:r>
                        <a:rPr lang="en-US" sz="1800" baseline="0" dirty="0"/>
                        <a:t>areolar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Lots of ground substance with scattered cells and thin fibers. </a:t>
                      </a:r>
                      <a:endParaRPr lang="en-US" sz="1800" b="1" dirty="0"/>
                    </a:p>
                  </a:txBody>
                  <a:tcPr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Provides delicate support</a:t>
                      </a:r>
                      <a:r>
                        <a:rPr lang="en-US" sz="1800" baseline="0" dirty="0"/>
                        <a:t> and cushioning.</a:t>
                      </a:r>
                      <a:endParaRPr lang="en-US" sz="1800" b="1" dirty="0"/>
                    </a:p>
                  </a:txBody>
                  <a:tcPr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/>
                        <a:t>Under epithelium, around blood vessels</a:t>
                      </a:r>
                      <a:endParaRPr lang="en-US" sz="1800" b="1" dirty="0"/>
                    </a:p>
                  </a:txBody>
                  <a:tcPr marT="45723" marB="45723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8214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Loose reticular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3" marB="4572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Delicate network of fine type III collagen (reticular) fibers.</a:t>
                      </a:r>
                      <a:endParaRPr lang="en-US" sz="1800" b="1" dirty="0"/>
                    </a:p>
                  </a:txBody>
                  <a:tcPr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Provides a flexible structural framework.</a:t>
                      </a:r>
                      <a:endParaRPr lang="en-US" sz="1800" b="1" dirty="0"/>
                    </a:p>
                  </a:txBody>
                  <a:tcPr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Lymph nodes, spleen, bone marrow </a:t>
                      </a:r>
                      <a:endParaRPr lang="en-US" sz="1800" b="1" dirty="0"/>
                    </a:p>
                  </a:txBody>
                  <a:tcPr marT="45723" marB="45723" anchor="ctr"/>
                </a:tc>
                <a:extLst>
                  <a:ext uri="{0D108BD9-81ED-4DB2-BD59-A6C34878D82A}">
                    <a16:rowId xmlns:a16="http://schemas.microsoft.com/office/drawing/2014/main" val="29590569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4917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outdoor, bird, water, sky&#10;&#10;Description automatically generated">
            <a:extLst>
              <a:ext uri="{FF2B5EF4-FFF2-40B4-BE49-F238E27FC236}">
                <a16:creationId xmlns:a16="http://schemas.microsoft.com/office/drawing/2014/main" id="{F2A172B3-0A1B-984E-BA40-58166C2F34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77"/>
          <a:stretch/>
        </p:blipFill>
        <p:spPr>
          <a:xfrm>
            <a:off x="207963" y="228600"/>
            <a:ext cx="8707437" cy="571500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34F2D1E-471A-8A44-A303-19D593FE336F}"/>
              </a:ext>
            </a:extLst>
          </p:cNvPr>
          <p:cNvSpPr txBox="1">
            <a:spLocks/>
          </p:cNvSpPr>
          <p:nvPr/>
        </p:nvSpPr>
        <p:spPr>
          <a:xfrm>
            <a:off x="119051" y="5943600"/>
            <a:ext cx="8905897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200" dirty="0">
                <a:solidFill>
                  <a:srgbClr val="000000"/>
                </a:solidFill>
              </a:rPr>
              <a:t>Dense regular connective tissue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B5DCC9-317E-FF4F-8947-6C01895D449B}"/>
              </a:ext>
            </a:extLst>
          </p:cNvPr>
          <p:cNvSpPr txBox="1"/>
          <p:nvPr/>
        </p:nvSpPr>
        <p:spPr>
          <a:xfrm>
            <a:off x="2087216" y="754314"/>
            <a:ext cx="2750483" cy="461665"/>
          </a:xfrm>
          <a:prstGeom prst="rect">
            <a:avLst/>
          </a:prstGeom>
          <a:solidFill>
            <a:schemeClr val="bg1">
              <a:alpha val="38000"/>
            </a:schemeClr>
          </a:solidFill>
        </p:spPr>
        <p:txBody>
          <a:bodyPr wrap="square" rtlCol="0">
            <a:spAutoFit/>
          </a:bodyPr>
          <a:lstStyle/>
          <a:p>
            <a:pPr algn="ctr" defTabSz="326578"/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Bundles of collagen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3A247D8-9E23-314F-91E9-52627F4D69AD}"/>
              </a:ext>
            </a:extLst>
          </p:cNvPr>
          <p:cNvCxnSpPr>
            <a:cxnSpLocks/>
          </p:cNvCxnSpPr>
          <p:nvPr/>
        </p:nvCxnSpPr>
        <p:spPr>
          <a:xfrm>
            <a:off x="4750904" y="1093304"/>
            <a:ext cx="1053548" cy="228602"/>
          </a:xfrm>
          <a:prstGeom prst="straightConnector1">
            <a:avLst/>
          </a:prstGeom>
          <a:ln w="28575">
            <a:solidFill>
              <a:schemeClr val="tx1"/>
            </a:solidFill>
            <a:tailEnd type="stealth" w="lg" len="lg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ight Bracket 5">
            <a:extLst>
              <a:ext uri="{FF2B5EF4-FFF2-40B4-BE49-F238E27FC236}">
                <a16:creationId xmlns:a16="http://schemas.microsoft.com/office/drawing/2014/main" id="{B207CFFE-A646-1F45-AB7A-9E9BA47FA2D7}"/>
              </a:ext>
            </a:extLst>
          </p:cNvPr>
          <p:cNvSpPr/>
          <p:nvPr/>
        </p:nvSpPr>
        <p:spPr>
          <a:xfrm flipH="1">
            <a:off x="5864086" y="1143001"/>
            <a:ext cx="139148" cy="427382"/>
          </a:xfrm>
          <a:prstGeom prst="rightBracket">
            <a:avLst/>
          </a:prstGeom>
          <a:ln w="28575">
            <a:solidFill>
              <a:schemeClr val="tx1"/>
            </a:solidFill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65314" tIns="32657" rIns="65314" bIns="326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26578"/>
            <a:endParaRPr lang="en-US" sz="128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Right Bracket 10">
            <a:extLst>
              <a:ext uri="{FF2B5EF4-FFF2-40B4-BE49-F238E27FC236}">
                <a16:creationId xmlns:a16="http://schemas.microsoft.com/office/drawing/2014/main" id="{8E114BAA-5693-EA43-9D95-10135EC5B95D}"/>
              </a:ext>
            </a:extLst>
          </p:cNvPr>
          <p:cNvSpPr/>
          <p:nvPr/>
        </p:nvSpPr>
        <p:spPr>
          <a:xfrm flipH="1">
            <a:off x="5867399" y="1643271"/>
            <a:ext cx="139148" cy="427382"/>
          </a:xfrm>
          <a:prstGeom prst="rightBracket">
            <a:avLst/>
          </a:prstGeom>
          <a:ln w="28575">
            <a:solidFill>
              <a:schemeClr val="tx1"/>
            </a:solidFill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65314" tIns="32657" rIns="65314" bIns="326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26578"/>
            <a:endParaRPr lang="en-US" sz="1286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AA382E6-5AC6-2747-A876-072FFA91F15B}"/>
              </a:ext>
            </a:extLst>
          </p:cNvPr>
          <p:cNvCxnSpPr>
            <a:cxnSpLocks/>
          </p:cNvCxnSpPr>
          <p:nvPr/>
        </p:nvCxnSpPr>
        <p:spPr>
          <a:xfrm>
            <a:off x="4744277" y="1186070"/>
            <a:ext cx="1089993" cy="662608"/>
          </a:xfrm>
          <a:prstGeom prst="straightConnector1">
            <a:avLst/>
          </a:prstGeom>
          <a:ln w="28575">
            <a:solidFill>
              <a:schemeClr val="tx1"/>
            </a:solidFill>
            <a:tailEnd type="stealth" w="lg" len="lg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6724EDD-A5F8-3044-A80C-658358254164}"/>
              </a:ext>
            </a:extLst>
          </p:cNvPr>
          <p:cNvSpPr txBox="1"/>
          <p:nvPr/>
        </p:nvSpPr>
        <p:spPr>
          <a:xfrm>
            <a:off x="1196009" y="2695758"/>
            <a:ext cx="1487558" cy="461665"/>
          </a:xfrm>
          <a:prstGeom prst="rect">
            <a:avLst/>
          </a:prstGeom>
          <a:solidFill>
            <a:schemeClr val="bg1">
              <a:alpha val="38000"/>
            </a:schemeClr>
          </a:solidFill>
        </p:spPr>
        <p:txBody>
          <a:bodyPr wrap="square" rtlCol="0">
            <a:spAutoFit/>
          </a:bodyPr>
          <a:lstStyle/>
          <a:p>
            <a:pPr algn="ctr" defTabSz="326578"/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Fibroblast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DD32866-06C3-7048-B75C-22C2653CCCB6}"/>
              </a:ext>
            </a:extLst>
          </p:cNvPr>
          <p:cNvCxnSpPr>
            <a:cxnSpLocks/>
          </p:cNvCxnSpPr>
          <p:nvPr/>
        </p:nvCxnSpPr>
        <p:spPr>
          <a:xfrm>
            <a:off x="2067339" y="3150704"/>
            <a:ext cx="357809" cy="337931"/>
          </a:xfrm>
          <a:prstGeom prst="straightConnector1">
            <a:avLst/>
          </a:prstGeom>
          <a:ln w="28575">
            <a:solidFill>
              <a:schemeClr val="tx1"/>
            </a:solidFill>
            <a:tailEnd type="stealth" w="lg" len="lg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4451609-5B0F-D541-BE44-BEE4114F465E}"/>
              </a:ext>
            </a:extLst>
          </p:cNvPr>
          <p:cNvSpPr txBox="1"/>
          <p:nvPr/>
        </p:nvSpPr>
        <p:spPr>
          <a:xfrm>
            <a:off x="6457122" y="4637202"/>
            <a:ext cx="1487558" cy="830997"/>
          </a:xfrm>
          <a:prstGeom prst="rect">
            <a:avLst/>
          </a:prstGeom>
          <a:solidFill>
            <a:schemeClr val="bg1">
              <a:alpha val="38000"/>
            </a:schemeClr>
          </a:solidFill>
        </p:spPr>
        <p:txBody>
          <a:bodyPr wrap="square" rtlCol="0">
            <a:spAutoFit/>
          </a:bodyPr>
          <a:lstStyle/>
          <a:p>
            <a:pPr algn="ctr" defTabSz="326578"/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Ground substance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C468A79-8A66-2947-8220-475C78743A65}"/>
              </a:ext>
            </a:extLst>
          </p:cNvPr>
          <p:cNvCxnSpPr>
            <a:cxnSpLocks/>
          </p:cNvCxnSpPr>
          <p:nvPr/>
        </p:nvCxnSpPr>
        <p:spPr>
          <a:xfrm flipV="1">
            <a:off x="7474226" y="3988905"/>
            <a:ext cx="510209" cy="622852"/>
          </a:xfrm>
          <a:prstGeom prst="straightConnector1">
            <a:avLst/>
          </a:prstGeom>
          <a:ln w="28575">
            <a:solidFill>
              <a:schemeClr val="tx1"/>
            </a:solidFill>
            <a:tailEnd type="stealth" w="lg" len="lg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28970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051" y="5943600"/>
            <a:ext cx="8905897" cy="9144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dirty="0">
                <a:solidFill>
                  <a:srgbClr val="000000"/>
                </a:solidFill>
              </a:rPr>
              <a:t>Dense irregular connective tissue</a:t>
            </a:r>
          </a:p>
        </p:txBody>
      </p:sp>
      <p:pic>
        <p:nvPicPr>
          <p:cNvPr id="5" name="Picture 4" descr="A close up of a cabbage&#10;&#10;Description automatically generated">
            <a:extLst>
              <a:ext uri="{FF2B5EF4-FFF2-40B4-BE49-F238E27FC236}">
                <a16:creationId xmlns:a16="http://schemas.microsoft.com/office/drawing/2014/main" id="{162C09C3-3904-9D4F-8E7D-A3923D1C09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86000"/>
                    </a14:imgEffect>
                  </a14:imgLayer>
                </a14:imgProps>
              </a:ext>
            </a:extLst>
          </a:blip>
          <a:srcRect b="1262"/>
          <a:stretch/>
        </p:blipFill>
        <p:spPr>
          <a:xfrm>
            <a:off x="207963" y="228600"/>
            <a:ext cx="8707437" cy="5715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E0F2A7F-E8DA-594A-8D62-7DE75E003F6A}"/>
              </a:ext>
            </a:extLst>
          </p:cNvPr>
          <p:cNvSpPr txBox="1"/>
          <p:nvPr/>
        </p:nvSpPr>
        <p:spPr>
          <a:xfrm>
            <a:off x="2494720" y="694679"/>
            <a:ext cx="2750483" cy="461665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square" rtlCol="0">
            <a:spAutoFit/>
          </a:bodyPr>
          <a:lstStyle/>
          <a:p>
            <a:pPr algn="ctr" defTabSz="326578"/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Bundles of collagen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CECDD3E-9481-C544-AFBB-1F127E08228E}"/>
              </a:ext>
            </a:extLst>
          </p:cNvPr>
          <p:cNvCxnSpPr>
            <a:cxnSpLocks/>
          </p:cNvCxnSpPr>
          <p:nvPr/>
        </p:nvCxnSpPr>
        <p:spPr>
          <a:xfrm>
            <a:off x="4045226" y="1152938"/>
            <a:ext cx="795131" cy="646045"/>
          </a:xfrm>
          <a:prstGeom prst="straightConnector1">
            <a:avLst/>
          </a:prstGeom>
          <a:ln w="28575">
            <a:solidFill>
              <a:schemeClr val="bg1"/>
            </a:solidFill>
            <a:tailEnd type="stealth" w="lg" len="lg"/>
          </a:ln>
          <a:effectLst>
            <a:outerShdw blurRad="50800" dist="38100" dir="2700000" algn="tl" rotWithShape="0">
              <a:prstClr val="black">
                <a:alpha val="79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48FEAD0-BF0F-344B-BBCC-3F47289B4AF3}"/>
              </a:ext>
            </a:extLst>
          </p:cNvPr>
          <p:cNvCxnSpPr>
            <a:cxnSpLocks/>
          </p:cNvCxnSpPr>
          <p:nvPr/>
        </p:nvCxnSpPr>
        <p:spPr>
          <a:xfrm>
            <a:off x="3809998" y="1146314"/>
            <a:ext cx="453889" cy="930964"/>
          </a:xfrm>
          <a:prstGeom prst="straightConnector1">
            <a:avLst/>
          </a:prstGeom>
          <a:ln w="28575">
            <a:solidFill>
              <a:schemeClr val="bg1"/>
            </a:solidFill>
            <a:tailEnd type="stealth" w="lg" len="lg"/>
          </a:ln>
          <a:effectLst>
            <a:outerShdw blurRad="50800" dist="38100" dir="2700000" algn="tl" rotWithShape="0">
              <a:prstClr val="black">
                <a:alpha val="8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79E8A2E-5D59-2B46-9FB5-6225B850979C}"/>
              </a:ext>
            </a:extLst>
          </p:cNvPr>
          <p:cNvSpPr txBox="1"/>
          <p:nvPr/>
        </p:nvSpPr>
        <p:spPr>
          <a:xfrm>
            <a:off x="1335157" y="3063506"/>
            <a:ext cx="1487558" cy="461665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square" rtlCol="0">
            <a:spAutoFit/>
          </a:bodyPr>
          <a:lstStyle/>
          <a:p>
            <a:pPr algn="ctr" defTabSz="326578"/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Fibroblast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36BA82E-CE8D-1F4F-85C2-21A645546A02}"/>
              </a:ext>
            </a:extLst>
          </p:cNvPr>
          <p:cNvCxnSpPr>
            <a:cxnSpLocks/>
          </p:cNvCxnSpPr>
          <p:nvPr/>
        </p:nvCxnSpPr>
        <p:spPr>
          <a:xfrm>
            <a:off x="2822713" y="3309731"/>
            <a:ext cx="576469" cy="0"/>
          </a:xfrm>
          <a:prstGeom prst="straightConnector1">
            <a:avLst/>
          </a:prstGeom>
          <a:ln w="28575">
            <a:solidFill>
              <a:schemeClr val="bg1"/>
            </a:solidFill>
            <a:tailEnd type="stealth" w="lg" len="lg"/>
          </a:ln>
          <a:effectLst>
            <a:outerShdw blurRad="50800" dist="38100" dir="2700000" algn="tl" rotWithShape="0">
              <a:prstClr val="black">
                <a:alpha val="8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FD5ED5E-375B-6946-84DD-1D1C569BCBAC}"/>
              </a:ext>
            </a:extLst>
          </p:cNvPr>
          <p:cNvSpPr txBox="1"/>
          <p:nvPr/>
        </p:nvSpPr>
        <p:spPr>
          <a:xfrm>
            <a:off x="2683566" y="4850900"/>
            <a:ext cx="2435086" cy="461665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square" rtlCol="0">
            <a:spAutoFit/>
          </a:bodyPr>
          <a:lstStyle/>
          <a:p>
            <a:pPr algn="ctr" defTabSz="326578"/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Ground substance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C28D0FA-3FA7-7B49-939C-CED42F7A375E}"/>
              </a:ext>
            </a:extLst>
          </p:cNvPr>
          <p:cNvCxnSpPr>
            <a:cxnSpLocks/>
          </p:cNvCxnSpPr>
          <p:nvPr/>
        </p:nvCxnSpPr>
        <p:spPr>
          <a:xfrm>
            <a:off x="5128591" y="5083580"/>
            <a:ext cx="929309" cy="0"/>
          </a:xfrm>
          <a:prstGeom prst="straightConnector1">
            <a:avLst/>
          </a:prstGeom>
          <a:ln w="28575">
            <a:solidFill>
              <a:schemeClr val="tx1"/>
            </a:solidFill>
            <a:tailEnd type="stealth" w="lg" len="lg"/>
          </a:ln>
          <a:effectLst>
            <a:outerShdw blurRad="50800" dist="38100" dir="2700000" algn="tl" rotWithShape="0">
              <a:schemeClr val="bg1">
                <a:alpha val="80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61181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E66AB39-3DA0-D745-A64F-B133C95F89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"/>
                    </a14:imgEffect>
                  </a14:imgLayer>
                </a14:imgProps>
              </a:ext>
            </a:extLst>
          </a:blip>
          <a:srcRect l="1" t="2943" r="18115"/>
          <a:stretch/>
        </p:blipFill>
        <p:spPr>
          <a:xfrm>
            <a:off x="762754" y="1182756"/>
            <a:ext cx="7618491" cy="447276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47BD238-3BF3-2D4F-AC95-422B7B07950E}"/>
              </a:ext>
            </a:extLst>
          </p:cNvPr>
          <p:cNvSpPr txBox="1"/>
          <p:nvPr/>
        </p:nvSpPr>
        <p:spPr>
          <a:xfrm>
            <a:off x="4572000" y="618571"/>
            <a:ext cx="2755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26578"/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Ground substance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130349-9718-E540-ADEC-E5797C46A58B}"/>
              </a:ext>
            </a:extLst>
          </p:cNvPr>
          <p:cNvSpPr txBox="1"/>
          <p:nvPr/>
        </p:nvSpPr>
        <p:spPr>
          <a:xfrm>
            <a:off x="665922" y="685840"/>
            <a:ext cx="39060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26578"/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Simple columnar epithelium</a:t>
            </a:r>
          </a:p>
        </p:txBody>
      </p:sp>
      <p:sp>
        <p:nvSpPr>
          <p:cNvPr id="11" name="Right Bracket 10">
            <a:extLst>
              <a:ext uri="{FF2B5EF4-FFF2-40B4-BE49-F238E27FC236}">
                <a16:creationId xmlns:a16="http://schemas.microsoft.com/office/drawing/2014/main" id="{085D92E1-554B-934B-BF3D-BDE73C880ACE}"/>
              </a:ext>
            </a:extLst>
          </p:cNvPr>
          <p:cNvSpPr/>
          <p:nvPr/>
        </p:nvSpPr>
        <p:spPr>
          <a:xfrm>
            <a:off x="5675244" y="2464904"/>
            <a:ext cx="178904" cy="2206487"/>
          </a:xfrm>
          <a:prstGeom prst="rightBracket">
            <a:avLst/>
          </a:prstGeom>
          <a:ln w="47625">
            <a:solidFill>
              <a:schemeClr val="tx1"/>
            </a:solidFill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65314" tIns="32657" rIns="65314" bIns="326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26578"/>
            <a:endParaRPr lang="en-US" sz="1286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E2DA294-1C18-7C42-8EAF-65E51513C286}"/>
              </a:ext>
            </a:extLst>
          </p:cNvPr>
          <p:cNvCxnSpPr>
            <a:cxnSpLocks/>
          </p:cNvCxnSpPr>
          <p:nvPr/>
        </p:nvCxnSpPr>
        <p:spPr>
          <a:xfrm flipH="1">
            <a:off x="5375031" y="1023730"/>
            <a:ext cx="419482" cy="2095528"/>
          </a:xfrm>
          <a:prstGeom prst="straightConnector1">
            <a:avLst/>
          </a:prstGeom>
          <a:ln w="28575">
            <a:solidFill>
              <a:schemeClr val="tx1"/>
            </a:solidFill>
            <a:tailEnd type="stealth" w="lg" len="lg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096BFC1-567D-2143-A09D-D6D78D4EC2CE}"/>
              </a:ext>
            </a:extLst>
          </p:cNvPr>
          <p:cNvSpPr txBox="1"/>
          <p:nvPr/>
        </p:nvSpPr>
        <p:spPr>
          <a:xfrm>
            <a:off x="914400" y="5594670"/>
            <a:ext cx="3178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26578"/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Delicate collagen fiber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3F60494-1A11-D343-8EB6-753C46849DB8}"/>
              </a:ext>
            </a:extLst>
          </p:cNvPr>
          <p:cNvCxnSpPr>
            <a:cxnSpLocks/>
          </p:cNvCxnSpPr>
          <p:nvPr/>
        </p:nvCxnSpPr>
        <p:spPr>
          <a:xfrm flipV="1">
            <a:off x="2951922" y="4124740"/>
            <a:ext cx="1133061" cy="1560443"/>
          </a:xfrm>
          <a:prstGeom prst="straightConnector1">
            <a:avLst/>
          </a:prstGeom>
          <a:ln w="28575">
            <a:solidFill>
              <a:schemeClr val="tx1"/>
            </a:solidFill>
            <a:tailEnd type="stealth" w="lg" len="lg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55B0993B-99DA-4C4D-AB8E-F3F75C646029}"/>
              </a:ext>
            </a:extLst>
          </p:cNvPr>
          <p:cNvSpPr txBox="1"/>
          <p:nvPr/>
        </p:nvSpPr>
        <p:spPr>
          <a:xfrm>
            <a:off x="4183900" y="5594670"/>
            <a:ext cx="19783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26578"/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Fibroblast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99325DB-189E-0046-B520-0F42BCAF2376}"/>
              </a:ext>
            </a:extLst>
          </p:cNvPr>
          <p:cNvCxnSpPr>
            <a:cxnSpLocks/>
          </p:cNvCxnSpPr>
          <p:nvPr/>
        </p:nvCxnSpPr>
        <p:spPr>
          <a:xfrm flipH="1" flipV="1">
            <a:off x="4703530" y="4160350"/>
            <a:ext cx="365427" cy="1465198"/>
          </a:xfrm>
          <a:prstGeom prst="straightConnector1">
            <a:avLst/>
          </a:prstGeom>
          <a:ln w="28575">
            <a:solidFill>
              <a:schemeClr val="tx1"/>
            </a:solidFill>
            <a:tailEnd type="stealth" w="lg" len="lg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6DB0E1A9-DD10-0741-8968-85407D465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051" y="5943600"/>
            <a:ext cx="8905897" cy="9144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200" dirty="0">
                <a:solidFill>
                  <a:srgbClr val="000000"/>
                </a:solidFill>
                <a:latin typeface="+mn-lt"/>
              </a:rPr>
              <a:t>Loose areolar connective tissue</a:t>
            </a: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02DE16EB-7F79-1C43-85B7-E93AEB469A63}"/>
              </a:ext>
            </a:extLst>
          </p:cNvPr>
          <p:cNvSpPr/>
          <p:nvPr/>
        </p:nvSpPr>
        <p:spPr>
          <a:xfrm rot="20701425">
            <a:off x="5434005" y="4079068"/>
            <a:ext cx="1402393" cy="2293786"/>
          </a:xfrm>
          <a:prstGeom prst="arc">
            <a:avLst>
              <a:gd name="adj1" fmla="val 16316489"/>
              <a:gd name="adj2" fmla="val 4522977"/>
            </a:avLst>
          </a:prstGeom>
          <a:ln w="31750">
            <a:solidFill>
              <a:schemeClr val="tx1"/>
            </a:solidFill>
            <a:headEnd type="stealth" w="lg" len="lg"/>
            <a:tailEnd type="non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ight Bracket 1">
            <a:extLst>
              <a:ext uri="{FF2B5EF4-FFF2-40B4-BE49-F238E27FC236}">
                <a16:creationId xmlns:a16="http://schemas.microsoft.com/office/drawing/2014/main" id="{50278DCC-D537-8DE0-9A31-6AC4F9BA96F0}"/>
              </a:ext>
            </a:extLst>
          </p:cNvPr>
          <p:cNvSpPr/>
          <p:nvPr/>
        </p:nvSpPr>
        <p:spPr>
          <a:xfrm>
            <a:off x="3288604" y="1776024"/>
            <a:ext cx="210701" cy="805068"/>
          </a:xfrm>
          <a:prstGeom prst="rightBracket">
            <a:avLst/>
          </a:prstGeom>
          <a:ln w="47625">
            <a:solidFill>
              <a:schemeClr val="tx1"/>
            </a:solidFill>
          </a:ln>
          <a:effectLst>
            <a:outerShdw blurRad="88900" dist="38100" dir="2700000" algn="tl" rotWithShape="0">
              <a:schemeClr val="bg1">
                <a:alpha val="97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65314" tIns="32657" rIns="65314" bIns="326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26578"/>
            <a:endParaRPr lang="en-US" sz="128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Arc 2">
            <a:extLst>
              <a:ext uri="{FF2B5EF4-FFF2-40B4-BE49-F238E27FC236}">
                <a16:creationId xmlns:a16="http://schemas.microsoft.com/office/drawing/2014/main" id="{2C7BDC8C-3EB8-6457-40BA-F89498BF5726}"/>
              </a:ext>
            </a:extLst>
          </p:cNvPr>
          <p:cNvSpPr/>
          <p:nvPr/>
        </p:nvSpPr>
        <p:spPr>
          <a:xfrm rot="898575" flipV="1">
            <a:off x="3199064" y="951042"/>
            <a:ext cx="870146" cy="1134351"/>
          </a:xfrm>
          <a:prstGeom prst="arc">
            <a:avLst>
              <a:gd name="adj1" fmla="val 16727238"/>
              <a:gd name="adj2" fmla="val 4522977"/>
            </a:avLst>
          </a:prstGeom>
          <a:ln w="31750">
            <a:solidFill>
              <a:schemeClr val="tx1"/>
            </a:solidFill>
            <a:headEnd type="stealth" w="lg" len="lg"/>
            <a:tailEnd type="none" w="lg" len="lg"/>
          </a:ln>
          <a:effectLst>
            <a:outerShdw blurRad="50800" dist="38100" dir="2700000" algn="tl" rotWithShape="0">
              <a:schemeClr val="bg1">
                <a:alpha val="94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4936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71" y="5958644"/>
            <a:ext cx="9033033" cy="89556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dirty="0">
                <a:solidFill>
                  <a:srgbClr val="000000"/>
                </a:solidFill>
              </a:rPr>
              <a:t>Loose reticular connective tissue</a:t>
            </a:r>
          </a:p>
        </p:txBody>
      </p:sp>
      <p:pic>
        <p:nvPicPr>
          <p:cNvPr id="20483" name="Picture 2" descr="F05_25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00" b="7812"/>
          <a:stretch/>
        </p:blipFill>
        <p:spPr bwMode="auto">
          <a:xfrm>
            <a:off x="189800" y="228600"/>
            <a:ext cx="8764400" cy="5736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DE8CC2-241D-DB4A-8794-773E559D3913}"/>
              </a:ext>
            </a:extLst>
          </p:cNvPr>
          <p:cNvSpPr txBox="1"/>
          <p:nvPr/>
        </p:nvSpPr>
        <p:spPr>
          <a:xfrm>
            <a:off x="5893906" y="4769722"/>
            <a:ext cx="2303220" cy="830997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wrap="square" rtlCol="0">
            <a:spAutoFit/>
          </a:bodyPr>
          <a:lstStyle/>
          <a:p>
            <a:pPr algn="ctr" defTabSz="326578"/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Type III collagen (reticular) fibers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CB8D664-F67F-BD4D-A510-72D41D9921D9}"/>
              </a:ext>
            </a:extLst>
          </p:cNvPr>
          <p:cNvCxnSpPr>
            <a:cxnSpLocks/>
          </p:cNvCxnSpPr>
          <p:nvPr/>
        </p:nvCxnSpPr>
        <p:spPr>
          <a:xfrm>
            <a:off x="2415209" y="2067338"/>
            <a:ext cx="685800" cy="1"/>
          </a:xfrm>
          <a:prstGeom prst="straightConnector1">
            <a:avLst/>
          </a:prstGeom>
          <a:ln w="28575">
            <a:solidFill>
              <a:schemeClr val="bg1"/>
            </a:solidFill>
            <a:tailEnd type="stealth" w="lg" len="lg"/>
          </a:ln>
          <a:effectLst>
            <a:outerShdw blurRad="50800" dist="38100" dir="2700000" algn="tl" rotWithShape="0">
              <a:prstClr val="black">
                <a:alpha val="8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B050398-9536-7A43-AD86-D46D997C77DF}"/>
              </a:ext>
            </a:extLst>
          </p:cNvPr>
          <p:cNvSpPr txBox="1"/>
          <p:nvPr/>
        </p:nvSpPr>
        <p:spPr>
          <a:xfrm>
            <a:off x="864704" y="1655463"/>
            <a:ext cx="1520687" cy="830997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square" rtlCol="0">
            <a:spAutoFit/>
          </a:bodyPr>
          <a:lstStyle/>
          <a:p>
            <a:pPr algn="ctr" defTabSz="326578"/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Ground substance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3B2F243-5DC4-2C46-B95D-C7A01BD66886}"/>
              </a:ext>
            </a:extLst>
          </p:cNvPr>
          <p:cNvCxnSpPr>
            <a:cxnSpLocks/>
          </p:cNvCxnSpPr>
          <p:nvPr/>
        </p:nvCxnSpPr>
        <p:spPr>
          <a:xfrm flipV="1">
            <a:off x="7166113" y="4174435"/>
            <a:ext cx="228600" cy="556591"/>
          </a:xfrm>
          <a:prstGeom prst="straightConnector1">
            <a:avLst/>
          </a:prstGeom>
          <a:ln w="28575">
            <a:solidFill>
              <a:schemeClr val="bg1"/>
            </a:solidFill>
            <a:tailEnd type="stealth" w="lg" len="lg"/>
          </a:ln>
          <a:effectLst>
            <a:outerShdw blurRad="50800" dist="38100" dir="2700000" algn="tl" rotWithShape="0">
              <a:prstClr val="black">
                <a:alpha val="8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8AD3B8E-182B-2848-BAD8-AAE5EF2C2D48}"/>
              </a:ext>
            </a:extLst>
          </p:cNvPr>
          <p:cNvCxnSpPr>
            <a:cxnSpLocks/>
          </p:cNvCxnSpPr>
          <p:nvPr/>
        </p:nvCxnSpPr>
        <p:spPr>
          <a:xfrm flipV="1">
            <a:off x="6940826" y="4018722"/>
            <a:ext cx="0" cy="692426"/>
          </a:xfrm>
          <a:prstGeom prst="straightConnector1">
            <a:avLst/>
          </a:prstGeom>
          <a:ln w="28575">
            <a:solidFill>
              <a:schemeClr val="bg1"/>
            </a:solidFill>
            <a:tailEnd type="stealth" w="lg" len="lg"/>
          </a:ln>
          <a:effectLst>
            <a:outerShdw blurRad="50800" dist="38100" dir="2700000" algn="tl" rotWithShape="0">
              <a:prstClr val="black">
                <a:alpha val="8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2519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Connective Tissue Lecture Outline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960004" y="2337656"/>
            <a:ext cx="7508776" cy="2390175"/>
          </a:xfrm>
        </p:spPr>
        <p:txBody>
          <a:bodyPr>
            <a:noAutofit/>
          </a:bodyPr>
          <a:lstStyle/>
          <a:p>
            <a:r>
              <a:rPr lang="en-US" sz="2800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2514710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Content Placeholder 5"/>
          <p:cNvSpPr>
            <a:spLocks noGrp="1"/>
          </p:cNvSpPr>
          <p:nvPr>
            <p:ph idx="1"/>
          </p:nvPr>
        </p:nvSpPr>
        <p:spPr>
          <a:xfrm>
            <a:off x="1462931" y="1493040"/>
            <a:ext cx="6766550" cy="41089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509601"/>
                </a:solidFill>
              </a:rPr>
              <a:t>There are ONLY FOUR basic tissues!</a:t>
            </a:r>
          </a:p>
          <a:p>
            <a:pPr>
              <a:spcBef>
                <a:spcPts val="600"/>
              </a:spcBef>
            </a:pPr>
            <a:r>
              <a:rPr lang="en-US" sz="2800" dirty="0"/>
              <a:t>Epithelium </a:t>
            </a:r>
          </a:p>
          <a:p>
            <a:pPr>
              <a:spcBef>
                <a:spcPts val="600"/>
              </a:spcBef>
            </a:pPr>
            <a:r>
              <a:rPr lang="en-US" sz="2800" dirty="0"/>
              <a:t>Connective tissue</a:t>
            </a:r>
          </a:p>
          <a:p>
            <a:pPr>
              <a:spcBef>
                <a:spcPts val="600"/>
              </a:spcBef>
            </a:pPr>
            <a:r>
              <a:rPr lang="en-US" sz="2800" dirty="0"/>
              <a:t>Muscle </a:t>
            </a:r>
          </a:p>
          <a:p>
            <a:pPr>
              <a:spcBef>
                <a:spcPts val="600"/>
              </a:spcBef>
            </a:pPr>
            <a:r>
              <a:rPr lang="en-US" sz="2800" dirty="0"/>
              <a:t>Nerve</a:t>
            </a:r>
          </a:p>
          <a:p>
            <a:pPr marL="0" indent="0">
              <a:spcBef>
                <a:spcPts val="3000"/>
              </a:spcBef>
              <a:buNone/>
            </a:pPr>
            <a:r>
              <a:rPr lang="en-US" sz="2800" dirty="0">
                <a:solidFill>
                  <a:srgbClr val="509601"/>
                </a:solidFill>
              </a:rPr>
              <a:t>All tissues are composed of: </a:t>
            </a:r>
          </a:p>
          <a:p>
            <a:pPr>
              <a:spcBef>
                <a:spcPts val="600"/>
              </a:spcBef>
            </a:pPr>
            <a:r>
              <a:rPr lang="en-US" sz="2800" dirty="0"/>
              <a:t>Cells </a:t>
            </a:r>
          </a:p>
          <a:p>
            <a:pPr>
              <a:spcBef>
                <a:spcPts val="600"/>
              </a:spcBef>
            </a:pPr>
            <a:r>
              <a:rPr lang="en-US" sz="2800" dirty="0"/>
              <a:t>Extracellular matrix (stuff between cells)</a:t>
            </a:r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Tissue Basic Concepts</a:t>
            </a:r>
          </a:p>
        </p:txBody>
      </p:sp>
    </p:spTree>
    <p:extLst>
      <p:ext uri="{BB962C8B-B14F-4D97-AF65-F5344CB8AC3E}">
        <p14:creationId xmlns:p14="http://schemas.microsoft.com/office/powerpoint/2010/main" val="1138446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Content Placeholder 6"/>
          <p:cNvSpPr>
            <a:spLocks noGrp="1"/>
          </p:cNvSpPr>
          <p:nvPr>
            <p:ph idx="1"/>
          </p:nvPr>
        </p:nvSpPr>
        <p:spPr>
          <a:xfrm>
            <a:off x="970313" y="2018642"/>
            <a:ext cx="7404611" cy="3488449"/>
          </a:xfrm>
        </p:spPr>
        <p:txBody>
          <a:bodyPr>
            <a:noAutofit/>
          </a:bodyPr>
          <a:lstStyle/>
          <a:p>
            <a:r>
              <a:rPr lang="en-US" sz="2800" dirty="0"/>
              <a:t>Extracellular matrix (ECM) is the major component of most types of connective tissue.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Cells are a minor component.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The other basic tissues (epithelium, muscle, nerve) are fundamentally different in that they are composed mainly of cells. 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What Makes Connective Tissue Unique?</a:t>
            </a:r>
          </a:p>
        </p:txBody>
      </p:sp>
    </p:spTree>
    <p:extLst>
      <p:ext uri="{BB962C8B-B14F-4D97-AF65-F5344CB8AC3E}">
        <p14:creationId xmlns:p14="http://schemas.microsoft.com/office/powerpoint/2010/main" val="1386817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833"/>
            <a:ext cx="8229600" cy="612007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dirty="0"/>
              <a:t>Types of connective tissue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08096" y="1430854"/>
            <a:ext cx="8922097" cy="4280678"/>
            <a:chOff x="108096" y="916251"/>
            <a:chExt cx="8922097" cy="4280678"/>
          </a:xfrm>
        </p:grpSpPr>
        <p:sp>
          <p:nvSpPr>
            <p:cNvPr id="3" name="TextBox 2"/>
            <p:cNvSpPr txBox="1"/>
            <p:nvPr/>
          </p:nvSpPr>
          <p:spPr>
            <a:xfrm>
              <a:off x="3232955" y="916251"/>
              <a:ext cx="2822420" cy="461665"/>
            </a:xfrm>
            <a:prstGeom prst="rect">
              <a:avLst/>
            </a:prstGeom>
            <a:noFill/>
            <a:ln w="158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Connective Tissue</a:t>
              </a:r>
            </a:p>
          </p:txBody>
        </p:sp>
        <p:cxnSp>
          <p:nvCxnSpPr>
            <p:cNvPr id="29" name="Straight Connector 28"/>
            <p:cNvCxnSpPr/>
            <p:nvPr/>
          </p:nvCxnSpPr>
          <p:spPr>
            <a:xfrm>
              <a:off x="1514163" y="1635487"/>
              <a:ext cx="6146201" cy="0"/>
            </a:xfrm>
            <a:prstGeom prst="line">
              <a:avLst/>
            </a:prstGeom>
            <a:ln w="190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1521222" y="1639044"/>
              <a:ext cx="0" cy="262752"/>
            </a:xfrm>
            <a:prstGeom prst="line">
              <a:avLst/>
            </a:prstGeom>
            <a:ln w="190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7659359" y="1639044"/>
              <a:ext cx="0" cy="262752"/>
            </a:xfrm>
            <a:prstGeom prst="line">
              <a:avLst/>
            </a:prstGeom>
            <a:ln w="190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Group 3"/>
            <p:cNvGrpSpPr/>
            <p:nvPr/>
          </p:nvGrpSpPr>
          <p:grpSpPr>
            <a:xfrm>
              <a:off x="108096" y="1380820"/>
              <a:ext cx="8922097" cy="3816109"/>
              <a:chOff x="108096" y="1380820"/>
              <a:chExt cx="8922097" cy="3816109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3372330" y="2970047"/>
                <a:ext cx="2501691" cy="830997"/>
              </a:xfrm>
              <a:prstGeom prst="rect">
                <a:avLst/>
              </a:prstGeom>
              <a:noFill/>
              <a:ln w="158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FF5F09"/>
                    </a:solidFill>
                  </a:rPr>
                  <a:t>Connective Tissue Proper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190888" y="1896356"/>
                <a:ext cx="2644362" cy="830997"/>
              </a:xfrm>
              <a:prstGeom prst="rect">
                <a:avLst/>
              </a:prstGeom>
              <a:noFill/>
              <a:ln w="158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FF5F09"/>
                    </a:solidFill>
                  </a:rPr>
                  <a:t>Specialized Connective Tissue</a:t>
                </a: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6385831" y="1896356"/>
                <a:ext cx="2644362" cy="830997"/>
              </a:xfrm>
              <a:prstGeom prst="rect">
                <a:avLst/>
              </a:prstGeom>
              <a:noFill/>
              <a:ln w="158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FF5F09"/>
                    </a:solidFill>
                  </a:rPr>
                  <a:t>Supporting Connective Tissue</a:t>
                </a: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108096" y="2741992"/>
                <a:ext cx="2820871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rgbClr val="509601"/>
                    </a:solidFill>
                  </a:rPr>
                  <a:t>Adipose tissue</a:t>
                </a:r>
                <a:br>
                  <a:rPr lang="en-US" sz="2000" dirty="0">
                    <a:solidFill>
                      <a:srgbClr val="509601"/>
                    </a:solidFill>
                  </a:rPr>
                </a:br>
                <a:r>
                  <a:rPr lang="en-US" sz="2000" dirty="0">
                    <a:solidFill>
                      <a:srgbClr val="509601"/>
                    </a:solidFill>
                  </a:rPr>
                  <a:t>Hematopoietic tissue</a:t>
                </a:r>
              </a:p>
              <a:p>
                <a:pPr algn="ctr"/>
                <a:r>
                  <a:rPr lang="en-US" sz="2000" dirty="0">
                    <a:solidFill>
                      <a:srgbClr val="509601"/>
                    </a:solidFill>
                  </a:rPr>
                  <a:t>Lymphoid tissue</a:t>
                </a: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6499096" y="2774848"/>
                <a:ext cx="237559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rgbClr val="509601"/>
                    </a:solidFill>
                  </a:rPr>
                  <a:t>Cartilage</a:t>
                </a:r>
                <a:br>
                  <a:rPr lang="en-US" sz="2000" dirty="0">
                    <a:solidFill>
                      <a:srgbClr val="509601"/>
                    </a:solidFill>
                  </a:rPr>
                </a:br>
                <a:r>
                  <a:rPr lang="en-US" sz="2000" dirty="0">
                    <a:solidFill>
                      <a:srgbClr val="509601"/>
                    </a:solidFill>
                  </a:rPr>
                  <a:t>Bone</a:t>
                </a:r>
              </a:p>
            </p:txBody>
          </p:sp>
          <p:cxnSp>
            <p:nvCxnSpPr>
              <p:cNvPr id="27" name="Straight Connector 26"/>
              <p:cNvCxnSpPr/>
              <p:nvPr/>
            </p:nvCxnSpPr>
            <p:spPr>
              <a:xfrm>
                <a:off x="4620456" y="1380820"/>
                <a:ext cx="0" cy="1568632"/>
              </a:xfrm>
              <a:prstGeom prst="line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TextBox 54"/>
              <p:cNvSpPr txBox="1"/>
              <p:nvPr/>
            </p:nvSpPr>
            <p:spPr>
              <a:xfrm>
                <a:off x="2507003" y="3873490"/>
                <a:ext cx="4389996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rgbClr val="509601"/>
                    </a:solidFill>
                  </a:rPr>
                  <a:t>Surrounds delicate things like vessels Scaffolds mushy things like lymph nodes Connects bones</a:t>
                </a:r>
                <a:br>
                  <a:rPr lang="en-US" sz="2000" dirty="0">
                    <a:solidFill>
                      <a:srgbClr val="509601"/>
                    </a:solidFill>
                  </a:rPr>
                </a:br>
                <a:r>
                  <a:rPr lang="en-US" sz="2000" dirty="0">
                    <a:solidFill>
                      <a:srgbClr val="509601"/>
                    </a:solidFill>
                  </a:rPr>
                  <a:t>Supports skin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21543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Connective Tissue Development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1023110" y="1905246"/>
            <a:ext cx="7355771" cy="425151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2800" dirty="0"/>
              <a:t>Connective tissue develops from a precursor tissue called mesenchyme (which arises from mesoderm). 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Mesenchyme is an undifferentiated tissue present only in early embryonic life. 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Mesenchyme gives rise to all connective tissues plus vessels and smooth muscle cells. </a:t>
            </a:r>
          </a:p>
          <a:p>
            <a:pPr marL="0" indent="0">
              <a:spcBef>
                <a:spcPts val="1224"/>
              </a:spcBef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328585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Content Placeholder 5"/>
          <p:cNvSpPr>
            <a:spLocks noGrp="1"/>
          </p:cNvSpPr>
          <p:nvPr>
            <p:ph sz="half" idx="1"/>
          </p:nvPr>
        </p:nvSpPr>
        <p:spPr>
          <a:xfrm>
            <a:off x="-141118" y="6150869"/>
            <a:ext cx="9285118" cy="584776"/>
          </a:xfrm>
        </p:spPr>
        <p:txBody>
          <a:bodyPr wrap="square">
            <a:spAutoFit/>
          </a:bodyPr>
          <a:lstStyle/>
          <a:p>
            <a:pPr marL="0" indent="0" algn="ctr">
              <a:buFont typeface="Wingdings" pitchFamily="2" charset="2"/>
              <a:buNone/>
            </a:pPr>
            <a:r>
              <a:rPr lang="en-US" sz="3200" dirty="0">
                <a:solidFill>
                  <a:srgbClr val="000000"/>
                </a:solidFill>
              </a:rPr>
              <a:t>Mesenchyme: bland cells in lots of ground substance</a:t>
            </a:r>
          </a:p>
        </p:txBody>
      </p:sp>
      <p:pic>
        <p:nvPicPr>
          <p:cNvPr id="38917" name="Picture 4" descr="F005_00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20" r="10667"/>
          <a:stretch/>
        </p:blipFill>
        <p:spPr bwMode="auto">
          <a:xfrm rot="16200000">
            <a:off x="1628165" y="-1123144"/>
            <a:ext cx="5902286" cy="8551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25181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6587</TotalTime>
  <Words>1024</Words>
  <Application>Microsoft Macintosh PowerPoint</Application>
  <PresentationFormat>On-screen Show (4:3)</PresentationFormat>
  <Paragraphs>202</Paragraphs>
  <Slides>36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44" baseType="lpstr">
      <vt:lpstr>Arial</vt:lpstr>
      <vt:lpstr>Calibri</vt:lpstr>
      <vt:lpstr>Calibri Light</vt:lpstr>
      <vt:lpstr>Helvetica</vt:lpstr>
      <vt:lpstr>Helvetica Light</vt:lpstr>
      <vt:lpstr>Wingdings</vt:lpstr>
      <vt:lpstr>Office Theme</vt:lpstr>
      <vt:lpstr>1_Office Theme</vt:lpstr>
      <vt:lpstr>Connective Tissue</vt:lpstr>
      <vt:lpstr>Connective Tissue Lecture Objectives</vt:lpstr>
      <vt:lpstr>Connective Tissue Lecture Outline</vt:lpstr>
      <vt:lpstr>Connective Tissue Lecture Outline</vt:lpstr>
      <vt:lpstr>Tissue Basic Concepts</vt:lpstr>
      <vt:lpstr>What Makes Connective Tissue Unique?</vt:lpstr>
      <vt:lpstr>Types of connective tissue</vt:lpstr>
      <vt:lpstr>Connective Tissue Development</vt:lpstr>
      <vt:lpstr>PowerPoint Presentation</vt:lpstr>
      <vt:lpstr>Connective Tissue Lecture Outline</vt:lpstr>
      <vt:lpstr>Composition of Extracellular Matrix (ECM)</vt:lpstr>
      <vt:lpstr>Two Main Protein Fibers in ECM</vt:lpstr>
      <vt:lpstr>Main Types of Collagen in the Body</vt:lpstr>
      <vt:lpstr>Main Types of Collagen in the Body</vt:lpstr>
      <vt:lpstr>Structure of fibrillar collagen</vt:lpstr>
      <vt:lpstr>Collagen fibrils, longitudinal and in cross-section, by EM</vt:lpstr>
      <vt:lpstr>Type I collagen fibers and bundles</vt:lpstr>
      <vt:lpstr>Type III collagen (reticular) fibers stained with silver.</vt:lpstr>
      <vt:lpstr>Elastic fibers are composed of an elastin core surrounded by microfibrils (composed of fibrillin)</vt:lpstr>
      <vt:lpstr>Elastin can expand and contract. </vt:lpstr>
      <vt:lpstr>Elastic fibers</vt:lpstr>
      <vt:lpstr>Ground substance</vt:lpstr>
      <vt:lpstr>PowerPoint Presentation</vt:lpstr>
      <vt:lpstr>PowerPoint Presentation</vt:lpstr>
      <vt:lpstr>PowerPoint Presentation</vt:lpstr>
      <vt:lpstr>PowerPoint Presentation</vt:lpstr>
      <vt:lpstr>Connective Tissue Lecture Outline</vt:lpstr>
      <vt:lpstr>Fibroblasts are the most common cell in connective tissue. Super active: make collagen, elastin, ground substance.</vt:lpstr>
      <vt:lpstr>Connective Tissue Lecture Outline</vt:lpstr>
      <vt:lpstr>Classification of connective tissue proper</vt:lpstr>
      <vt:lpstr>Connective Tissue Proper in a Nutshell</vt:lpstr>
      <vt:lpstr>The Four Types of Connective Tissue Proper</vt:lpstr>
      <vt:lpstr>PowerPoint Presentation</vt:lpstr>
      <vt:lpstr>Dense irregular connective tissue</vt:lpstr>
      <vt:lpstr>Loose areolar connective tissue</vt:lpstr>
      <vt:lpstr>Loose reticular connective tissue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Kristine Krafts</dc:creator>
  <cp:lastModifiedBy>Kristine P Krafts</cp:lastModifiedBy>
  <cp:revision>617</cp:revision>
  <dcterms:created xsi:type="dcterms:W3CDTF">2011-10-27T17:49:46Z</dcterms:created>
  <dcterms:modified xsi:type="dcterms:W3CDTF">2026-08-23T02:18:57Z</dcterms:modified>
</cp:coreProperties>
</file>