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1"/>
  </p:notesMasterIdLst>
  <p:handoutMasterIdLst>
    <p:handoutMasterId r:id="rId62"/>
  </p:handoutMasterIdLst>
  <p:sldIdLst>
    <p:sldId id="429" r:id="rId2"/>
    <p:sldId id="453" r:id="rId3"/>
    <p:sldId id="847" r:id="rId4"/>
    <p:sldId id="853" r:id="rId5"/>
    <p:sldId id="890" r:id="rId6"/>
    <p:sldId id="854" r:id="rId7"/>
    <p:sldId id="758" r:id="rId8"/>
    <p:sldId id="842" r:id="rId9"/>
    <p:sldId id="855" r:id="rId10"/>
    <p:sldId id="839" r:id="rId11"/>
    <p:sldId id="844" r:id="rId12"/>
    <p:sldId id="848" r:id="rId13"/>
    <p:sldId id="901" r:id="rId14"/>
    <p:sldId id="845" r:id="rId15"/>
    <p:sldId id="899" r:id="rId16"/>
    <p:sldId id="846" r:id="rId17"/>
    <p:sldId id="904" r:id="rId18"/>
    <p:sldId id="856" r:id="rId19"/>
    <p:sldId id="843" r:id="rId20"/>
    <p:sldId id="857" r:id="rId21"/>
    <p:sldId id="862" r:id="rId22"/>
    <p:sldId id="863" r:id="rId23"/>
    <p:sldId id="859" r:id="rId24"/>
    <p:sldId id="864" r:id="rId25"/>
    <p:sldId id="781" r:id="rId26"/>
    <p:sldId id="866" r:id="rId27"/>
    <p:sldId id="787" r:id="rId28"/>
    <p:sldId id="789" r:id="rId29"/>
    <p:sldId id="860" r:id="rId30"/>
    <p:sldId id="877" r:id="rId31"/>
    <p:sldId id="799" r:id="rId32"/>
    <p:sldId id="930" r:id="rId33"/>
    <p:sldId id="908" r:id="rId34"/>
    <p:sldId id="910" r:id="rId35"/>
    <p:sldId id="931" r:id="rId36"/>
    <p:sldId id="875" r:id="rId37"/>
    <p:sldId id="918" r:id="rId38"/>
    <p:sldId id="932" r:id="rId39"/>
    <p:sldId id="871" r:id="rId40"/>
    <p:sldId id="873" r:id="rId41"/>
    <p:sldId id="872" r:id="rId42"/>
    <p:sldId id="876" r:id="rId43"/>
    <p:sldId id="861" r:id="rId44"/>
    <p:sldId id="885" r:id="rId45"/>
    <p:sldId id="817" r:id="rId46"/>
    <p:sldId id="818" r:id="rId47"/>
    <p:sldId id="819" r:id="rId48"/>
    <p:sldId id="820" r:id="rId49"/>
    <p:sldId id="822" r:id="rId50"/>
    <p:sldId id="887" r:id="rId51"/>
    <p:sldId id="888" r:id="rId52"/>
    <p:sldId id="907" r:id="rId53"/>
    <p:sldId id="923" r:id="rId54"/>
    <p:sldId id="924" r:id="rId55"/>
    <p:sldId id="925" r:id="rId56"/>
    <p:sldId id="926" r:id="rId57"/>
    <p:sldId id="927" r:id="rId58"/>
    <p:sldId id="929" r:id="rId59"/>
    <p:sldId id="936" r:id="rId6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9">
          <p15:clr>
            <a:srgbClr val="A4A3A4"/>
          </p15:clr>
        </p15:guide>
        <p15:guide id="2" orient="horz" pos="3858">
          <p15:clr>
            <a:srgbClr val="A4A3A4"/>
          </p15:clr>
        </p15:guide>
        <p15:guide id="3" pos="5301">
          <p15:clr>
            <a:srgbClr val="A4A3A4"/>
          </p15:clr>
        </p15:guide>
        <p15:guide id="4" pos="456" userDrawn="1">
          <p15:clr>
            <a:srgbClr val="A4A3A4"/>
          </p15:clr>
        </p15:guide>
        <p15:guide id="5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509601"/>
    <a:srgbClr val="981B8F"/>
    <a:srgbClr val="60125B"/>
    <a:srgbClr val="FF5F09"/>
    <a:srgbClr val="11FF0B"/>
    <a:srgbClr val="FEFFE3"/>
    <a:srgbClr val="484345"/>
    <a:srgbClr val="121212"/>
    <a:srgbClr val="D47310"/>
    <a:srgbClr val="E05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82" autoAdjust="0"/>
    <p:restoredTop sz="85959" autoAdjust="0"/>
  </p:normalViewPr>
  <p:slideViewPr>
    <p:cSldViewPr snapToGrid="0">
      <p:cViewPr varScale="1">
        <p:scale>
          <a:sx n="108" d="100"/>
          <a:sy n="108" d="100"/>
        </p:scale>
        <p:origin x="1872" y="192"/>
      </p:cViewPr>
      <p:guideLst>
        <p:guide orient="horz" pos="279"/>
        <p:guide orient="horz" pos="3858"/>
        <p:guide pos="5301"/>
        <p:guide pos="456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462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7875E2-2BE0-AA43-939D-847D85197590}" type="datetimeFigureOut">
              <a:rPr lang="en-US" smtClean="0"/>
              <a:t>8/24/26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0C9E8B-5237-CC47-9FCE-144E1B5F9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70945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8-23T16:06:38.2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0 461 24575,'9'0'0,"-2"0"0,-4 0 0,0 0 0,1 0 0,0 0 0,1 0 0,3 0 0,-1 0 0,0 0 0,-2 0 0,0 0 0,0 0 0,-1 0 0,3 0 0,1 0 0,1 0 0,0 0 0,1 0 0,1 2 0,1 0 0,3-1 0,-3 1 0,-1-2 0,-5 0 0,-1 0 0,-2 0 0,0 0 0,2 0 0,-2 0 0,3 0 0,-1-2 0,3 2 0,0-1 0,2-2 0,2 0 0,1-1 0,3 0 0,-1 1 0,-3 1 0,-3-1 0,-2 3 0,-4-2 0,3 2 0,-1 0 0,0 0 0,0-1 0,-2 1 0,0-2 0,0 2 0,5-1 0,0 0 0,5-2 0,0 3 0,-2-1 0,0 1 0,-1-2 0,-1 2 0,-1-2 0,0 2 0,3 0 0,-2 0 0,4 0 0,-3 0 0,1-1 0,-3 0 0,-1 0 0,-1 1 0,1-2 0,7 1 0,0-3 0,3 1 0,-6 1 0,-3 1 0,-4 1 0,1-2 0,0 2 0,3-2 0,0 2 0,-1 0 0,1 0 0,-1-1 0,4 0 0,-1-1 0,0 1 0,-4 0 0,-2 1 0,1 0 0,-1 0 0,3 0 0,-2 0 0,3-2 0,0 2 0,-3-2 0,3 2 0,-5 0 0,3 0 0,-1 0 0,1-1 0,1 1 0,-1-3 0,1 2 0,-1 0 0,-1-1 0,1 2 0,-1-2 0,1 2 0,-1-1 0,0 1 0,-1-2 0,1 2 0,3 0 0,-1-1 0,2 0 0,-1 0 0,0-1 0,0 2 0,-3-1 0,-1 1 0,1 0 0,1 0 0,1-2 0,2 2 0,-3-2 0,2 1 0,-4 0 0,4 0 0,-5 1 0,5-2 0,-2 2 0,3-3 0,1 3 0,-4-2 0,1 1 0,1 0 0,-3-1 0,6 0 0,-3 0 0,2-1 0,-1 1 0,-1 0 0,0-1 0,-2 3 0,2-3 0,-1 1 0,1 0 0,-3-1 0,1 3 0,-3-1 0,0-1 0,0 2 0,-1-2 0,1 1 0,0 0 0,0 0 0,1-1 0,-1 2 0,0-3 0,2 3 0,-2-3 0,2 1 0,-2 0 0,3-1 0,-2 3 0,3-2 0,-3 2 0,2-1 0,-1 1 0,2-3 0,0 2 0,1-2 0,-2 3 0,-1-3 0,0 3 0,-1-2 0,0 1 0,2-1 0,2 0 0,0-1 0,3 1 0,-3-1 0,-1 1 0,-1 1 0,-3 1 0,3 0 0,-2-2 0,0 2 0,1-2 0,1 1 0,1 0 0,2-1 0,-1 1 0,0-2 0,0 3 0,-3-2 0,0 1 0,-2 1 0,0-2 0,2 1 0,1-1 0,1 0 0,1-1 0,-2 1 0,2-1 0,0-2 0,1 3 0,-2-4 0,0 5 0,-2-3 0,2 1 0,-1-1 0,3-1 0,-2 4 0,3-2 0,-5 2 0,-1 0 0,-1 1 0,0 0 0,1 0 0,0-2 0,1 2 0,2-3 0,0 3 0,3-3 0,-2 2 0,0-2 0,-3 3 0,-2-1 0,2 1 0,-2-2 0,2 2 0,-2-2 0,0 2 0,0-1 0,0-1 0,1 0 0,-1 1 0,1 1 0,0-2 0,2 2 0,-1-3 0,1 3 0,1-2 0,-3 1 0,2 0 0,-2-2 0,1 3 0,-2-3 0,1 1 0,4-1 0,1 0 0,0 1 0,-2-1 0,-3 2 0,-1-2 0,0 3 0,1-1 0,-1-1 0,1 0 0,1-1 0,0 0 0,0 1 0,1-2 0,-1 1 0,3 0 0,-3 0 0,1 3 0,-3-3 0,3 1 0,-2-1 0,1 1 0,-2 0 0,0 1 0,2 1 0,-2-3 0,3 1 0,-2-2 0,0 1 0,1-2 0,0 2 0,1-2 0,-1 3 0,0 1 0,-2 1 0,1-3 0,1-1 0,5-2 0,-2-1 0,4 1 0,-3-1 0,0 2 0,-4 2 0,1 0 0,-2 1 0,0 0 0,-2-1 0,1 3 0,-1-3 0,1 1 0,1-2 0,3-3 0,-1-1 0,1 1 0,-4 1 0,0 4 0,-3-1 0,2 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8-23T16:07:06.8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977 1 24575,'-3'12'0,"-1"1"0,1-3 0,0 1 0,-1-6 0,1 1 0,0-1 0,-1-1 0,1 1 0,0 1 0,1 2 0,-1 1 0,3 2 0,-3-3 0,2 1 0,-2-2 0,2 3 0,-3-1 0,1 2 0,1-2 0,-1 1 0,3-1 0,-3 2 0,3-1 0,-3 1 0,1-1 0,0-2 0,0 0 0,1-1 0,1-1 0,-2 1 0,1-1 0,0 3 0,0-1 0,1-1 0,-2 1 0,1 0 0,-1 2 0,-1 1 0,1 0 0,0 3 0,-1-1 0,1 2 0,1-4 0,-2 1 0,2-3 0,-2 3 0,1-5 0,1 3 0,-2-3 0,1 1 0,0-2 0,-2 1 0,3-1 0,-3 0 0,2 5 0,-2-4 0,1 7 0,0-4 0,1-1 0,-1 4 0,3-6 0,-3 3 0,-1 0 0,1 0 0,-3 1 0,1 0 0,-2 0 0,2 2 0,0-2 0,2 1 0,0-3 0,1 1 0,0-3 0,1 2 0,-1 1 0,-1 0 0,-1-1 0,1 2 0,0-3 0,0 5 0,-1-3 0,0 0 0,0 0 0,-1-2 0,3-2 0,-1 1 0,2-3 0,-3 1 0,1 0 0,0 0 0,-1 0 0,1-1 0,-2 4 0,0-3 0,0 4 0,-1-2 0,2-1 0,-2 0 0,1 1 0,0 0 0,-1 2 0,1-3 0,0 4 0,0-4 0,0 2 0,2-2 0,-3 4 0,0-2 0,1 2 0,1-4 0,2 0 0,-3-2 0,3 2 0,-2-1 0,2-1 0,-1 1 0,1-2 0,-1 3 0,-2-2 0,1 4 0,0-3 0,0-1 0,1 1 0,0-2 0,-1 0 0,1 1 0,0-1 0,-1 0 0,1 2 0,0-2 0,-1 2 0,1-1 0,-2 3 0,0 1 0,0 0 0,-1 0 0,2-2 0,-2 0 0,4-1 0,-5 3 0,3-2 0,-4 4 0,3-3 0,-1 0 0,2-1 0,0 1 0,0 0 0,2-3 0,1-1 0,-1 2 0,2 0 0,-3 0 0,1 1 0,-1-1 0,1 0 0,-1-1 0,1 1 0,-1-3 0,1 2 0,-2-2 0,3 1 0,-3 0 0,2 1 0,0-1 0,-1-1 0,1 2 0,1-2 0,-1 2 0,-2 1 0,1 0 0,-3 1 0,1 1 0,3-2 0,-2 1 0,2-4 0,-1 2 0,-1-2 0,1 2 0,-2 1 0,2 0 0,-1 0 0,1 0 0,2-2 0,-3 2 0,1-2 0,1 0 0,-1 2 0,1-2 0,1 2 0,-1-1 0,1 1 0,0 0 0,-2 0 0,3-2 0,-4 2 0,1-2 0,0 2 0,0-2 0,3 0 0,-5 0 0,3 0 0,-1 1 0,0-1 0,1 0 0,-1 2 0,0-2 0,-2 3 0,3-2 0,-3 0 0,4-2 0,-1 1 0,-1-1 0,1 1 0,-1 1 0,-1-2 0,2 3 0,1-4 0,0 1 0,-1 1 0,-2-3 0,1 3 0,0-1 0,-1 0 0,3 1 0,-2-3 0,1 1 0,0 2 0,-1-2 0,1 3 0,-1-2 0,0 0 0,-1-1 0,3 1 0,-2-1 0,-1 1 0,1 2 0,-2-2 0,2 3 0,-1-3 0,1 1 0,0-2 0,-1 1 0,1 0 0,1-1 0,-1-1 0,0 5 0,-1-5 0,0 3 0,2-2 0,-1 0 0,1 0 0,-1 1 0,-1-2 0,3 3 0,-2-3 0,-1 3 0,2-1 0,-2 0 0,2-1 0,-1-1 0,-1 0 0,3 1 0,-2 0 0,1 2 0,-1-3 0,1 3 0,-1-3 0,1 2 0,-1-1 0,-1-1 0,2 3 0,-1-3 0,2 3 0,-3-2 0,1 0 0,0 0 0,-1 1 0,1 1 0,0-1 0,1 1 0,-1-1 0,1 1 0,-5 2 0,1-2 0,-2 2 0,3-4 0,3 2 0,-1-2 0,0 1 0,-5 3 0,0 0 0,-5 2 0,0 2 0,4-5 0,0 2 0,5-4 0,1-1 0,0 1 0,-1 1 0,1 0 0,0-1 0,1 1 0,-1-3 0,1 2 0,-1-2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8-23T16:24:27.1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1928 24575,'33'-6'0,"6"-2"0,-9 4 0,1-1 0,-8 2 0,-7 1 0,2-1 0,1 1 0,2-1 0,5 1 0,-3-2 0,0-1 0,2-1 0,-6-1 0,1 2 0,-4 0 0,-3-1 0,1 2 0,4-5 0,-2 3 0,2-2 0,0 1 0,3-3 0,-2 1 0,3-2 0,-4 1 0,-5 3 0,1 1 0,-5 0 0,2 2 0,-1-1 0,-1 2 0,-2 1 0,1-1 0,-3 3 0,0-3 0,1 1 0,0-3 0,2 2 0,-1-2 0,2 2 0,-3-1 0,4 1 0,-1 0 0,2-2 0,-1 1 0,4-2 0,-4 2 0,3 0 0,-5 2 0,1-1 0,-1 1 0,0-1 0,0 0 0,3-2 0,0 1 0,9-4 0,2 2 0,4-2 0,-5 3 0,-2 0 0,-3 2 0,-3-1 0,2 1 0,0 0 0,2 1 0,2-4 0,1 2 0,-5-1 0,2 0 0,-7 2 0,2 1 0,-2-2 0,2 2 0,0-6 0,2 4 0,0-5 0,1 4 0,-2-3 0,2 3 0,-5 0 0,3-1 0,-2 0 0,-1-2 0,3 1 0,0-2 0,0 1 0,1 0 0,-4 2 0,1 1 0,-3-2 0,9 0 0,-6 0 0,9-3 0,-6 2 0,2-2 0,0 1 0,-1-1 0,-1 0 0,-3 1 0,0 2 0,-3 1 0,1 1 0,0 0 0,2-3 0,0 0 0,2-1 0,-1 0 0,1 1 0,-2 0 0,0 0 0,0 0 0,2 1 0,0-2 0,0 2 0,-2 0 0,0 0 0,0 1 0,0 0 0,0 0 0,-1 2 0,-2-2 0,-2 2 0,2-2 0,-3 1 0,4 0 0,-1-1 0,2-1 0,-2 2 0,1-3 0,-1 3 0,2-3 0,-1 2 0,-1-2 0,2 1 0,-4 2 0,2-1 0,-2 1 0,2 0 0,0-1 0,0 2 0,0-2 0,0-1 0,2-1 0,-1-3 0,4 1 0,-6 0 0,3 1 0,-5 1 0,2-2 0,0-1 0,0 0 0,2-2 0,1 0 0,-2 0 0,0 2 0,1-4 0,-1 5 0,2-3 0,-3 4 0,1-1 0,-2 2 0,1-2 0,-2 3 0,1 0 0,-3 1 0,0 2 0,2 0 0,-2 0 0,3-1 0,2-3 0,-1 1 0,1-2 0,-2 3 0,-1 0 0,1 1 0,0-1 0,1-1 0,2-4 0,-3 4 0,1-2 0,-3 2 0,3 1 0,0-2 0,1 1 0,0-1 0,-4 2 0,1 2 0,-2-2 0,2 3 0,1-4 0,1 1 0,2-1 0,-1 1 0,-1 1 0,0-2 0,-3 2 0,5-2 0,-4-2 0,5 2 0,-4 0 0,2 0 0,0-1 0,1-3 0,1 2 0,-2 0 0,-3 4 0,-1 0 0,-1 1 0,4-1 0,0-2 0,-1 1 0,0-2 0,0-2 0,1 1 0,4-5 0,-1 5 0,1-3 0,-2 2 0,-3 2 0,-2 1 0,0 2 0,2 1 0,-3-1 0,2 0 0,-2 0 0,2 0 0,-1 0 0,4-3 0,0 0 0,2-3 0,-2 2 0,-2 1 0,0 2 0,-2 0 0,2-1 0,-2 0 0,-1 3 0,0 0 0,1-2 0,0 1 0,3-4 0,-2 2 0,2-3 0,-1 4 0,0-4 0,1 2 0,1-3 0,-3 4 0,2-2 0,-2 2 0,2-1 0,-1 0 0,2-3 0,-2 1 0,1 0 0,-1-1 0,-3 6 0,3-4 0,1 1 0,-2-4 0,4 1 0,-4-2 0,2 5 0,-3 0 0,-1 3 0,0 0 0,1 2 0,-3-2 0,2 2 0,-2-1 0,4 0 0,-2-3 0,3 0 0,-3-1 0,0 2 0,2-1 0,-2 1 0,2 1 0,-2-1 0,0 2 0,0-4 0,1 4 0,-3-2 0,1 3 0,-1 1 0,1-6 0,0 4 0,-1-6 0,-1 6 0,1-2 0,1 1 0,0 0 0,-1 2 0,-1 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8-23T16:24:35.6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24575,'8'3'0,"0"-1"0,-5 1 0,3-1 0,1 4 0,2-1 0,1 3 0,-1-2 0,1 1 0,-3-3 0,2 1 0,-6-2 0,6-1 0,-3-1 0,1 2 0,3 4 0,4 3 0,3 2 0,4 4 0,-5-7 0,-4 2 0,-6-7 0,-2-1 0,-1-1 0,0 1 0,-1-1 0,2 1 0,-1 0 0,4 2 0,-1 0 0,1 0 0,-1 1 0,-3-3 0,4 5 0,0-2 0,6 5 0,-1-1 0,-1 0 0,-3-3 0,-3-1 0,1-3 0,-2 2 0,0-1 0,2 1 0,-2 2 0,5-1 0,-4 3 0,3 0 0,-3-1 0,-1-1 0,1-2 0,0 2 0,0-1 0,1 0 0,-2 1 0,0-2 0,-2-1 0,2 2 0,-2-2 0,6 5 0,-4-4 0,3 3 0,-1 0 0,1-2 0,-1 1 0,0-1 0,1-1 0,-2 1 0,2 0 0,3 4 0,-2-1 0,4 2 0,-7-2 0,5 2 0,-3 1 0,6 0 0,1 4 0,-5-5 0,4 3 0,-10-6 0,8 3 0,-6-3 0,5 2 0,-4-1 0,2-1 0,1 3 0,1-1 0,0-2 0,-4-2 0,-1-1 0,-1 0 0,1 1 0,3 0 0,-1 2 0,2-1 0,-1 2 0,3 1 0,-3-1 0,3 2 0,-6-3 0,3 2 0,-2-2 0,2 1 0,0 1 0,0-1 0,-2 0 0,-1 0 0,1-3 0,-2 2 0,2-1 0,-1 0 0,0-1 0,2 2 0,-1-1 0,1 3 0,-2-4 0,1 3 0,-1-2 0,2 1 0,-1 0 0,0 0 0,2 0 0,-1 0 0,-1 0 0,-3-3 0,0-2 0,-2 0 0,1-2 0,2 4 0,1 1 0,2 2 0,1 2 0,3 1 0,-2-1 0,-1-2 0,-5-1 0,0-3 0,-2 2 0,3-4 0,-1 4 0,-1-4 0,2 4 0,1 2 0,1-1 0,2 2 0,-3-3 0,1 3 0,-2-3 0,0 4 0,-1-4 0,1-1 0,0 0 0,0 0 0,3 3 0,-3 0 0,3 2 0,-2-2 0,0 0 0,0 0 0,1-1 0,-2 2 0,2-3 0,-3 0 0,0 0 0,3 4 0,1 0 0,1 4 0,1-3 0,3 6 0,-1-5 0,1 6 0,-1-4 0,-5 0 0,3 1 0,-7-2 0,3-4 0,-2 2 0,1-3 0,1 3 0,0 0 0,2 1 0,0 0 0,1-2 0,-3 0 0,0-3 0,-4 0 0,4-1 0,-3 2 0,2-1 0,-1 0 0,-1 0 0,1-2 0,-3 1 0,3-1 0,-2 0 0,1-1 0,0 2 0,0 1 0,1 1 0,-2-2 0,3 2 0,-1-3 0,-1 3 0,0 1 0,0-2 0,1 4 0,2-2 0,0 4 0,0 0 0,-2-2 0,1 0 0,-2-4 0,2 0 0,-2 0 0,0 1 0,1-2 0,1 2 0,-3-2 0,4 4 0,-3-2 0,2 3 0,-1-1 0,1-4 0,-1 2 0,-1-3 0,-1 0 0,0 1 0,3-1 0,-2 2 0,2 0 0,-2 1 0,-1-2 0,4 3 0,-3 0 0,4 5 0,0-3 0,0 3 0,1-2 0,-4-4 0,1-2 0,-2-2 0,0 0 0,0 3 0,4 0 0,-5 1 0,7 0 0,-5 1 0,6 0 0,-6 3 0,3-4 0,-2 0 0,-3-2 0,4-1 0,-5 0 0,5 1 0,-2 2 0,2 3 0,-2-1 0,1 3 0,0-5 0,-2-2 0,1 2 0,-1 0 0,2 3 0,2 3 0,1-1 0,-2 1 0,1-4 0,-4 0 0,2-3 0,-2 0 0,2-1 0,0 2 0,0 0 0,-2 0 0,1 0 0,-1-3 0,0-1 0,-1 1 0,0 0 0,1 1 0,3 2 0,-2 2 0,2 0 0,-2-2 0,0-2 0,-1-2 0,1 1 0,-1 2 0,1-1 0,0-1 0,-1 0 0,-1-2 0,-1 0 0,2 0 0,-2 2 0,3-2 0,-1 3 0,-1 2 0,2 0 0,-3 1 0,2-3 0,-1-2 0,1 3 0,0-2 0,1 8 0,-3 13 0,3 7 0,2 13 0,-1-10 0,2-2 0,-2-11 0,-2-4 0,1-7 0,-3-5 0,1-4 0,-1 1 0,0-1 0,0 0 0,0 0 0,0 0 0,0 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8-23T16:24:53.1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24575,'3'8'0,"-1"0"0,1-3 0,-3 0 0,2-2 0,-1 3 0,-1-2 0,2 3 0,-2-3 0,0 0 0,0-1 0,0 2 0,0 0 0,0 0 0,0-1 0,0 2 0,0 1 0,0 3 0,0 1 0,0-1 0,0-2 0,0-2 0,0-2 0,0 3 0,0 1 0,0 3 0,0-3 0,0 3 0,0-3 0,0 0 0,0 1 0,0-2 0,1-1 0,0-1 0,0-2 0,-1 5 0,1 0 0,0 2 0,0-1 0,1-3 0,-2 2 0,1 0 0,-1 3 0,2-1 0,-2 1 0,1-3 0,-1 0 0,2-2 0,-2 2 0,2-1 0,-1 1 0,-1-1 0,2 0 0,-2 1 0,0 0 0,0-3 0,0 1 0,0-3 0,0 2 0,0 0 0,0 0 0,0 1 0,0-1 0,0 2 0,0 2 0,0 0 0,0-1 0,0 0 0,0-3 0,0 1 0,0-1 0,0 1 0,0 2 0,0 0 0,0 0 0,0 0 0,0-3 0,0 1 0,0-2 0,0 0 0,0-1 0,0 1 0,1 0 0,0 2 0,0 4 0,-1 0 0,0-2 0,0-1 0,1-2 0,0 2 0,0-1 0,-1 2 0,0 0 0,0 3 0,0-3 0,0 0 0,0-3 0,0-1 0,0 0 0,0 2 0,0-1 0,0 4 0,0-3 0,0 1 0,2-2 0,-2 0 0,1 1 0,-1 0 0,0 1 0,0-1 0,0-1 0,0 0 0,2-2 0,-2 1 0,2 1 0,-2 5 0,1-3 0,-1 5 0,3-2 0,-2-2 0,0 1 0,0-3 0,0 1 0,2-1 0,-3-1 0,1-2 0,-1 0 0,0 2 0,2 0 0,-2 0 0,1-1 0,-1 0 0,0-1 0,0 1 0,0 0 0,0 2 0,0 0 0,0 1 0,2 1 0,-2-3 0,2-1 0,-2-1 0,0 2 0,0-1 0,0 2 0,0-3 0,0 2 0,0 1 0,0-1 0,0 3 0,0 0 0,1 1 0,-1 2 0,2-1 0,-2-2 0,0-3 0,0-2 0,0 1 0,0 4 0,0 1 0,0-1 0,0-1 0,0-3 0,0 0 0,0-1 0,0 1 0,0-1 0,0 0 0,0 0 0,0 0 0,0 1 0,0-1 0,0 1 0,0 4 0,0 2 0,0 3 0,0-5 0,0 0 0,0-5 0,0 0 0,0 2 0,0-2 0,0 3 0,0-1 0,0 1 0,0 2 0,0-1 0,0-1 0,0 0 0,0-1 0,0 0 0,0 0 0,0-1 0,0 0 0,0 1 0,0-2 0,0 1 0,0 0 0,0 0 0,-2-2 0,2 2 0,-1-1 0,1 1 0,0-1 0,0 0 0,0 1 0,0-1 0,-2 0 0,2 0 0,-2 0 0,2 1 0,0-1 0,-1 1 0,0 0 0,-2 0 0,3 1 0,-1 0 0,1 0 0,-2 0 0,2-2 0,-2 1 0,1 1 0,0 0 0,0 0 0,1-2 0,0 0 0,0 0 0,0 1 0,-1-1 0,0 1 0,0 1 0,-1 3 0,2-3 0,-2 1 0,2-2 0,0 0 0,-1 0 0,1 3 0,-2-3 0,2 2 0,0-3 0,0 0 0,0 0 0,0 1 0,0-1 0,0 0 0,0 0 0,0 0 0,0 1 0,0 0 0,0 1 0,-1 0 0,0 0 0,0-1 0,1 0 0,0 0 0,0 0 0,0-1 0,0 0 0,0 0 0,0 0 0,0 2 0,0 0 0,0 4 0,-2-1 0,2 2 0,-2-2 0,2-3 0,0-1 0,0 0 0,0-1 0,0 0 0,0 0 0,0 0 0,-1 2 0,-1 0 0,-1 0 0,1-1 0,1-1 0,1 1 0,-2-3 0,2 2 0,-2-1 0,1 1 0,0 0 0,-2 1 0,3-1 0,-3 0 0,3 0 0,-2 0 0,2 0 0,0 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F3DCD7-3A2F-F442-8E0E-CE9B0E0899A4}" type="datetimeFigureOut">
              <a:rPr lang="en-US" smtClean="0"/>
              <a:t>8/24/26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F065AD-3860-894D-94CD-8F4DF3EA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883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4460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0329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0329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0329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0329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840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66012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93355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92783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Example of a developing bone before replacement of woven immature (or primary) bone with mature (or secondary) bone.</a:t>
            </a:r>
            <a:endParaRPr lang="en-US" sz="16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08750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US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08750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73658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08750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08750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55960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42100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07683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09114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85519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19688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9095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baseline="0" dirty="0"/>
          </a:p>
          <a:p>
            <a:r>
              <a:rPr lang="en-US" baseline="0" dirty="0"/>
              <a:t>This is the </a:t>
            </a:r>
            <a:r>
              <a:rPr lang="en-US" b="1" baseline="0" dirty="0"/>
              <a:t>primary ossification center.</a:t>
            </a:r>
          </a:p>
          <a:p>
            <a:endParaRPr lang="en-US" b="1" baseline="0" dirty="0"/>
          </a:p>
          <a:p>
            <a:r>
              <a:rPr lang="en-US" b="1" dirty="0"/>
              <a:t>Secondary ossification centers</a:t>
            </a:r>
            <a:r>
              <a:rPr lang="en-US" b="1" baseline="0" dirty="0"/>
              <a:t> </a:t>
            </a:r>
            <a:r>
              <a:rPr lang="en-US" baseline="0" dirty="0"/>
              <a:t>start in the epiphyses</a:t>
            </a:r>
          </a:p>
          <a:p>
            <a:r>
              <a:rPr lang="en-US" baseline="0" dirty="0"/>
              <a:t>This defines the beginning of the epiphyseal plate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59040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21941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105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08750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5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08750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08750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08750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08750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087500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 sz="105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08750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0329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049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4577D7-CF44-2E48-B6D7-0DC9A3144296}" type="datetime1">
              <a:rPr lang="en-US" smtClean="0"/>
              <a:t>8/24/26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602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5241810-AF20-1942-9D9B-390F9100C8E6}" type="datetime1">
              <a:rPr lang="en-US" smtClean="0"/>
              <a:t>8/24/26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82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D7EF114-C6CF-ED43-824C-DCA4BCBB3B28}" type="datetime1">
              <a:rPr lang="en-US" smtClean="0"/>
              <a:t>8/24/26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098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81994B2-FC26-2D42-8525-791B6048CE32}" type="datetime1">
              <a:rPr lang="en-US" smtClean="0"/>
              <a:t>8/24/26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932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4AA4F21-462A-3043-BED5-C94FC2E09CCE}" type="datetime1">
              <a:rPr lang="en-US" smtClean="0"/>
              <a:t>8/24/26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853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3F58682-4140-5E4E-B8DE-0666BBE7EAAD}" type="datetime1">
              <a:rPr lang="en-US" smtClean="0"/>
              <a:t>8/24/26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575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BAA8BE9-AA20-5A4A-AE0B-FAA27892936F}" type="datetime1">
              <a:rPr lang="en-US" smtClean="0"/>
              <a:t>8/24/26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407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5024078-3701-224A-B135-B0E4A9ACB772}" type="datetime1">
              <a:rPr lang="en-US" smtClean="0"/>
              <a:t>8/24/26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538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54CEC87-9E1C-314F-80C4-BFAA4928EBE4}" type="datetime1">
              <a:rPr lang="en-US" smtClean="0"/>
              <a:t>8/24/26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905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8F405F-F783-A54E-991C-98A5C324A122}" type="datetime1">
              <a:rPr lang="en-US" smtClean="0"/>
              <a:t>8/24/26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996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98C5390-36B7-9A44-94AA-616CB47E6768}" type="datetime1">
              <a:rPr lang="en-US" smtClean="0"/>
              <a:t>8/24/26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4D38CC-7F3E-D34A-BC30-5D617065A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839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2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7969" y="1747277"/>
            <a:ext cx="688774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7700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rgbClr val="E054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50960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D47310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50960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50960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50960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0.png"/><Relationship Id="rId12" Type="http://schemas.openxmlformats.org/officeDocument/2006/relationships/customXml" Target="../ink/ink5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.xml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artilage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51"/>
          <a:stretch/>
        </p:blipFill>
        <p:spPr>
          <a:xfrm>
            <a:off x="-1" y="43016"/>
            <a:ext cx="9144001" cy="681498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5229413"/>
            <a:ext cx="9144000" cy="1628588"/>
          </a:xfrm>
          <a:prstGeom prst="rect">
            <a:avLst/>
          </a:prstGeom>
          <a:gradFill flip="none" rotWithShape="1">
            <a:gsLst>
              <a:gs pos="27000">
                <a:schemeClr val="bg1">
                  <a:alpha val="80000"/>
                </a:schemeClr>
              </a:gs>
              <a:gs pos="100000">
                <a:schemeClr val="bg1">
                  <a:alpha val="8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1688955" y="5400892"/>
            <a:ext cx="5769265" cy="838371"/>
          </a:xfrm>
        </p:spPr>
        <p:txBody>
          <a:bodyPr>
            <a:noAutofit/>
          </a:bodyPr>
          <a:lstStyle/>
          <a:p>
            <a:r>
              <a:rPr lang="en-US" sz="4800" dirty="0">
                <a:solidFill>
                  <a:srgbClr val="981B8F"/>
                </a:solidFill>
                <a:cs typeface="Helvetica"/>
              </a:rPr>
              <a:t>Cartilage and Bone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056199" y="5978714"/>
            <a:ext cx="7034778" cy="672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tx1"/>
                </a:solidFill>
                <a:cs typeface="Helvetica Light"/>
              </a:rPr>
              <a:t>Kristine Krafts, M.D.</a:t>
            </a:r>
          </a:p>
        </p:txBody>
      </p:sp>
    </p:spTree>
    <p:extLst>
      <p:ext uri="{BB962C8B-B14F-4D97-AF65-F5344CB8AC3E}">
        <p14:creationId xmlns:p14="http://schemas.microsoft.com/office/powerpoint/2010/main" val="4038908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317" y="498749"/>
            <a:ext cx="9054196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400" dirty="0"/>
              <a:t>The fibers of the extracellular matrix </a:t>
            </a:r>
            <a:br>
              <a:rPr lang="en-US" sz="3400" dirty="0"/>
            </a:br>
            <a:r>
              <a:rPr lang="en-US" sz="3400" dirty="0"/>
              <a:t>determine the type of cartilage.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370409"/>
              </p:ext>
            </p:extLst>
          </p:nvPr>
        </p:nvGraphicFramePr>
        <p:xfrm>
          <a:off x="1319867" y="2442883"/>
          <a:ext cx="6658722" cy="29261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293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293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1193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509601"/>
                          </a:solidFill>
                        </a:rPr>
                        <a:t>Hyaline cartilage</a:t>
                      </a:r>
                    </a:p>
                  </a:txBody>
                  <a:tcPr anchor="ctr">
                    <a:lnL w="12700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FFFF"/>
                          </a:solidFill>
                        </a:rPr>
                        <a:t>Type II collagen fibers</a:t>
                      </a:r>
                    </a:p>
                  </a:txBody>
                  <a:tcPr anchor="ctr">
                    <a:lnL w="12700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2241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509601"/>
                          </a:solidFill>
                        </a:rPr>
                        <a:t>Elastic cartilage</a:t>
                      </a:r>
                    </a:p>
                  </a:txBody>
                  <a:tcPr anchor="ctr">
                    <a:lnL w="12700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FFFF"/>
                          </a:solidFill>
                        </a:rPr>
                        <a:t>Type</a:t>
                      </a:r>
                      <a:r>
                        <a:rPr lang="en-US" sz="2800" baseline="0" dirty="0">
                          <a:solidFill>
                            <a:srgbClr val="FFFFFF"/>
                          </a:solidFill>
                        </a:rPr>
                        <a:t> II collagen fibers and elastic fibers</a:t>
                      </a:r>
                      <a:endParaRPr lang="en-US" sz="2800" dirty="0">
                        <a:solidFill>
                          <a:srgbClr val="FFFF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193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509601"/>
                          </a:solidFill>
                        </a:rPr>
                        <a:t>Fibrocartilage</a:t>
                      </a:r>
                    </a:p>
                  </a:txBody>
                  <a:tcPr anchor="ctr">
                    <a:lnL w="12700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rgbClr val="FFFFFF"/>
                          </a:solidFill>
                        </a:rPr>
                        <a:t>Type I collagen fibers</a:t>
                      </a:r>
                    </a:p>
                  </a:txBody>
                  <a:tcPr anchor="ctr">
                    <a:lnL w="12700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>
                          <a:lumMod val="65000"/>
                        </a:prst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63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659" y="216540"/>
            <a:ext cx="9054196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Three Types of Cartilage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1026335" y="1922354"/>
            <a:ext cx="7479416" cy="41818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509601"/>
                </a:solidFill>
              </a:rPr>
              <a:t>Hyaline cartilage</a:t>
            </a:r>
            <a:endParaRPr lang="en-US" sz="2800" dirty="0"/>
          </a:p>
          <a:p>
            <a:r>
              <a:rPr lang="en-US" sz="2800" dirty="0"/>
              <a:t>Most common.</a:t>
            </a:r>
          </a:p>
          <a:p>
            <a:r>
              <a:rPr lang="en-US" sz="2800" dirty="0"/>
              <a:t>Articular surfaces of joints, large respiratory passages, and epiphyseal plate.</a:t>
            </a:r>
          </a:p>
          <a:p>
            <a:r>
              <a:rPr lang="en-US" sz="2800" dirty="0"/>
              <a:t>Functions: support soft tissue, line joints, aid in growth of long bones.</a:t>
            </a:r>
          </a:p>
        </p:txBody>
      </p:sp>
    </p:spTree>
    <p:extLst>
      <p:ext uri="{BB962C8B-B14F-4D97-AF65-F5344CB8AC3E}">
        <p14:creationId xmlns:p14="http://schemas.microsoft.com/office/powerpoint/2010/main" val="35350522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47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Hyaline Cartilage: Histologic Features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half" idx="1"/>
          </p:nvPr>
        </p:nvSpPr>
        <p:spPr>
          <a:xfrm>
            <a:off x="356960" y="1865367"/>
            <a:ext cx="2232278" cy="616334"/>
          </a:xfrm>
        </p:spPr>
        <p:txBody>
          <a:bodyPr>
            <a:noAutofit/>
          </a:bodyPr>
          <a:lstStyle/>
          <a:p>
            <a:pPr marL="0" indent="0" algn="r">
              <a:buNone/>
              <a:defRPr/>
            </a:pPr>
            <a:r>
              <a:rPr lang="en-US" sz="2400" dirty="0">
                <a:solidFill>
                  <a:srgbClr val="509601"/>
                </a:solidFill>
              </a:rPr>
              <a:t>Chondroblasts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7172" name="Content Placeholder 4" descr="F007_002.jpg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21" r="54716" b="6958"/>
          <a:stretch>
            <a:fillRect/>
          </a:stretch>
        </p:blipFill>
        <p:spPr>
          <a:xfrm>
            <a:off x="3247702" y="1804524"/>
            <a:ext cx="5279884" cy="4153650"/>
          </a:xfrm>
        </p:spPr>
      </p:pic>
      <p:cxnSp>
        <p:nvCxnSpPr>
          <p:cNvPr id="9" name="Straight Arrow Connector 8"/>
          <p:cNvCxnSpPr/>
          <p:nvPr/>
        </p:nvCxnSpPr>
        <p:spPr>
          <a:xfrm>
            <a:off x="2731909" y="3623535"/>
            <a:ext cx="1744581" cy="5346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/>
          <p:cNvSpPr txBox="1">
            <a:spLocks/>
          </p:cNvSpPr>
          <p:nvPr/>
        </p:nvSpPr>
        <p:spPr>
          <a:xfrm>
            <a:off x="488188" y="3344009"/>
            <a:ext cx="2101050" cy="4975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D47310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  <a:defRPr/>
            </a:pPr>
            <a:r>
              <a:rPr lang="en-US" sz="2400" dirty="0">
                <a:solidFill>
                  <a:srgbClr val="509601"/>
                </a:solidFill>
              </a:rPr>
              <a:t>Chondrocytes</a:t>
            </a:r>
            <a:endParaRPr lang="en-US" sz="2400" dirty="0">
              <a:solidFill>
                <a:srgbClr val="00000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2731909" y="2146820"/>
            <a:ext cx="1242880" cy="1436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2"/>
          <p:cNvSpPr txBox="1">
            <a:spLocks/>
          </p:cNvSpPr>
          <p:nvPr/>
        </p:nvSpPr>
        <p:spPr>
          <a:xfrm>
            <a:off x="-228696" y="2648462"/>
            <a:ext cx="2817934" cy="4975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D47310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  <a:defRPr/>
            </a:pPr>
            <a:r>
              <a:rPr lang="en-US" sz="2400" dirty="0">
                <a:solidFill>
                  <a:srgbClr val="509601"/>
                </a:solidFill>
              </a:rPr>
              <a:t>Extracellular matrix</a:t>
            </a:r>
            <a:endParaRPr lang="en-US" sz="2400" dirty="0">
              <a:solidFill>
                <a:srgbClr val="000000"/>
              </a:solidFill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2730359" y="2914949"/>
            <a:ext cx="1242880" cy="1436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0892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737" y="6247528"/>
            <a:ext cx="8608885" cy="61047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dirty="0">
                <a:solidFill>
                  <a:srgbClr val="000000"/>
                </a:solidFill>
              </a:rPr>
              <a:t>Hyaline articular cartilage</a:t>
            </a:r>
          </a:p>
        </p:txBody>
      </p:sp>
      <p:pic>
        <p:nvPicPr>
          <p:cNvPr id="3" name="Picture 2" descr="hyaline articular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51"/>
          <a:stretch/>
        </p:blipFill>
        <p:spPr>
          <a:xfrm>
            <a:off x="288925" y="282199"/>
            <a:ext cx="8636000" cy="5870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2875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659" y="216540"/>
            <a:ext cx="9054196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Three Types of Cartilage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1026335" y="1937295"/>
            <a:ext cx="7479416" cy="41818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509601"/>
                </a:solidFill>
              </a:rPr>
              <a:t>Hyaline cartilage</a:t>
            </a:r>
            <a:endParaRPr lang="en-US" sz="2800" dirty="0"/>
          </a:p>
          <a:p>
            <a:pPr marL="0" indent="0">
              <a:spcBef>
                <a:spcPts val="1800"/>
              </a:spcBef>
              <a:buNone/>
            </a:pPr>
            <a:r>
              <a:rPr lang="en-US" sz="2800" dirty="0">
                <a:solidFill>
                  <a:srgbClr val="509601"/>
                </a:solidFill>
              </a:rPr>
              <a:t>Elastic cartilage</a:t>
            </a:r>
            <a:endParaRPr lang="en-US" sz="2800" dirty="0"/>
          </a:p>
          <a:p>
            <a:r>
              <a:rPr lang="en-US" sz="2800" dirty="0"/>
              <a:t>Located in areas that are pliable and flexible</a:t>
            </a:r>
          </a:p>
          <a:p>
            <a:r>
              <a:rPr lang="en-US" sz="2800" dirty="0"/>
              <a:t>External ear, eustachian tube, epiglottis</a:t>
            </a:r>
          </a:p>
        </p:txBody>
      </p:sp>
    </p:spTree>
    <p:extLst>
      <p:ext uri="{BB962C8B-B14F-4D97-AF65-F5344CB8AC3E}">
        <p14:creationId xmlns:p14="http://schemas.microsoft.com/office/powerpoint/2010/main" val="1192439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trix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40" y="389254"/>
            <a:ext cx="7265499" cy="5866135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 flipH="1" flipV="1">
            <a:off x="4745090" y="5398194"/>
            <a:ext cx="370434" cy="970265"/>
          </a:xfrm>
          <a:prstGeom prst="straightConnector1">
            <a:avLst/>
          </a:prstGeom>
          <a:ln w="38100" cmpd="sng">
            <a:solidFill>
              <a:srgbClr val="E054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/>
          <p:cNvSpPr txBox="1">
            <a:spLocks/>
          </p:cNvSpPr>
          <p:nvPr/>
        </p:nvSpPr>
        <p:spPr>
          <a:xfrm>
            <a:off x="258737" y="6139123"/>
            <a:ext cx="8608885" cy="7188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200" dirty="0">
                <a:solidFill>
                  <a:srgbClr val="000000"/>
                </a:solidFill>
              </a:rPr>
              <a:t>Elastic cartilage: chondrocytes and matrix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6526704" y="4639624"/>
            <a:ext cx="716871" cy="1740107"/>
          </a:xfrm>
          <a:prstGeom prst="straightConnector1">
            <a:avLst/>
          </a:prstGeom>
          <a:ln w="38100" cmpd="sng">
            <a:solidFill>
              <a:srgbClr val="E054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06203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659" y="216540"/>
            <a:ext cx="9054196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Three Types of Cartilage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1026335" y="2116588"/>
            <a:ext cx="7479416" cy="36558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509601"/>
                </a:solidFill>
              </a:rPr>
              <a:t>Hyaline cartilage</a:t>
            </a:r>
            <a:endParaRPr lang="en-US" sz="2800" dirty="0"/>
          </a:p>
          <a:p>
            <a:pPr marL="0" indent="0">
              <a:spcBef>
                <a:spcPts val="1800"/>
              </a:spcBef>
              <a:buNone/>
            </a:pPr>
            <a:r>
              <a:rPr lang="en-US" sz="2800" dirty="0">
                <a:solidFill>
                  <a:srgbClr val="509601"/>
                </a:solidFill>
              </a:rPr>
              <a:t>Elastic cartilage</a:t>
            </a:r>
            <a:endParaRPr lang="en-US" sz="2800" dirty="0"/>
          </a:p>
          <a:p>
            <a:pPr marL="0" indent="0">
              <a:spcBef>
                <a:spcPts val="1800"/>
              </a:spcBef>
              <a:buNone/>
            </a:pPr>
            <a:r>
              <a:rPr lang="en-US" sz="2800" dirty="0">
                <a:solidFill>
                  <a:srgbClr val="509601"/>
                </a:solidFill>
              </a:rPr>
              <a:t>Fibrocartilage</a:t>
            </a:r>
            <a:endParaRPr lang="en-US" sz="2800" dirty="0"/>
          </a:p>
          <a:p>
            <a:r>
              <a:rPr lang="en-US" sz="2800" dirty="0"/>
              <a:t>Located in areas subjected to pulling forces</a:t>
            </a:r>
          </a:p>
          <a:p>
            <a:r>
              <a:rPr lang="en-US" sz="2800" dirty="0"/>
              <a:t>Intervertebral discs, pubic symphysis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94981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ibrocartilage Chondrocytes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24"/>
          <a:stretch/>
        </p:blipFill>
        <p:spPr>
          <a:xfrm>
            <a:off x="751862" y="440981"/>
            <a:ext cx="7710125" cy="5701058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58737" y="6139123"/>
            <a:ext cx="8608885" cy="718877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dirty="0">
                <a:solidFill>
                  <a:srgbClr val="000000"/>
                </a:solidFill>
              </a:rPr>
              <a:t>Fibrocartilage: chondrocytes and matrix</a:t>
            </a:r>
          </a:p>
        </p:txBody>
      </p:sp>
      <p:cxnSp>
        <p:nvCxnSpPr>
          <p:cNvPr id="6" name="Straight Arrow Connector 5"/>
          <p:cNvCxnSpPr>
            <a:cxnSpLocks/>
          </p:cNvCxnSpPr>
          <p:nvPr/>
        </p:nvCxnSpPr>
        <p:spPr>
          <a:xfrm flipH="1" flipV="1">
            <a:off x="4198260" y="2870044"/>
            <a:ext cx="795771" cy="3495587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B6898E0-61B1-C640-BB95-BDB693B968C8}"/>
              </a:ext>
            </a:extLst>
          </p:cNvPr>
          <p:cNvCxnSpPr>
            <a:cxnSpLocks/>
          </p:cNvCxnSpPr>
          <p:nvPr/>
        </p:nvCxnSpPr>
        <p:spPr>
          <a:xfrm flipH="1" flipV="1">
            <a:off x="6296690" y="2811428"/>
            <a:ext cx="795771" cy="3495587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24256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Cartilage and Bone Lecture Outline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1158405" y="1263485"/>
            <a:ext cx="7129248" cy="5304289"/>
          </a:xfrm>
        </p:spPr>
        <p:txBody>
          <a:bodyPr>
            <a:no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n-US" sz="3200" dirty="0">
                <a:solidFill>
                  <a:srgbClr val="509601"/>
                </a:solidFill>
              </a:rPr>
              <a:t>Cartilage</a:t>
            </a:r>
          </a:p>
          <a:p>
            <a:pPr marL="514350" indent="-51435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rgbClr val="595959"/>
                </a:solidFill>
              </a:rPr>
              <a:t>Function and characteristics of cartilage</a:t>
            </a:r>
          </a:p>
          <a:p>
            <a:pPr marL="514350" indent="-51435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rgbClr val="595959"/>
                </a:solidFill>
              </a:rPr>
              <a:t>Composition of cartilage</a:t>
            </a:r>
          </a:p>
          <a:p>
            <a:pPr marL="514350" indent="-51435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rgbClr val="595959"/>
                </a:solidFill>
              </a:rPr>
              <a:t>Three types of cartilage</a:t>
            </a:r>
          </a:p>
          <a:p>
            <a:pPr marL="514350" indent="-514350">
              <a:spcBef>
                <a:spcPts val="600"/>
              </a:spcBef>
            </a:pPr>
            <a:r>
              <a:rPr lang="en-US" sz="2800" dirty="0"/>
              <a:t>Formation of cartilage</a:t>
            </a:r>
          </a:p>
        </p:txBody>
      </p:sp>
    </p:spTree>
    <p:extLst>
      <p:ext uri="{BB962C8B-B14F-4D97-AF65-F5344CB8AC3E}">
        <p14:creationId xmlns:p14="http://schemas.microsoft.com/office/powerpoint/2010/main" val="23098888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659" y="216540"/>
            <a:ext cx="9054196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Two Methods of Cartilage Formation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1055697" y="1947816"/>
            <a:ext cx="7479416" cy="37261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509601"/>
                </a:solidFill>
              </a:rPr>
              <a:t>Interstitial growth</a:t>
            </a:r>
            <a:endParaRPr lang="en-US" sz="2800" dirty="0"/>
          </a:p>
          <a:p>
            <a:pPr marL="0" indent="0">
              <a:buNone/>
            </a:pPr>
            <a:r>
              <a:rPr lang="en-US" sz="2800" dirty="0"/>
              <a:t>Growth from within cartilage. </a:t>
            </a:r>
            <a:br>
              <a:rPr lang="en-US" sz="2800" dirty="0"/>
            </a:br>
            <a:r>
              <a:rPr lang="en-US" sz="2800" dirty="0"/>
              <a:t>Chondrocytes divide and secrete matrix.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2800" dirty="0">
                <a:solidFill>
                  <a:srgbClr val="509601"/>
                </a:solidFill>
              </a:rPr>
              <a:t>Appositional growth</a:t>
            </a:r>
            <a:br>
              <a:rPr lang="en-US" sz="2800" dirty="0"/>
            </a:br>
            <a:r>
              <a:rPr lang="en-US" sz="2800" dirty="0"/>
              <a:t>Growth along the outside of cartilage. Chondroblasts secrete matrix and differentiate into chondrocytes.</a:t>
            </a:r>
          </a:p>
        </p:txBody>
      </p:sp>
    </p:spTree>
    <p:extLst>
      <p:ext uri="{BB962C8B-B14F-4D97-AF65-F5344CB8AC3E}">
        <p14:creationId xmlns:p14="http://schemas.microsoft.com/office/powerpoint/2010/main" val="1955302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9804" y="152400"/>
            <a:ext cx="8890624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400" dirty="0"/>
              <a:t>Cartilage and Bone Lecture Objectives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555432" y="1366107"/>
            <a:ext cx="8176012" cy="5034899"/>
          </a:xfrm>
        </p:spPr>
        <p:txBody>
          <a:bodyPr>
            <a:noAutofit/>
          </a:bodyPr>
          <a:lstStyle/>
          <a:p>
            <a:pPr marL="514350" indent="-514350">
              <a:spcBef>
                <a:spcPts val="1800"/>
              </a:spcBef>
            </a:pPr>
            <a:r>
              <a:rPr lang="en-US" sz="2800" dirty="0"/>
              <a:t>Describe the general functions of cartilage and bone.</a:t>
            </a:r>
          </a:p>
          <a:p>
            <a:pPr marL="514350" indent="-514350">
              <a:spcBef>
                <a:spcPts val="1800"/>
              </a:spcBef>
            </a:pPr>
            <a:r>
              <a:rPr lang="en-US" sz="2800" dirty="0"/>
              <a:t>Compare the function and composition of the three types of cartilage.</a:t>
            </a:r>
          </a:p>
          <a:p>
            <a:pPr marL="514350" indent="-514350">
              <a:spcBef>
                <a:spcPts val="1800"/>
              </a:spcBef>
            </a:pPr>
            <a:r>
              <a:rPr lang="en-US" sz="2800" dirty="0"/>
              <a:t>Describe the two methods of cartilage formation.</a:t>
            </a:r>
          </a:p>
          <a:p>
            <a:pPr marL="514350" indent="-514350">
              <a:spcBef>
                <a:spcPts val="1800"/>
              </a:spcBef>
            </a:pPr>
            <a:r>
              <a:rPr lang="en-US" sz="2800" dirty="0"/>
              <a:t>Describe the cells and extracellular matrix of bone.</a:t>
            </a:r>
          </a:p>
          <a:p>
            <a:pPr marL="514350" indent="-514350">
              <a:spcBef>
                <a:spcPts val="1800"/>
              </a:spcBef>
            </a:pPr>
            <a:r>
              <a:rPr lang="en-US" sz="2800" dirty="0"/>
              <a:t>Compare and contrast immature and mature bone.</a:t>
            </a:r>
          </a:p>
          <a:p>
            <a:pPr marL="514350" indent="-514350">
              <a:spcBef>
                <a:spcPts val="1800"/>
              </a:spcBef>
            </a:pPr>
            <a:r>
              <a:rPr lang="en-US" sz="2800" dirty="0"/>
              <a:t>Describe the two methods of bone formation.</a:t>
            </a:r>
          </a:p>
        </p:txBody>
      </p:sp>
    </p:spTree>
    <p:extLst>
      <p:ext uri="{BB962C8B-B14F-4D97-AF65-F5344CB8AC3E}">
        <p14:creationId xmlns:p14="http://schemas.microsoft.com/office/powerpoint/2010/main" val="42166251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Cartilage and Bone Lecture Outline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1158405" y="1263485"/>
            <a:ext cx="7129248" cy="5304289"/>
          </a:xfrm>
        </p:spPr>
        <p:txBody>
          <a:bodyPr>
            <a:noAutofit/>
          </a:bodyPr>
          <a:lstStyle/>
          <a:p>
            <a:pPr marL="0" indent="0"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  <a:buNone/>
            </a:pPr>
            <a:r>
              <a:rPr lang="en-US" sz="3200" dirty="0">
                <a:solidFill>
                  <a:srgbClr val="595959"/>
                </a:solidFill>
              </a:rPr>
              <a:t>Cartilage</a:t>
            </a:r>
          </a:p>
          <a:p>
            <a:pPr marL="514350" indent="-51435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rgbClr val="595959"/>
                </a:solidFill>
              </a:rPr>
              <a:t>Function and characteristics of cartilage</a:t>
            </a:r>
          </a:p>
          <a:p>
            <a:pPr marL="514350" indent="-51435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rgbClr val="595959"/>
                </a:solidFill>
              </a:rPr>
              <a:t>Composition of cartilage</a:t>
            </a:r>
          </a:p>
          <a:p>
            <a:pPr marL="514350" indent="-51435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rgbClr val="595959"/>
                </a:solidFill>
              </a:rPr>
              <a:t>Three types of cartilage</a:t>
            </a:r>
          </a:p>
          <a:p>
            <a:pPr marL="514350" indent="-51435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rgbClr val="595959"/>
                </a:solidFill>
              </a:rPr>
              <a:t>Formation of cartilage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3200" dirty="0">
                <a:solidFill>
                  <a:srgbClr val="509601"/>
                </a:solidFill>
              </a:rPr>
              <a:t>Bone</a:t>
            </a:r>
          </a:p>
          <a:p>
            <a:pPr marL="514350" indent="-514350">
              <a:spcBef>
                <a:spcPts val="600"/>
              </a:spcBef>
            </a:pPr>
            <a:r>
              <a:rPr lang="en-US" sz="2800" dirty="0"/>
              <a:t>Function and characteristics of bone</a:t>
            </a:r>
          </a:p>
        </p:txBody>
      </p:sp>
    </p:spTree>
    <p:extLst>
      <p:ext uri="{BB962C8B-B14F-4D97-AF65-F5344CB8AC3E}">
        <p14:creationId xmlns:p14="http://schemas.microsoft.com/office/powerpoint/2010/main" val="31475780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659" y="216540"/>
            <a:ext cx="9054196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Functions of Bone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1160961" y="2001123"/>
            <a:ext cx="6837954" cy="3591746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en-US" sz="2800" dirty="0"/>
              <a:t>Supports and protects soft tissues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Attaches to muscles for movement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In some places, it houses bone marrow (where blood cells are produced)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Stores and releases calcium, phosphate and other ions</a:t>
            </a:r>
          </a:p>
        </p:txBody>
      </p:sp>
    </p:spTree>
    <p:extLst>
      <p:ext uri="{BB962C8B-B14F-4D97-AF65-F5344CB8AC3E}">
        <p14:creationId xmlns:p14="http://schemas.microsoft.com/office/powerpoint/2010/main" val="42619754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659" y="216540"/>
            <a:ext cx="9054196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Characteristics of Bone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1153023" y="1938636"/>
            <a:ext cx="6837954" cy="3953511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en-US" sz="2800" dirty="0"/>
              <a:t>Bone is highly vascularized and very metabolically active.  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Bone remodels (turns over) constantly throughout life.  Ideally, bone removal occurs at same rate as bone production.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Inhibition of bone turnover </a:t>
            </a:r>
            <a:r>
              <a:rPr lang="en-US" sz="2800" dirty="0">
                <a:sym typeface="Wingdings" pitchFamily="2" charset="2"/>
              </a:rPr>
              <a:t>leads to poor quality, unhealthy bone.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929426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Cartilage and Bone Lecture Outline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1158405" y="1263485"/>
            <a:ext cx="7129248" cy="5304289"/>
          </a:xfrm>
        </p:spPr>
        <p:txBody>
          <a:bodyPr>
            <a:no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n-US" sz="3200" dirty="0">
                <a:solidFill>
                  <a:srgbClr val="595959"/>
                </a:solidFill>
              </a:rPr>
              <a:t>Cartilage</a:t>
            </a:r>
          </a:p>
          <a:p>
            <a:pPr marL="514350" indent="-51435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rgbClr val="595959"/>
                </a:solidFill>
              </a:rPr>
              <a:t>Function and characteristics of cartilage</a:t>
            </a:r>
          </a:p>
          <a:p>
            <a:pPr marL="514350" indent="-51435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rgbClr val="595959"/>
                </a:solidFill>
              </a:rPr>
              <a:t>Composition of cartilage</a:t>
            </a:r>
          </a:p>
          <a:p>
            <a:pPr marL="514350" indent="-51435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rgbClr val="595959"/>
                </a:solidFill>
              </a:rPr>
              <a:t>Three types of cartilage</a:t>
            </a:r>
          </a:p>
          <a:p>
            <a:pPr marL="514350" indent="-51435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rgbClr val="595959"/>
                </a:solidFill>
              </a:rPr>
              <a:t>Formation of cartilage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3200" dirty="0">
                <a:solidFill>
                  <a:srgbClr val="509601"/>
                </a:solidFill>
              </a:rPr>
              <a:t>Bone</a:t>
            </a:r>
          </a:p>
          <a:p>
            <a:pPr marL="514350" indent="-51435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rgbClr val="595959"/>
                </a:solidFill>
              </a:rPr>
              <a:t>Function and characteristics of bone</a:t>
            </a:r>
          </a:p>
          <a:p>
            <a:pPr marL="514350" indent="-514350">
              <a:spcBef>
                <a:spcPts val="600"/>
              </a:spcBef>
            </a:pPr>
            <a:r>
              <a:rPr lang="en-US" sz="2800" dirty="0"/>
              <a:t>Composition of bone</a:t>
            </a:r>
          </a:p>
        </p:txBody>
      </p:sp>
    </p:spTree>
    <p:extLst>
      <p:ext uri="{BB962C8B-B14F-4D97-AF65-F5344CB8AC3E}">
        <p14:creationId xmlns:p14="http://schemas.microsoft.com/office/powerpoint/2010/main" val="39524486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Composition of Bone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952532" y="1295400"/>
            <a:ext cx="7462806" cy="4775247"/>
          </a:xfrm>
        </p:spPr>
        <p:txBody>
          <a:bodyPr>
            <a:no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n-US" sz="2800" dirty="0">
                <a:solidFill>
                  <a:srgbClr val="509601"/>
                </a:solidFill>
              </a:rPr>
              <a:t>Cells</a:t>
            </a:r>
          </a:p>
          <a:p>
            <a:pPr marL="514350" indent="-514350">
              <a:spcBef>
                <a:spcPts val="600"/>
              </a:spcBef>
            </a:pPr>
            <a:r>
              <a:rPr lang="en-US" sz="2800" dirty="0"/>
              <a:t>Osteoblasts: produce bone matrix</a:t>
            </a:r>
          </a:p>
          <a:p>
            <a:pPr marL="514350" indent="-514350">
              <a:spcBef>
                <a:spcPts val="600"/>
              </a:spcBef>
            </a:pPr>
            <a:r>
              <a:rPr lang="en-US" sz="2800" dirty="0"/>
              <a:t>Osteocytes: lie in lacunae</a:t>
            </a:r>
          </a:p>
          <a:p>
            <a:pPr marL="514350" indent="-514350">
              <a:spcBef>
                <a:spcPts val="600"/>
              </a:spcBef>
            </a:pPr>
            <a:r>
              <a:rPr lang="en-US" sz="2800" dirty="0"/>
              <a:t>Osteoclasts: resorb bone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2800" dirty="0">
                <a:solidFill>
                  <a:srgbClr val="509601"/>
                </a:solidFill>
              </a:rPr>
              <a:t>Extracellular matrix</a:t>
            </a:r>
          </a:p>
          <a:p>
            <a:pPr marL="514350" indent="-514350">
              <a:spcBef>
                <a:spcPts val="600"/>
              </a:spcBef>
            </a:pPr>
            <a:r>
              <a:rPr lang="en-US" sz="2800" dirty="0"/>
              <a:t>Two parts: organic part and inorganic part.</a:t>
            </a:r>
          </a:p>
          <a:p>
            <a:pPr marL="514350" indent="-514350">
              <a:spcBef>
                <a:spcPts val="600"/>
              </a:spcBef>
            </a:pPr>
            <a:r>
              <a:rPr lang="en-US" sz="2800" dirty="0"/>
              <a:t>Organic part (“osteoid”) consists of</a:t>
            </a:r>
            <a:br>
              <a:rPr lang="en-US" sz="2800" dirty="0"/>
            </a:br>
            <a:r>
              <a:rPr lang="en-US" sz="2800" dirty="0"/>
              <a:t>type I collagen fibers and ground substance</a:t>
            </a:r>
          </a:p>
          <a:p>
            <a:pPr marL="514350" indent="-514350">
              <a:spcBef>
                <a:spcPts val="600"/>
              </a:spcBef>
            </a:pPr>
            <a:r>
              <a:rPr lang="en-US" sz="2800" dirty="0"/>
              <a:t>Inorganic part consists of hydroxyapatite crystals: Ca</a:t>
            </a:r>
            <a:r>
              <a:rPr lang="en-US" sz="2800" baseline="-25000" dirty="0"/>
              <a:t>10</a:t>
            </a:r>
            <a:r>
              <a:rPr lang="en-US" sz="2800" dirty="0"/>
              <a:t>(PO</a:t>
            </a:r>
            <a:r>
              <a:rPr lang="en-US" sz="2800" baseline="-25000" dirty="0"/>
              <a:t>4</a:t>
            </a:r>
            <a:r>
              <a:rPr lang="en-US" sz="2800" dirty="0"/>
              <a:t>)</a:t>
            </a:r>
            <a:r>
              <a:rPr lang="en-US" sz="2800" baseline="-25000" dirty="0"/>
              <a:t>6</a:t>
            </a:r>
            <a:r>
              <a:rPr lang="en-US" sz="2800" dirty="0"/>
              <a:t>(OH)</a:t>
            </a:r>
            <a:r>
              <a:rPr lang="en-US" sz="2800" baseline="-25000" dirty="0"/>
              <a:t>2</a:t>
            </a:r>
          </a:p>
          <a:p>
            <a:pPr marL="514350" indent="-514350">
              <a:spcBef>
                <a:spcPts val="600"/>
              </a:spcBef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955874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31944"/>
          </a:xfrm>
        </p:spPr>
        <p:txBody>
          <a:bodyPr/>
          <a:lstStyle/>
          <a:p>
            <a:pPr>
              <a:defRPr/>
            </a:pPr>
            <a:r>
              <a:rPr lang="en-US" dirty="0"/>
              <a:t>Osteoblasts</a:t>
            </a:r>
          </a:p>
        </p:txBody>
      </p:sp>
      <p:sp>
        <p:nvSpPr>
          <p:cNvPr id="30723" name="Content Placeholder 4"/>
          <p:cNvSpPr>
            <a:spLocks noGrp="1"/>
          </p:cNvSpPr>
          <p:nvPr>
            <p:ph idx="1"/>
          </p:nvPr>
        </p:nvSpPr>
        <p:spPr>
          <a:xfrm>
            <a:off x="153950" y="838200"/>
            <a:ext cx="8532850" cy="1368161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Found along edge of bone, with osteoid underneath. </a:t>
            </a:r>
          </a:p>
          <a:p>
            <a:r>
              <a:rPr lang="en-US" dirty="0">
                <a:solidFill>
                  <a:schemeClr val="tx1"/>
                </a:solidFill>
              </a:rPr>
              <a:t>Active osteoblasts are cuboidal-columnar; inactive osteoblasts are more flattened. 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24" name="Picture 5" descr="F008_002.jp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43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91" t="679" r="5534"/>
          <a:stretch/>
        </p:blipFill>
        <p:spPr bwMode="auto">
          <a:xfrm>
            <a:off x="76200" y="2385948"/>
            <a:ext cx="8958263" cy="4167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3874413" y="2568931"/>
            <a:ext cx="1142816" cy="265987"/>
          </a:xfrm>
          <a:prstGeom prst="rect">
            <a:avLst/>
          </a:prstGeom>
          <a:noFill/>
          <a:ln w="38100" cmpd="sng">
            <a:solidFill>
              <a:srgbClr val="E054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08789" y="2362156"/>
            <a:ext cx="1258810" cy="434279"/>
          </a:xfrm>
          <a:prstGeom prst="rect">
            <a:avLst/>
          </a:prstGeom>
          <a:noFill/>
          <a:ln w="38100" cmpd="sng">
            <a:solidFill>
              <a:srgbClr val="E054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4413239" y="2757952"/>
            <a:ext cx="166779" cy="744005"/>
          </a:xfrm>
          <a:prstGeom prst="line">
            <a:avLst/>
          </a:prstGeom>
          <a:ln w="38100" cmpd="sng">
            <a:solidFill>
              <a:schemeClr val="tx1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8132152" y="2730765"/>
            <a:ext cx="129842" cy="630088"/>
          </a:xfrm>
          <a:prstGeom prst="line">
            <a:avLst/>
          </a:prstGeom>
          <a:ln w="38100" cmpd="sng">
            <a:solidFill>
              <a:schemeClr val="tx1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13912" y="3608281"/>
            <a:ext cx="1142816" cy="265987"/>
          </a:xfrm>
          <a:prstGeom prst="rect">
            <a:avLst/>
          </a:prstGeom>
          <a:noFill/>
          <a:ln w="38100" cmpd="sng">
            <a:solidFill>
              <a:srgbClr val="FF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7431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659" y="216540"/>
            <a:ext cx="9054196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Osteoblast Functions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1363695" y="1893804"/>
            <a:ext cx="6837954" cy="3475365"/>
          </a:xfrm>
        </p:spPr>
        <p:txBody>
          <a:bodyPr>
            <a:noAutofit/>
          </a:bodyPr>
          <a:lstStyle/>
          <a:p>
            <a:r>
              <a:rPr lang="en-US" sz="2800" dirty="0"/>
              <a:t>Make bone!</a:t>
            </a:r>
          </a:p>
          <a:p>
            <a:pPr>
              <a:spcBef>
                <a:spcPts val="1600"/>
              </a:spcBef>
            </a:pPr>
            <a:r>
              <a:rPr lang="en-US" sz="2800" dirty="0"/>
              <a:t>Produce organic part of matrix, then deposit inorganic part. </a:t>
            </a:r>
          </a:p>
          <a:p>
            <a:pPr>
              <a:spcBef>
                <a:spcPts val="1600"/>
              </a:spcBef>
            </a:pPr>
            <a:r>
              <a:rPr lang="en-US" sz="2800" dirty="0"/>
              <a:t>Bone formation promoted by testosterone, estrogen, growth hormone, weight-bearing exercise and muscle use.</a:t>
            </a:r>
          </a:p>
          <a:p>
            <a:pPr>
              <a:spcBef>
                <a:spcPts val="1600"/>
              </a:spcBef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826330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Osteocytes</a:t>
            </a:r>
          </a:p>
        </p:txBody>
      </p:sp>
      <p:sp>
        <p:nvSpPr>
          <p:cNvPr id="36867" name="Content Placeholder 4"/>
          <p:cNvSpPr>
            <a:spLocks noGrp="1"/>
          </p:cNvSpPr>
          <p:nvPr>
            <p:ph sz="half" idx="1"/>
          </p:nvPr>
        </p:nvSpPr>
        <p:spPr>
          <a:xfrm>
            <a:off x="100308" y="1422901"/>
            <a:ext cx="4466930" cy="4926797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Osteocytes are involved in maintenance of bone matrix.  Their death results in resorption of matrix.</a:t>
            </a:r>
          </a:p>
          <a:p>
            <a:pPr>
              <a:spcBef>
                <a:spcPts val="1800"/>
              </a:spcBef>
            </a:pPr>
            <a:r>
              <a:rPr lang="en-US" dirty="0">
                <a:solidFill>
                  <a:srgbClr val="000000"/>
                </a:solidFill>
              </a:rPr>
              <a:t>Each osteocyte sits in its own lacuna.</a:t>
            </a:r>
          </a:p>
          <a:p>
            <a:pPr>
              <a:spcBef>
                <a:spcPts val="1800"/>
              </a:spcBef>
            </a:pPr>
            <a:r>
              <a:rPr lang="en-US" dirty="0">
                <a:solidFill>
                  <a:srgbClr val="000000"/>
                </a:solidFill>
              </a:rPr>
              <a:t>Osteocytes have small, dark, flattened nuclei with minimal rough ER and Golgi.</a:t>
            </a:r>
          </a:p>
        </p:txBody>
      </p:sp>
      <p:pic>
        <p:nvPicPr>
          <p:cNvPr id="3686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4" t="1505" r="3688"/>
          <a:stretch>
            <a:fillRect/>
          </a:stretch>
        </p:blipFill>
        <p:spPr bwMode="auto">
          <a:xfrm>
            <a:off x="4735695" y="1598670"/>
            <a:ext cx="4292844" cy="4609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1465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8100"/>
            <a:ext cx="8229600" cy="876300"/>
          </a:xfrm>
        </p:spPr>
        <p:txBody>
          <a:bodyPr/>
          <a:lstStyle/>
          <a:p>
            <a:pPr>
              <a:defRPr/>
            </a:pPr>
            <a:r>
              <a:rPr lang="en-US" dirty="0"/>
              <a:t>Osteoclasts</a:t>
            </a:r>
          </a:p>
        </p:txBody>
      </p:sp>
      <p:sp>
        <p:nvSpPr>
          <p:cNvPr id="38915" name="Content Placeholder 4"/>
          <p:cNvSpPr>
            <a:spLocks noGrp="1"/>
          </p:cNvSpPr>
          <p:nvPr>
            <p:ph sz="half" idx="1"/>
          </p:nvPr>
        </p:nvSpPr>
        <p:spPr>
          <a:xfrm>
            <a:off x="147638" y="979307"/>
            <a:ext cx="4419600" cy="5638800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Multinucleated giant cells (20-100 μm). Lie in Howship’s lacunae.</a:t>
            </a:r>
          </a:p>
          <a:p>
            <a:pPr>
              <a:spcBef>
                <a:spcPts val="1800"/>
              </a:spcBef>
            </a:pPr>
            <a:r>
              <a:rPr lang="en-US" dirty="0">
                <a:solidFill>
                  <a:srgbClr val="000000"/>
                </a:solidFill>
              </a:rPr>
              <a:t>Arise from fusion of blood monocytes.</a:t>
            </a:r>
          </a:p>
          <a:p>
            <a:pPr>
              <a:spcBef>
                <a:spcPts val="1800"/>
              </a:spcBef>
            </a:pPr>
            <a:r>
              <a:rPr lang="en-US" dirty="0">
                <a:solidFill>
                  <a:srgbClr val="000000"/>
                </a:solidFill>
              </a:rPr>
              <a:t>Numerous lysosomes.</a:t>
            </a:r>
          </a:p>
          <a:p>
            <a:pPr>
              <a:spcBef>
                <a:spcPts val="1800"/>
              </a:spcBef>
            </a:pPr>
            <a:r>
              <a:rPr lang="en-US" dirty="0">
                <a:solidFill>
                  <a:srgbClr val="000000"/>
                </a:solidFill>
              </a:rPr>
              <a:t>Actively resorbing osteoclasts adjacent to bone have cytoplasmic membrane branching  (“ruffled border”).</a:t>
            </a:r>
          </a:p>
        </p:txBody>
      </p:sp>
      <p:pic>
        <p:nvPicPr>
          <p:cNvPr id="389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1" t="1587" r="7601" b="19375"/>
          <a:stretch/>
        </p:blipFill>
        <p:spPr bwMode="auto">
          <a:xfrm rot="16200000">
            <a:off x="3975102" y="2131775"/>
            <a:ext cx="5571938" cy="333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6F82F48F-FEF5-5F46-B349-32E6944466F3}"/>
                  </a:ext>
                </a:extLst>
              </p14:cNvPr>
              <p14:cNvContentPartPr/>
              <p14:nvPr/>
            </p14:nvContentPartPr>
            <p14:xfrm>
              <a:off x="6522055" y="2450686"/>
              <a:ext cx="696600" cy="16884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6F82F48F-FEF5-5F46-B349-32E6944466F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504055" y="2432686"/>
                <a:ext cx="732240" cy="20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037747F7-AF63-714D-92F9-528738A7AF6F}"/>
                  </a:ext>
                </a:extLst>
              </p14:cNvPr>
              <p14:cNvContentPartPr/>
              <p14:nvPr/>
            </p14:nvContentPartPr>
            <p14:xfrm>
              <a:off x="7210735" y="1871086"/>
              <a:ext cx="351720" cy="58788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037747F7-AF63-714D-92F9-528738A7AF6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193095" y="1853446"/>
                <a:ext cx="387360" cy="623520"/>
              </a:xfrm>
              <a:prstGeom prst="rect">
                <a:avLst/>
              </a:prstGeom>
            </p:spPr>
          </p:pic>
        </mc:Fallback>
      </mc:AlternateContent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DF9A121-97E1-4B4C-9ECC-E4FD897D10AA}"/>
              </a:ext>
            </a:extLst>
          </p:cNvPr>
          <p:cNvCxnSpPr>
            <a:cxnSpLocks/>
          </p:cNvCxnSpPr>
          <p:nvPr/>
        </p:nvCxnSpPr>
        <p:spPr>
          <a:xfrm flipH="1" flipV="1">
            <a:off x="7480722" y="2178384"/>
            <a:ext cx="444078" cy="682047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523D1F38-0833-BB42-8759-6A6D6AF13BCA}"/>
              </a:ext>
            </a:extLst>
          </p:cNvPr>
          <p:cNvSpPr txBox="1"/>
          <p:nvPr/>
        </p:nvSpPr>
        <p:spPr>
          <a:xfrm>
            <a:off x="7069015" y="2883877"/>
            <a:ext cx="1910862" cy="369332"/>
          </a:xfrm>
          <a:prstGeom prst="rect">
            <a:avLst/>
          </a:prstGeom>
          <a:solidFill>
            <a:schemeClr val="bg1">
              <a:alpha val="49437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Howship’s lacunae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5DBFADA5-DC61-794A-AA94-B75CBC5CEDDB}"/>
                  </a:ext>
                </a:extLst>
              </p14:cNvPr>
              <p14:cNvContentPartPr/>
              <p14:nvPr/>
            </p14:nvContentPartPr>
            <p14:xfrm>
              <a:off x="7508815" y="5379286"/>
              <a:ext cx="993600" cy="69444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5DBFADA5-DC61-794A-AA94-B75CBC5CEDD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491175" y="5361286"/>
                <a:ext cx="1029240" cy="73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1F29920B-4C21-1A48-B562-6381D2A6CA20}"/>
                  </a:ext>
                </a:extLst>
              </p14:cNvPr>
              <p14:cNvContentPartPr/>
              <p14:nvPr/>
            </p14:nvContentPartPr>
            <p14:xfrm>
              <a:off x="7940455" y="3874126"/>
              <a:ext cx="581760" cy="92700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1F29920B-4C21-1A48-B562-6381D2A6CA2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922455" y="3856126"/>
                <a:ext cx="617400" cy="96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1384EA81-43C8-5643-9AF6-D2343B8F3FE1}"/>
                  </a:ext>
                </a:extLst>
              </p14:cNvPr>
              <p14:cNvContentPartPr/>
              <p14:nvPr/>
            </p14:nvContentPartPr>
            <p14:xfrm>
              <a:off x="8517535" y="4792846"/>
              <a:ext cx="24480" cy="58176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1384EA81-43C8-5643-9AF6-D2343B8F3FE1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499535" y="4774846"/>
                <a:ext cx="60120" cy="617400"/>
              </a:xfrm>
              <a:prstGeom prst="rect">
                <a:avLst/>
              </a:prstGeom>
            </p:spPr>
          </p:pic>
        </mc:Fallback>
      </mc:AlternateContent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A3B9700B-4359-244B-9282-BECA02004F6F}"/>
              </a:ext>
            </a:extLst>
          </p:cNvPr>
          <p:cNvCxnSpPr>
            <a:cxnSpLocks/>
          </p:cNvCxnSpPr>
          <p:nvPr/>
        </p:nvCxnSpPr>
        <p:spPr>
          <a:xfrm>
            <a:off x="8077200" y="3247294"/>
            <a:ext cx="0" cy="656491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EC44896F-3932-364C-9E24-250B7ABF51C6}"/>
              </a:ext>
            </a:extLst>
          </p:cNvPr>
          <p:cNvSpPr txBox="1"/>
          <p:nvPr/>
        </p:nvSpPr>
        <p:spPr>
          <a:xfrm>
            <a:off x="6541476" y="539262"/>
            <a:ext cx="1910862" cy="369332"/>
          </a:xfrm>
          <a:prstGeom prst="rect">
            <a:avLst/>
          </a:prstGeom>
          <a:solidFill>
            <a:schemeClr val="bg1">
              <a:alpha val="49437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Ruffled border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F07E0538-2B79-C444-B4F6-98A1AE5AC44A}"/>
              </a:ext>
            </a:extLst>
          </p:cNvPr>
          <p:cNvCxnSpPr>
            <a:cxnSpLocks/>
          </p:cNvCxnSpPr>
          <p:nvPr/>
        </p:nvCxnSpPr>
        <p:spPr>
          <a:xfrm flipH="1">
            <a:off x="7152477" y="855785"/>
            <a:ext cx="151000" cy="1252261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>
            <a:outerShdw blurRad="50800" dist="38100" dir="2700000" algn="tl" rotWithShape="0">
              <a:schemeClr val="bg1">
                <a:alpha val="70363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F26A7055-7925-5B4B-AD1E-77EC6773A4F2}"/>
              </a:ext>
            </a:extLst>
          </p:cNvPr>
          <p:cNvSpPr txBox="1"/>
          <p:nvPr/>
        </p:nvSpPr>
        <p:spPr>
          <a:xfrm>
            <a:off x="5263661" y="5884986"/>
            <a:ext cx="1207477" cy="369332"/>
          </a:xfrm>
          <a:prstGeom prst="rect">
            <a:avLst/>
          </a:prstGeom>
          <a:solidFill>
            <a:schemeClr val="bg1">
              <a:alpha val="49437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Lysosomes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8C6FDD76-7EC0-A94F-B21F-7FD6452DCBB0}"/>
              </a:ext>
            </a:extLst>
          </p:cNvPr>
          <p:cNvCxnSpPr>
            <a:cxnSpLocks/>
          </p:cNvCxnSpPr>
          <p:nvPr/>
        </p:nvCxnSpPr>
        <p:spPr>
          <a:xfrm flipV="1">
            <a:off x="6529754" y="5519462"/>
            <a:ext cx="1161985" cy="529646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>
            <a:outerShdw blurRad="50800" dist="38100" dir="2700000" algn="tl" rotWithShape="0">
              <a:schemeClr val="bg1">
                <a:alpha val="57266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DCA179FA-A260-F841-B56A-DE31EB591709}"/>
              </a:ext>
            </a:extLst>
          </p:cNvPr>
          <p:cNvCxnSpPr>
            <a:cxnSpLocks/>
          </p:cNvCxnSpPr>
          <p:nvPr/>
        </p:nvCxnSpPr>
        <p:spPr>
          <a:xfrm flipV="1">
            <a:off x="6447693" y="5122985"/>
            <a:ext cx="1395045" cy="808892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>
            <a:outerShdw blurRad="50800" dist="38100" dir="2700000" algn="tl" rotWithShape="0">
              <a:schemeClr val="bg1">
                <a:alpha val="57266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47191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400" dirty="0"/>
              <a:t>Cartilage and Bone Lecture Outline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1158405" y="1263485"/>
            <a:ext cx="7129248" cy="5304289"/>
          </a:xfrm>
        </p:spPr>
        <p:txBody>
          <a:bodyPr>
            <a:noAutofit/>
          </a:bodyPr>
          <a:lstStyle/>
          <a:p>
            <a:pPr marL="0" indent="0"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  <a:buNone/>
            </a:pP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Cartilage</a:t>
            </a:r>
          </a:p>
          <a:p>
            <a:pPr marL="514350" indent="-51435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Function and characteristics of cartilage</a:t>
            </a:r>
          </a:p>
          <a:p>
            <a:pPr marL="514350" indent="-51435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Composition of cartilage</a:t>
            </a:r>
          </a:p>
          <a:p>
            <a:pPr marL="514350" indent="-51435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Three types of cartilage</a:t>
            </a:r>
          </a:p>
          <a:p>
            <a:pPr marL="514350" indent="-51435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Formation of cartilage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3200" dirty="0">
                <a:solidFill>
                  <a:srgbClr val="509601"/>
                </a:solidFill>
              </a:rPr>
              <a:t>Bone</a:t>
            </a:r>
          </a:p>
          <a:p>
            <a:pPr marL="514350" indent="-51435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rgbClr val="595959"/>
                </a:solidFill>
              </a:rPr>
              <a:t>Function and characteristics of bone</a:t>
            </a:r>
          </a:p>
          <a:p>
            <a:pPr marL="514350" indent="-51435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rgbClr val="595959"/>
                </a:solidFill>
              </a:rPr>
              <a:t>Composition of bone</a:t>
            </a:r>
          </a:p>
          <a:p>
            <a:pPr marL="514350" indent="-514350">
              <a:spcBef>
                <a:spcPts val="600"/>
              </a:spcBef>
            </a:pPr>
            <a:r>
              <a:rPr lang="en-US" sz="2800" dirty="0"/>
              <a:t>Two (okay, four) types of bone</a:t>
            </a:r>
          </a:p>
        </p:txBody>
      </p:sp>
    </p:spTree>
    <p:extLst>
      <p:ext uri="{BB962C8B-B14F-4D97-AF65-F5344CB8AC3E}">
        <p14:creationId xmlns:p14="http://schemas.microsoft.com/office/powerpoint/2010/main" val="327450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Cartilage and Bone Lecture Outline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1158405" y="1263485"/>
            <a:ext cx="7129248" cy="5304289"/>
          </a:xfrm>
        </p:spPr>
        <p:txBody>
          <a:bodyPr>
            <a:no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n-US" sz="3200" dirty="0">
                <a:solidFill>
                  <a:srgbClr val="509601"/>
                </a:solidFill>
              </a:rPr>
              <a:t>Cartilage</a:t>
            </a:r>
          </a:p>
          <a:p>
            <a:pPr marL="514350" indent="-514350">
              <a:spcBef>
                <a:spcPts val="600"/>
              </a:spcBef>
            </a:pPr>
            <a:r>
              <a:rPr lang="en-US" sz="2800" dirty="0"/>
              <a:t>Function and characteristi</a:t>
            </a:r>
            <a:r>
              <a:rPr lang="en-US" sz="2800" dirty="0">
                <a:solidFill>
                  <a:srgbClr val="FFFFFF"/>
                </a:solidFill>
              </a:rPr>
              <a:t>cs of cartilage</a:t>
            </a:r>
          </a:p>
          <a:p>
            <a:pPr marL="514350" indent="-514350">
              <a:spcBef>
                <a:spcPts val="600"/>
              </a:spcBef>
            </a:pPr>
            <a:r>
              <a:rPr lang="en-US" sz="2800" dirty="0"/>
              <a:t>Composition of cartilage</a:t>
            </a:r>
          </a:p>
          <a:p>
            <a:pPr marL="514350" indent="-514350">
              <a:spcBef>
                <a:spcPts val="600"/>
              </a:spcBef>
            </a:pPr>
            <a:r>
              <a:rPr lang="en-US" sz="2800" dirty="0"/>
              <a:t>Three types of cartilage</a:t>
            </a:r>
          </a:p>
          <a:p>
            <a:pPr marL="514350" indent="-514350">
              <a:spcBef>
                <a:spcPts val="600"/>
              </a:spcBef>
            </a:pPr>
            <a:r>
              <a:rPr lang="en-US" sz="2800" dirty="0"/>
              <a:t>Formation of cartilage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3200" dirty="0">
                <a:solidFill>
                  <a:srgbClr val="509601"/>
                </a:solidFill>
              </a:rPr>
              <a:t>Bone</a:t>
            </a:r>
          </a:p>
          <a:p>
            <a:pPr marL="514350" indent="-514350">
              <a:spcBef>
                <a:spcPts val="600"/>
              </a:spcBef>
            </a:pPr>
            <a:r>
              <a:rPr lang="en-US" sz="2800" dirty="0"/>
              <a:t>Function and characteristics of bone</a:t>
            </a:r>
          </a:p>
          <a:p>
            <a:pPr marL="514350" indent="-514350">
              <a:spcBef>
                <a:spcPts val="600"/>
              </a:spcBef>
            </a:pPr>
            <a:r>
              <a:rPr lang="en-US" sz="2800" dirty="0"/>
              <a:t>Composition of bone</a:t>
            </a:r>
          </a:p>
          <a:p>
            <a:pPr marL="514350" indent="-514350">
              <a:spcBef>
                <a:spcPts val="600"/>
              </a:spcBef>
            </a:pPr>
            <a:r>
              <a:rPr lang="en-US" sz="2800" dirty="0"/>
              <a:t>Two (okay, four) types of bone</a:t>
            </a:r>
          </a:p>
          <a:p>
            <a:pPr marL="514350" indent="-514350">
              <a:spcBef>
                <a:spcPts val="600"/>
              </a:spcBef>
            </a:pPr>
            <a:r>
              <a:rPr lang="en-US" sz="2800" dirty="0"/>
              <a:t>Formation of bone</a:t>
            </a:r>
          </a:p>
        </p:txBody>
      </p:sp>
    </p:spTree>
    <p:extLst>
      <p:ext uri="{BB962C8B-B14F-4D97-AF65-F5344CB8AC3E}">
        <p14:creationId xmlns:p14="http://schemas.microsoft.com/office/powerpoint/2010/main" val="1382275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659" y="216540"/>
            <a:ext cx="9054196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Two Gross Types of Bone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2285171" y="2283403"/>
            <a:ext cx="4664889" cy="2444428"/>
          </a:xfrm>
        </p:spPr>
        <p:txBody>
          <a:bodyPr>
            <a:no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n-US" sz="2800" dirty="0">
                <a:solidFill>
                  <a:srgbClr val="509601"/>
                </a:solidFill>
              </a:rPr>
              <a:t>Compact bone</a:t>
            </a:r>
            <a:br>
              <a:rPr lang="en-US" sz="2800" dirty="0"/>
            </a:br>
            <a:r>
              <a:rPr lang="en-US" sz="2800" dirty="0"/>
              <a:t>Very dense, solid structure.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2800" dirty="0">
                <a:solidFill>
                  <a:srgbClr val="509601"/>
                </a:solidFill>
              </a:rPr>
              <a:t>Spongy bone</a:t>
            </a:r>
            <a:r>
              <a:rPr lang="en-US" sz="2800" dirty="0"/>
              <a:t> </a:t>
            </a:r>
            <a:br>
              <a:rPr lang="en-US" sz="2800" dirty="0"/>
            </a:br>
            <a:r>
              <a:rPr lang="en-US" sz="2800" dirty="0"/>
              <a:t>Open, loose structure.</a:t>
            </a:r>
          </a:p>
        </p:txBody>
      </p:sp>
    </p:spTree>
    <p:extLst>
      <p:ext uri="{BB962C8B-B14F-4D97-AF65-F5344CB8AC3E}">
        <p14:creationId xmlns:p14="http://schemas.microsoft.com/office/powerpoint/2010/main" val="38274388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38100"/>
            <a:ext cx="8229600" cy="75571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Compact Bone and Spongy Bone</a:t>
            </a:r>
          </a:p>
        </p:txBody>
      </p:sp>
      <p:pic>
        <p:nvPicPr>
          <p:cNvPr id="4915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986" r="44000"/>
          <a:stretch>
            <a:fillRect/>
          </a:stretch>
        </p:blipFill>
        <p:spPr bwMode="auto">
          <a:xfrm>
            <a:off x="358497" y="839177"/>
            <a:ext cx="8436532" cy="5895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96887" y="6112380"/>
            <a:ext cx="601001" cy="5556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723229" y="5133577"/>
            <a:ext cx="1763974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Compact bone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32147" y="4897871"/>
            <a:ext cx="2176046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Spongy</a:t>
            </a:r>
            <a:br>
              <a:rPr lang="en-US" sz="2800" dirty="0"/>
            </a:br>
            <a:r>
              <a:rPr lang="en-US" sz="2800" dirty="0"/>
              <a:t>bone</a:t>
            </a:r>
          </a:p>
        </p:txBody>
      </p:sp>
    </p:spTree>
    <p:extLst>
      <p:ext uri="{BB962C8B-B14F-4D97-AF65-F5344CB8AC3E}">
        <p14:creationId xmlns:p14="http://schemas.microsoft.com/office/powerpoint/2010/main" val="39994433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659" y="216540"/>
            <a:ext cx="9054196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Two Microscopic Types of Bone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1514396" y="2166201"/>
            <a:ext cx="6944982" cy="3141023"/>
          </a:xfrm>
        </p:spPr>
        <p:txBody>
          <a:bodyPr>
            <a:no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n-US" sz="2800" dirty="0">
                <a:solidFill>
                  <a:srgbClr val="509601"/>
                </a:solidFill>
              </a:rPr>
              <a:t>Immature (primary, woven) bone</a:t>
            </a:r>
            <a:br>
              <a:rPr lang="en-US" sz="2800" dirty="0"/>
            </a:br>
            <a:r>
              <a:rPr lang="en-US" sz="2800" dirty="0"/>
              <a:t>The first bone laid down. Formed quickly. Later replaced by mature bone. </a:t>
            </a:r>
          </a:p>
        </p:txBody>
      </p:sp>
    </p:spTree>
    <p:extLst>
      <p:ext uri="{BB962C8B-B14F-4D97-AF65-F5344CB8AC3E}">
        <p14:creationId xmlns:p14="http://schemas.microsoft.com/office/powerpoint/2010/main" val="14348479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title"/>
          </p:nvPr>
        </p:nvSpPr>
        <p:spPr>
          <a:xfrm>
            <a:off x="680378" y="6180059"/>
            <a:ext cx="7801672" cy="56453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dirty="0">
                <a:solidFill>
                  <a:schemeClr val="tx1"/>
                </a:solidFill>
              </a:rPr>
              <a:t>Immature bone: super low-power view</a:t>
            </a:r>
          </a:p>
        </p:txBody>
      </p:sp>
      <p:pic>
        <p:nvPicPr>
          <p:cNvPr id="4" name="Picture 3" descr="Developing bone low pow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38" y="173038"/>
            <a:ext cx="8839200" cy="596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2995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title"/>
          </p:nvPr>
        </p:nvSpPr>
        <p:spPr>
          <a:xfrm>
            <a:off x="680378" y="6180059"/>
            <a:ext cx="7801672" cy="56453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dirty="0">
                <a:solidFill>
                  <a:schemeClr val="tx1"/>
                </a:solidFill>
              </a:rPr>
              <a:t>Immature bone: high-power view</a:t>
            </a:r>
          </a:p>
        </p:txBody>
      </p:sp>
      <p:pic>
        <p:nvPicPr>
          <p:cNvPr id="2" name="Picture 1" descr="Spongy woven bone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76"/>
          <a:stretch/>
        </p:blipFill>
        <p:spPr>
          <a:xfrm>
            <a:off x="744537" y="442913"/>
            <a:ext cx="7672387" cy="569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867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659" y="216540"/>
            <a:ext cx="9054196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Two Microscopic Types of Bone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1514396" y="2166201"/>
            <a:ext cx="6944982" cy="4149333"/>
          </a:xfrm>
        </p:spPr>
        <p:txBody>
          <a:bodyPr>
            <a:no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Immature (primary, woven) bone</a:t>
            </a:r>
            <a:b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first bone laid down. Formed quickly. Later replaced by mature bone.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2800" dirty="0">
                <a:solidFill>
                  <a:srgbClr val="509601"/>
                </a:solidFill>
              </a:rPr>
              <a:t>Mature (secondary, lamellar) bone</a:t>
            </a:r>
            <a:r>
              <a:rPr lang="en-US" sz="2800" dirty="0"/>
              <a:t> </a:t>
            </a:r>
            <a:br>
              <a:rPr lang="en-US" sz="2800" dirty="0"/>
            </a:br>
            <a:r>
              <a:rPr lang="en-US" sz="2800" dirty="0"/>
              <a:t>Arranged in osteons: layers (lamellae) of bone around little canals. </a:t>
            </a:r>
          </a:p>
        </p:txBody>
      </p:sp>
    </p:spTree>
    <p:extLst>
      <p:ext uri="{BB962C8B-B14F-4D97-AF65-F5344CB8AC3E}">
        <p14:creationId xmlns:p14="http://schemas.microsoft.com/office/powerpoint/2010/main" val="30763251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4" descr="F008_00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45" t="7740" r="2069" b="49138"/>
          <a:stretch/>
        </p:blipFill>
        <p:spPr bwMode="auto">
          <a:xfrm>
            <a:off x="521620" y="262750"/>
            <a:ext cx="8446155" cy="6291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81548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title"/>
          </p:nvPr>
        </p:nvSpPr>
        <p:spPr>
          <a:xfrm>
            <a:off x="680378" y="6180059"/>
            <a:ext cx="7801672" cy="56453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dirty="0">
                <a:solidFill>
                  <a:schemeClr val="tx1"/>
                </a:solidFill>
              </a:rPr>
              <a:t>Osteon</a:t>
            </a:r>
          </a:p>
        </p:txBody>
      </p:sp>
      <p:pic>
        <p:nvPicPr>
          <p:cNvPr id="2" name="Picture 1" descr="Haversian cana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726" y="394485"/>
            <a:ext cx="6461042" cy="5747553"/>
          </a:xfrm>
          <a:prstGeom prst="rect">
            <a:avLst/>
          </a:prstGeom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530414" y="4374290"/>
            <a:ext cx="2342375" cy="564539"/>
          </a:xfrm>
          <a:prstGeom prst="rect">
            <a:avLst/>
          </a:prstGeom>
          <a:solidFill>
            <a:schemeClr val="bg1">
              <a:alpha val="63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200" dirty="0">
                <a:solidFill>
                  <a:schemeClr val="tx1"/>
                </a:solidFill>
              </a:rPr>
              <a:t>Lamellae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H="1" flipV="1">
            <a:off x="6226827" y="3528233"/>
            <a:ext cx="705591" cy="864415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 flipV="1">
            <a:off x="6537985" y="3521862"/>
            <a:ext cx="705591" cy="864415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902965" y="1139611"/>
            <a:ext cx="4491777" cy="564539"/>
          </a:xfrm>
          <a:prstGeom prst="rect">
            <a:avLst/>
          </a:prstGeom>
          <a:solidFill>
            <a:schemeClr val="bg1">
              <a:alpha val="63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200" dirty="0">
                <a:solidFill>
                  <a:schemeClr val="tx1"/>
                </a:solidFill>
              </a:rPr>
              <a:t>Central (Haversian) canal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367787" y="3291809"/>
            <a:ext cx="2342375" cy="564539"/>
          </a:xfrm>
          <a:prstGeom prst="rect">
            <a:avLst/>
          </a:prstGeom>
          <a:solidFill>
            <a:schemeClr val="bg1">
              <a:alpha val="63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E054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200" dirty="0">
                <a:solidFill>
                  <a:schemeClr val="tx1"/>
                </a:solidFill>
              </a:rPr>
              <a:t>Osteocytes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1869812" y="2481036"/>
            <a:ext cx="716873" cy="923707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110411" y="3786479"/>
            <a:ext cx="1541015" cy="906069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cxnSpLocks/>
            <a:stCxn id="8" idx="2"/>
          </p:cNvCxnSpPr>
          <p:nvPr/>
        </p:nvCxnSpPr>
        <p:spPr>
          <a:xfrm>
            <a:off x="5148854" y="1704150"/>
            <a:ext cx="0" cy="776886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048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title"/>
          </p:nvPr>
        </p:nvSpPr>
        <p:spPr>
          <a:xfrm>
            <a:off x="515593" y="6180059"/>
            <a:ext cx="8089937" cy="56453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dirty="0">
                <a:solidFill>
                  <a:schemeClr val="tx1"/>
                </a:solidFill>
              </a:rPr>
              <a:t>Volkmann (perforating) canals connect osteons</a:t>
            </a:r>
          </a:p>
        </p:txBody>
      </p:sp>
      <p:pic>
        <p:nvPicPr>
          <p:cNvPr id="4" name="Picture 5" descr="F008_010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9" r="66667" b="11448"/>
          <a:stretch/>
        </p:blipFill>
        <p:spPr bwMode="auto">
          <a:xfrm>
            <a:off x="2062449" y="442913"/>
            <a:ext cx="5122280" cy="568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2716517" y="5345271"/>
            <a:ext cx="758512" cy="952629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>
            <a:outerShdw blurRad="50800" dist="38100" dir="2700000" algn="tl" rotWithShape="0">
              <a:schemeClr val="bg1">
                <a:alpha val="43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13645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659" y="216540"/>
            <a:ext cx="9054196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Periosteum and Endosteum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756917" y="1539323"/>
            <a:ext cx="7877123" cy="4412722"/>
          </a:xfrm>
        </p:spPr>
        <p:txBody>
          <a:bodyPr>
            <a:no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n-US" sz="2800" dirty="0">
                <a:solidFill>
                  <a:srgbClr val="509601"/>
                </a:solidFill>
              </a:rPr>
              <a:t>Periosteum</a:t>
            </a:r>
            <a:r>
              <a:rPr lang="en-US" sz="2800" dirty="0"/>
              <a:t> lines the outer surface of compact bone. </a:t>
            </a:r>
          </a:p>
          <a:p>
            <a:pPr lvl="1">
              <a:spcBef>
                <a:spcPts val="1200"/>
              </a:spcBef>
            </a:pPr>
            <a:r>
              <a:rPr lang="en-US" sz="2800" dirty="0"/>
              <a:t>Two layers: outer dense connective tissue layer and inner layer of osteoprogenitor cells.</a:t>
            </a:r>
          </a:p>
          <a:p>
            <a:pPr lvl="1">
              <a:spcBef>
                <a:spcPts val="1200"/>
              </a:spcBef>
            </a:pPr>
            <a:r>
              <a:rPr lang="en-US" sz="2800" dirty="0"/>
              <a:t>Collagen fibers tightly attach the periosteum to the bone matrix.</a:t>
            </a:r>
          </a:p>
          <a:p>
            <a:pPr lvl="1">
              <a:spcBef>
                <a:spcPts val="1200"/>
              </a:spcBef>
            </a:pPr>
            <a:r>
              <a:rPr lang="en-US" sz="2800" dirty="0"/>
              <a:t>Contains blood vessels for nutrition of bone.</a:t>
            </a:r>
          </a:p>
          <a:p>
            <a:pPr lvl="1">
              <a:spcBef>
                <a:spcPts val="1200"/>
              </a:spcBef>
            </a:pPr>
            <a:r>
              <a:rPr lang="en-US" sz="2800" dirty="0"/>
              <a:t>Contains osteoblasts for bone growth, repair and remodeling.</a:t>
            </a:r>
          </a:p>
          <a:p>
            <a:pPr marL="0" indent="0">
              <a:spcBef>
                <a:spcPts val="1800"/>
              </a:spcBef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00183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Cartilage and Bone Lecture Outline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1158405" y="1263485"/>
            <a:ext cx="7129248" cy="5304289"/>
          </a:xfrm>
        </p:spPr>
        <p:txBody>
          <a:bodyPr>
            <a:no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n-US" sz="3200" dirty="0">
                <a:solidFill>
                  <a:srgbClr val="509601"/>
                </a:solidFill>
              </a:rPr>
              <a:t>Cartilage</a:t>
            </a:r>
          </a:p>
          <a:p>
            <a:pPr marL="514350" indent="-514350">
              <a:spcBef>
                <a:spcPts val="600"/>
              </a:spcBef>
            </a:pPr>
            <a:r>
              <a:rPr lang="en-US" sz="2800" dirty="0">
                <a:solidFill>
                  <a:srgbClr val="FFFFFF"/>
                </a:solidFill>
              </a:rPr>
              <a:t>Function and characteristics of cartilage</a:t>
            </a:r>
          </a:p>
        </p:txBody>
      </p:sp>
    </p:spTree>
    <p:extLst>
      <p:ext uri="{BB962C8B-B14F-4D97-AF65-F5344CB8AC3E}">
        <p14:creationId xmlns:p14="http://schemas.microsoft.com/office/powerpoint/2010/main" val="12950040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4" descr="F008_00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6" t="364" r="82078" b="64821"/>
          <a:stretch/>
        </p:blipFill>
        <p:spPr bwMode="auto">
          <a:xfrm>
            <a:off x="242204" y="115449"/>
            <a:ext cx="1508160" cy="3784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513846" y="1693254"/>
            <a:ext cx="551655" cy="224484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F008_00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6" t="21666" r="34553" b="32332"/>
          <a:stretch/>
        </p:blipFill>
        <p:spPr bwMode="auto">
          <a:xfrm>
            <a:off x="2001297" y="782489"/>
            <a:ext cx="6748146" cy="555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reeform 2"/>
          <p:cNvSpPr/>
          <p:nvPr/>
        </p:nvSpPr>
        <p:spPr>
          <a:xfrm>
            <a:off x="1800412" y="501382"/>
            <a:ext cx="4490253" cy="2965239"/>
          </a:xfrm>
          <a:custGeom>
            <a:avLst/>
            <a:gdLst>
              <a:gd name="connsiteX0" fmla="*/ 268941 w 4490253"/>
              <a:gd name="connsiteY0" fmla="*/ 2964971 h 2965239"/>
              <a:gd name="connsiteX1" fmla="*/ 268941 w 4490253"/>
              <a:gd name="connsiteY1" fmla="*/ 2964971 h 2965239"/>
              <a:gd name="connsiteX2" fmla="*/ 410882 w 4490253"/>
              <a:gd name="connsiteY2" fmla="*/ 2950030 h 2965239"/>
              <a:gd name="connsiteX3" fmla="*/ 635000 w 4490253"/>
              <a:gd name="connsiteY3" fmla="*/ 2942559 h 2965239"/>
              <a:gd name="connsiteX4" fmla="*/ 694764 w 4490253"/>
              <a:gd name="connsiteY4" fmla="*/ 2927618 h 2965239"/>
              <a:gd name="connsiteX5" fmla="*/ 739588 w 4490253"/>
              <a:gd name="connsiteY5" fmla="*/ 2882794 h 2965239"/>
              <a:gd name="connsiteX6" fmla="*/ 784412 w 4490253"/>
              <a:gd name="connsiteY6" fmla="*/ 2867853 h 2965239"/>
              <a:gd name="connsiteX7" fmla="*/ 814294 w 4490253"/>
              <a:gd name="connsiteY7" fmla="*/ 2852912 h 2965239"/>
              <a:gd name="connsiteX8" fmla="*/ 881529 w 4490253"/>
              <a:gd name="connsiteY8" fmla="*/ 2845442 h 2965239"/>
              <a:gd name="connsiteX9" fmla="*/ 903941 w 4490253"/>
              <a:gd name="connsiteY9" fmla="*/ 2837971 h 2965239"/>
              <a:gd name="connsiteX10" fmla="*/ 926353 w 4490253"/>
              <a:gd name="connsiteY10" fmla="*/ 2823030 h 2965239"/>
              <a:gd name="connsiteX11" fmla="*/ 971176 w 4490253"/>
              <a:gd name="connsiteY11" fmla="*/ 2808089 h 2965239"/>
              <a:gd name="connsiteX12" fmla="*/ 993588 w 4490253"/>
              <a:gd name="connsiteY12" fmla="*/ 2793147 h 2965239"/>
              <a:gd name="connsiteX13" fmla="*/ 1128059 w 4490253"/>
              <a:gd name="connsiteY13" fmla="*/ 2770736 h 2965239"/>
              <a:gd name="connsiteX14" fmla="*/ 1135529 w 4490253"/>
              <a:gd name="connsiteY14" fmla="*/ 2748324 h 2965239"/>
              <a:gd name="connsiteX15" fmla="*/ 1165412 w 4490253"/>
              <a:gd name="connsiteY15" fmla="*/ 2710971 h 2965239"/>
              <a:gd name="connsiteX16" fmla="*/ 1180353 w 4490253"/>
              <a:gd name="connsiteY16" fmla="*/ 2688559 h 2965239"/>
              <a:gd name="connsiteX17" fmla="*/ 1217706 w 4490253"/>
              <a:gd name="connsiteY17" fmla="*/ 2621324 h 2965239"/>
              <a:gd name="connsiteX18" fmla="*/ 1240117 w 4490253"/>
              <a:gd name="connsiteY18" fmla="*/ 2606383 h 2965239"/>
              <a:gd name="connsiteX19" fmla="*/ 1284941 w 4490253"/>
              <a:gd name="connsiteY19" fmla="*/ 2554089 h 2965239"/>
              <a:gd name="connsiteX20" fmla="*/ 1299882 w 4490253"/>
              <a:gd name="connsiteY20" fmla="*/ 2501794 h 2965239"/>
              <a:gd name="connsiteX21" fmla="*/ 1314823 w 4490253"/>
              <a:gd name="connsiteY21" fmla="*/ 2456971 h 2965239"/>
              <a:gd name="connsiteX22" fmla="*/ 1344706 w 4490253"/>
              <a:gd name="connsiteY22" fmla="*/ 2352383 h 2965239"/>
              <a:gd name="connsiteX23" fmla="*/ 1374588 w 4490253"/>
              <a:gd name="connsiteY23" fmla="*/ 2247794 h 2965239"/>
              <a:gd name="connsiteX24" fmla="*/ 1397000 w 4490253"/>
              <a:gd name="connsiteY24" fmla="*/ 2232853 h 2965239"/>
              <a:gd name="connsiteX25" fmla="*/ 1748117 w 4490253"/>
              <a:gd name="connsiteY25" fmla="*/ 2225383 h 2965239"/>
              <a:gd name="connsiteX26" fmla="*/ 1785470 w 4490253"/>
              <a:gd name="connsiteY26" fmla="*/ 2195500 h 2965239"/>
              <a:gd name="connsiteX27" fmla="*/ 1807882 w 4490253"/>
              <a:gd name="connsiteY27" fmla="*/ 2188030 h 2965239"/>
              <a:gd name="connsiteX28" fmla="*/ 1845235 w 4490253"/>
              <a:gd name="connsiteY28" fmla="*/ 2158147 h 2965239"/>
              <a:gd name="connsiteX29" fmla="*/ 1875117 w 4490253"/>
              <a:gd name="connsiteY29" fmla="*/ 2120794 h 2965239"/>
              <a:gd name="connsiteX30" fmla="*/ 1890059 w 4490253"/>
              <a:gd name="connsiteY30" fmla="*/ 2075971 h 2965239"/>
              <a:gd name="connsiteX31" fmla="*/ 1912470 w 4490253"/>
              <a:gd name="connsiteY31" fmla="*/ 1874265 h 2965239"/>
              <a:gd name="connsiteX32" fmla="*/ 1919941 w 4490253"/>
              <a:gd name="connsiteY32" fmla="*/ 1851853 h 2965239"/>
              <a:gd name="connsiteX33" fmla="*/ 1934882 w 4490253"/>
              <a:gd name="connsiteY33" fmla="*/ 1829442 h 2965239"/>
              <a:gd name="connsiteX34" fmla="*/ 1949823 w 4490253"/>
              <a:gd name="connsiteY34" fmla="*/ 1754736 h 2965239"/>
              <a:gd name="connsiteX35" fmla="*/ 1964764 w 4490253"/>
              <a:gd name="connsiteY35" fmla="*/ 1739794 h 2965239"/>
              <a:gd name="connsiteX36" fmla="*/ 1972235 w 4490253"/>
              <a:gd name="connsiteY36" fmla="*/ 1717383 h 2965239"/>
              <a:gd name="connsiteX37" fmla="*/ 1994647 w 4490253"/>
              <a:gd name="connsiteY37" fmla="*/ 1709912 h 2965239"/>
              <a:gd name="connsiteX38" fmla="*/ 2017059 w 4490253"/>
              <a:gd name="connsiteY38" fmla="*/ 1694971 h 2965239"/>
              <a:gd name="connsiteX39" fmla="*/ 2076823 w 4490253"/>
              <a:gd name="connsiteY39" fmla="*/ 1680030 h 2965239"/>
              <a:gd name="connsiteX40" fmla="*/ 2375647 w 4490253"/>
              <a:gd name="connsiteY40" fmla="*/ 1680030 h 2965239"/>
              <a:gd name="connsiteX41" fmla="*/ 2435412 w 4490253"/>
              <a:gd name="connsiteY41" fmla="*/ 1650147 h 2965239"/>
              <a:gd name="connsiteX42" fmla="*/ 2502647 w 4490253"/>
              <a:gd name="connsiteY42" fmla="*/ 1635206 h 2965239"/>
              <a:gd name="connsiteX43" fmla="*/ 2547470 w 4490253"/>
              <a:gd name="connsiteY43" fmla="*/ 1597853 h 2965239"/>
              <a:gd name="connsiteX44" fmla="*/ 2592294 w 4490253"/>
              <a:gd name="connsiteY44" fmla="*/ 1567971 h 2965239"/>
              <a:gd name="connsiteX45" fmla="*/ 2614706 w 4490253"/>
              <a:gd name="connsiteY45" fmla="*/ 1530618 h 2965239"/>
              <a:gd name="connsiteX46" fmla="*/ 2629647 w 4490253"/>
              <a:gd name="connsiteY46" fmla="*/ 1500736 h 2965239"/>
              <a:gd name="connsiteX47" fmla="*/ 2659529 w 4490253"/>
              <a:gd name="connsiteY47" fmla="*/ 1455912 h 2965239"/>
              <a:gd name="connsiteX48" fmla="*/ 2667000 w 4490253"/>
              <a:gd name="connsiteY48" fmla="*/ 1433500 h 2965239"/>
              <a:gd name="connsiteX49" fmla="*/ 2696882 w 4490253"/>
              <a:gd name="connsiteY49" fmla="*/ 1403618 h 2965239"/>
              <a:gd name="connsiteX50" fmla="*/ 2741706 w 4490253"/>
              <a:gd name="connsiteY50" fmla="*/ 1343853 h 2965239"/>
              <a:gd name="connsiteX51" fmla="*/ 2771588 w 4490253"/>
              <a:gd name="connsiteY51" fmla="*/ 1313971 h 2965239"/>
              <a:gd name="connsiteX52" fmla="*/ 2794000 w 4490253"/>
              <a:gd name="connsiteY52" fmla="*/ 1261677 h 2965239"/>
              <a:gd name="connsiteX53" fmla="*/ 2808941 w 4490253"/>
              <a:gd name="connsiteY53" fmla="*/ 1239265 h 2965239"/>
              <a:gd name="connsiteX54" fmla="*/ 2838823 w 4490253"/>
              <a:gd name="connsiteY54" fmla="*/ 1179500 h 2965239"/>
              <a:gd name="connsiteX55" fmla="*/ 2861235 w 4490253"/>
              <a:gd name="connsiteY55" fmla="*/ 1142147 h 2965239"/>
              <a:gd name="connsiteX56" fmla="*/ 2906059 w 4490253"/>
              <a:gd name="connsiteY56" fmla="*/ 1089853 h 2965239"/>
              <a:gd name="connsiteX57" fmla="*/ 3175000 w 4490253"/>
              <a:gd name="connsiteY57" fmla="*/ 1067442 h 2965239"/>
              <a:gd name="connsiteX58" fmla="*/ 3264647 w 4490253"/>
              <a:gd name="connsiteY58" fmla="*/ 1052500 h 2965239"/>
              <a:gd name="connsiteX59" fmla="*/ 3309470 w 4490253"/>
              <a:gd name="connsiteY59" fmla="*/ 1037559 h 2965239"/>
              <a:gd name="connsiteX60" fmla="*/ 3346823 w 4490253"/>
              <a:gd name="connsiteY60" fmla="*/ 1015147 h 2965239"/>
              <a:gd name="connsiteX61" fmla="*/ 3384176 w 4490253"/>
              <a:gd name="connsiteY61" fmla="*/ 985265 h 2965239"/>
              <a:gd name="connsiteX62" fmla="*/ 3406588 w 4490253"/>
              <a:gd name="connsiteY62" fmla="*/ 970324 h 2965239"/>
              <a:gd name="connsiteX63" fmla="*/ 3458882 w 4490253"/>
              <a:gd name="connsiteY63" fmla="*/ 925500 h 2965239"/>
              <a:gd name="connsiteX64" fmla="*/ 3488764 w 4490253"/>
              <a:gd name="connsiteY64" fmla="*/ 918030 h 2965239"/>
              <a:gd name="connsiteX65" fmla="*/ 3496235 w 4490253"/>
              <a:gd name="connsiteY65" fmla="*/ 895618 h 2965239"/>
              <a:gd name="connsiteX66" fmla="*/ 3563470 w 4490253"/>
              <a:gd name="connsiteY66" fmla="*/ 873206 h 2965239"/>
              <a:gd name="connsiteX67" fmla="*/ 3630706 w 4490253"/>
              <a:gd name="connsiteY67" fmla="*/ 858265 h 2965239"/>
              <a:gd name="connsiteX68" fmla="*/ 3660588 w 4490253"/>
              <a:gd name="connsiteY68" fmla="*/ 843324 h 2965239"/>
              <a:gd name="connsiteX69" fmla="*/ 3712882 w 4490253"/>
              <a:gd name="connsiteY69" fmla="*/ 813442 h 2965239"/>
              <a:gd name="connsiteX70" fmla="*/ 3750235 w 4490253"/>
              <a:gd name="connsiteY70" fmla="*/ 783559 h 2965239"/>
              <a:gd name="connsiteX71" fmla="*/ 3780117 w 4490253"/>
              <a:gd name="connsiteY71" fmla="*/ 768618 h 2965239"/>
              <a:gd name="connsiteX72" fmla="*/ 3795059 w 4490253"/>
              <a:gd name="connsiteY72" fmla="*/ 753677 h 2965239"/>
              <a:gd name="connsiteX73" fmla="*/ 3817470 w 4490253"/>
              <a:gd name="connsiteY73" fmla="*/ 738736 h 2965239"/>
              <a:gd name="connsiteX74" fmla="*/ 3854823 w 4490253"/>
              <a:gd name="connsiteY74" fmla="*/ 701383 h 2965239"/>
              <a:gd name="connsiteX75" fmla="*/ 3877235 w 4490253"/>
              <a:gd name="connsiteY75" fmla="*/ 656559 h 2965239"/>
              <a:gd name="connsiteX76" fmla="*/ 3899647 w 4490253"/>
              <a:gd name="connsiteY76" fmla="*/ 649089 h 2965239"/>
              <a:gd name="connsiteX77" fmla="*/ 3914588 w 4490253"/>
              <a:gd name="connsiteY77" fmla="*/ 634147 h 2965239"/>
              <a:gd name="connsiteX78" fmla="*/ 3937000 w 4490253"/>
              <a:gd name="connsiteY78" fmla="*/ 626677 h 2965239"/>
              <a:gd name="connsiteX79" fmla="*/ 4138706 w 4490253"/>
              <a:gd name="connsiteY79" fmla="*/ 634147 h 2965239"/>
              <a:gd name="connsiteX80" fmla="*/ 4422588 w 4490253"/>
              <a:gd name="connsiteY80" fmla="*/ 626677 h 2965239"/>
              <a:gd name="connsiteX81" fmla="*/ 4445000 w 4490253"/>
              <a:gd name="connsiteY81" fmla="*/ 619206 h 2965239"/>
              <a:gd name="connsiteX82" fmla="*/ 4474882 w 4490253"/>
              <a:gd name="connsiteY82" fmla="*/ 611736 h 2965239"/>
              <a:gd name="connsiteX83" fmla="*/ 4489823 w 4490253"/>
              <a:gd name="connsiteY83" fmla="*/ 559442 h 2965239"/>
              <a:gd name="connsiteX84" fmla="*/ 4482353 w 4490253"/>
              <a:gd name="connsiteY84" fmla="*/ 357736 h 2965239"/>
              <a:gd name="connsiteX85" fmla="*/ 4467412 w 4490253"/>
              <a:gd name="connsiteY85" fmla="*/ 297971 h 2965239"/>
              <a:gd name="connsiteX86" fmla="*/ 4459941 w 4490253"/>
              <a:gd name="connsiteY86" fmla="*/ 268089 h 2965239"/>
              <a:gd name="connsiteX87" fmla="*/ 4437529 w 4490253"/>
              <a:gd name="connsiteY87" fmla="*/ 200853 h 2965239"/>
              <a:gd name="connsiteX88" fmla="*/ 4332941 w 4490253"/>
              <a:gd name="connsiteY88" fmla="*/ 163500 h 2965239"/>
              <a:gd name="connsiteX89" fmla="*/ 4243294 w 4490253"/>
              <a:gd name="connsiteY89" fmla="*/ 141089 h 2965239"/>
              <a:gd name="connsiteX90" fmla="*/ 4153647 w 4490253"/>
              <a:gd name="connsiteY90" fmla="*/ 111206 h 2965239"/>
              <a:gd name="connsiteX91" fmla="*/ 4086412 w 4490253"/>
              <a:gd name="connsiteY91" fmla="*/ 88794 h 2965239"/>
              <a:gd name="connsiteX92" fmla="*/ 4011706 w 4490253"/>
              <a:gd name="connsiteY92" fmla="*/ 81324 h 2965239"/>
              <a:gd name="connsiteX93" fmla="*/ 3862294 w 4490253"/>
              <a:gd name="connsiteY93" fmla="*/ 58912 h 2965239"/>
              <a:gd name="connsiteX94" fmla="*/ 3795059 w 4490253"/>
              <a:gd name="connsiteY94" fmla="*/ 43971 h 2965239"/>
              <a:gd name="connsiteX95" fmla="*/ 3705412 w 4490253"/>
              <a:gd name="connsiteY95" fmla="*/ 36500 h 2965239"/>
              <a:gd name="connsiteX96" fmla="*/ 3481294 w 4490253"/>
              <a:gd name="connsiteY96" fmla="*/ 21559 h 2965239"/>
              <a:gd name="connsiteX97" fmla="*/ 2749176 w 4490253"/>
              <a:gd name="connsiteY97" fmla="*/ 21559 h 2965239"/>
              <a:gd name="connsiteX98" fmla="*/ 2540000 w 4490253"/>
              <a:gd name="connsiteY98" fmla="*/ 29030 h 2965239"/>
              <a:gd name="connsiteX99" fmla="*/ 2308412 w 4490253"/>
              <a:gd name="connsiteY99" fmla="*/ 43971 h 2965239"/>
              <a:gd name="connsiteX100" fmla="*/ 2114176 w 4490253"/>
              <a:gd name="connsiteY100" fmla="*/ 73853 h 2965239"/>
              <a:gd name="connsiteX101" fmla="*/ 1897529 w 4490253"/>
              <a:gd name="connsiteY101" fmla="*/ 81324 h 2965239"/>
              <a:gd name="connsiteX102" fmla="*/ 1426882 w 4490253"/>
              <a:gd name="connsiteY102" fmla="*/ 66383 h 2965239"/>
              <a:gd name="connsiteX103" fmla="*/ 1083235 w 4490253"/>
              <a:gd name="connsiteY103" fmla="*/ 58912 h 2965239"/>
              <a:gd name="connsiteX104" fmla="*/ 791882 w 4490253"/>
              <a:gd name="connsiteY104" fmla="*/ 43971 h 2965239"/>
              <a:gd name="connsiteX105" fmla="*/ 552823 w 4490253"/>
              <a:gd name="connsiteY105" fmla="*/ 36500 h 2965239"/>
              <a:gd name="connsiteX106" fmla="*/ 239059 w 4490253"/>
              <a:gd name="connsiteY106" fmla="*/ 43971 h 2965239"/>
              <a:gd name="connsiteX107" fmla="*/ 141941 w 4490253"/>
              <a:gd name="connsiteY107" fmla="*/ 58912 h 2965239"/>
              <a:gd name="connsiteX108" fmla="*/ 82176 w 4490253"/>
              <a:gd name="connsiteY108" fmla="*/ 73853 h 2965239"/>
              <a:gd name="connsiteX109" fmla="*/ 59764 w 4490253"/>
              <a:gd name="connsiteY109" fmla="*/ 118677 h 2965239"/>
              <a:gd name="connsiteX110" fmla="*/ 52294 w 4490253"/>
              <a:gd name="connsiteY110" fmla="*/ 148559 h 2965239"/>
              <a:gd name="connsiteX111" fmla="*/ 29882 w 4490253"/>
              <a:gd name="connsiteY111" fmla="*/ 283030 h 2965239"/>
              <a:gd name="connsiteX112" fmla="*/ 22412 w 4490253"/>
              <a:gd name="connsiteY112" fmla="*/ 544500 h 2965239"/>
              <a:gd name="connsiteX113" fmla="*/ 14941 w 4490253"/>
              <a:gd name="connsiteY113" fmla="*/ 985265 h 2965239"/>
              <a:gd name="connsiteX114" fmla="*/ 0 w 4490253"/>
              <a:gd name="connsiteY114" fmla="*/ 1261677 h 2965239"/>
              <a:gd name="connsiteX115" fmla="*/ 7470 w 4490253"/>
              <a:gd name="connsiteY115" fmla="*/ 1724853 h 2965239"/>
              <a:gd name="connsiteX116" fmla="*/ 22412 w 4490253"/>
              <a:gd name="connsiteY116" fmla="*/ 1948971 h 2965239"/>
              <a:gd name="connsiteX117" fmla="*/ 29882 w 4490253"/>
              <a:gd name="connsiteY117" fmla="*/ 2098383 h 2965239"/>
              <a:gd name="connsiteX118" fmla="*/ 52294 w 4490253"/>
              <a:gd name="connsiteY118" fmla="*/ 2322500 h 2965239"/>
              <a:gd name="connsiteX119" fmla="*/ 67235 w 4490253"/>
              <a:gd name="connsiteY119" fmla="*/ 2374794 h 2965239"/>
              <a:gd name="connsiteX120" fmla="*/ 82176 w 4490253"/>
              <a:gd name="connsiteY120" fmla="*/ 2703500 h 2965239"/>
              <a:gd name="connsiteX121" fmla="*/ 97117 w 4490253"/>
              <a:gd name="connsiteY121" fmla="*/ 2823030 h 2965239"/>
              <a:gd name="connsiteX122" fmla="*/ 112059 w 4490253"/>
              <a:gd name="connsiteY122" fmla="*/ 2875324 h 2965239"/>
              <a:gd name="connsiteX123" fmla="*/ 134470 w 4490253"/>
              <a:gd name="connsiteY123" fmla="*/ 2897736 h 2965239"/>
              <a:gd name="connsiteX124" fmla="*/ 201706 w 4490253"/>
              <a:gd name="connsiteY124" fmla="*/ 2935089 h 2965239"/>
              <a:gd name="connsiteX125" fmla="*/ 239059 w 4490253"/>
              <a:gd name="connsiteY125" fmla="*/ 2942559 h 2965239"/>
              <a:gd name="connsiteX126" fmla="*/ 291353 w 4490253"/>
              <a:gd name="connsiteY126" fmla="*/ 2964971 h 2965239"/>
              <a:gd name="connsiteX127" fmla="*/ 268941 w 4490253"/>
              <a:gd name="connsiteY127" fmla="*/ 2964971 h 2965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</a:cxnLst>
            <a:rect l="l" t="t" r="r" b="b"/>
            <a:pathLst>
              <a:path w="4490253" h="2965239">
                <a:moveTo>
                  <a:pt x="268941" y="2964971"/>
                </a:moveTo>
                <a:lnTo>
                  <a:pt x="268941" y="2964971"/>
                </a:lnTo>
                <a:lnTo>
                  <a:pt x="410882" y="2950030"/>
                </a:lnTo>
                <a:cubicBezTo>
                  <a:pt x="485536" y="2946297"/>
                  <a:pt x="560294" y="2945049"/>
                  <a:pt x="635000" y="2942559"/>
                </a:cubicBezTo>
                <a:cubicBezTo>
                  <a:pt x="636864" y="2942186"/>
                  <a:pt x="687105" y="2933746"/>
                  <a:pt x="694764" y="2927618"/>
                </a:cubicBezTo>
                <a:cubicBezTo>
                  <a:pt x="745310" y="2887180"/>
                  <a:pt x="662728" y="2921224"/>
                  <a:pt x="739588" y="2882794"/>
                </a:cubicBezTo>
                <a:cubicBezTo>
                  <a:pt x="753675" y="2875751"/>
                  <a:pt x="770325" y="2874896"/>
                  <a:pt x="784412" y="2867853"/>
                </a:cubicBezTo>
                <a:cubicBezTo>
                  <a:pt x="794373" y="2862873"/>
                  <a:pt x="803443" y="2855416"/>
                  <a:pt x="814294" y="2852912"/>
                </a:cubicBezTo>
                <a:cubicBezTo>
                  <a:pt x="836266" y="2847842"/>
                  <a:pt x="859117" y="2847932"/>
                  <a:pt x="881529" y="2845442"/>
                </a:cubicBezTo>
                <a:cubicBezTo>
                  <a:pt x="889000" y="2842952"/>
                  <a:pt x="896898" y="2841493"/>
                  <a:pt x="903941" y="2837971"/>
                </a:cubicBezTo>
                <a:cubicBezTo>
                  <a:pt x="911972" y="2833956"/>
                  <a:pt x="918148" y="2826677"/>
                  <a:pt x="926353" y="2823030"/>
                </a:cubicBezTo>
                <a:cubicBezTo>
                  <a:pt x="940745" y="2816634"/>
                  <a:pt x="971176" y="2808089"/>
                  <a:pt x="971176" y="2808089"/>
                </a:cubicBezTo>
                <a:cubicBezTo>
                  <a:pt x="978647" y="2803108"/>
                  <a:pt x="984719" y="2794547"/>
                  <a:pt x="993588" y="2793147"/>
                </a:cubicBezTo>
                <a:cubicBezTo>
                  <a:pt x="1134486" y="2770900"/>
                  <a:pt x="1082358" y="2816434"/>
                  <a:pt x="1128059" y="2770736"/>
                </a:cubicBezTo>
                <a:cubicBezTo>
                  <a:pt x="1130549" y="2763265"/>
                  <a:pt x="1132007" y="2755367"/>
                  <a:pt x="1135529" y="2748324"/>
                </a:cubicBezTo>
                <a:cubicBezTo>
                  <a:pt x="1150859" y="2717662"/>
                  <a:pt x="1146881" y="2734135"/>
                  <a:pt x="1165412" y="2710971"/>
                </a:cubicBezTo>
                <a:cubicBezTo>
                  <a:pt x="1171021" y="2703960"/>
                  <a:pt x="1175373" y="2696030"/>
                  <a:pt x="1180353" y="2688559"/>
                </a:cubicBezTo>
                <a:cubicBezTo>
                  <a:pt x="1188138" y="2665203"/>
                  <a:pt x="1195685" y="2636005"/>
                  <a:pt x="1217706" y="2621324"/>
                </a:cubicBezTo>
                <a:cubicBezTo>
                  <a:pt x="1225176" y="2616344"/>
                  <a:pt x="1233300" y="2612226"/>
                  <a:pt x="1240117" y="2606383"/>
                </a:cubicBezTo>
                <a:cubicBezTo>
                  <a:pt x="1256199" y="2592598"/>
                  <a:pt x="1275028" y="2573915"/>
                  <a:pt x="1284941" y="2554089"/>
                </a:cubicBezTo>
                <a:cubicBezTo>
                  <a:pt x="1291220" y="2541531"/>
                  <a:pt x="1296290" y="2513769"/>
                  <a:pt x="1299882" y="2501794"/>
                </a:cubicBezTo>
                <a:cubicBezTo>
                  <a:pt x="1304407" y="2486709"/>
                  <a:pt x="1311734" y="2472414"/>
                  <a:pt x="1314823" y="2456971"/>
                </a:cubicBezTo>
                <a:cubicBezTo>
                  <a:pt x="1331948" y="2371345"/>
                  <a:pt x="1318406" y="2404979"/>
                  <a:pt x="1344706" y="2352383"/>
                </a:cubicBezTo>
                <a:cubicBezTo>
                  <a:pt x="1354788" y="2291889"/>
                  <a:pt x="1339625" y="2275765"/>
                  <a:pt x="1374588" y="2247794"/>
                </a:cubicBezTo>
                <a:cubicBezTo>
                  <a:pt x="1381599" y="2242185"/>
                  <a:pt x="1389529" y="2237833"/>
                  <a:pt x="1397000" y="2232853"/>
                </a:cubicBezTo>
                <a:cubicBezTo>
                  <a:pt x="1553024" y="2242031"/>
                  <a:pt x="1562406" y="2247893"/>
                  <a:pt x="1748117" y="2225383"/>
                </a:cubicBezTo>
                <a:cubicBezTo>
                  <a:pt x="1766857" y="2223111"/>
                  <a:pt x="1771658" y="2203787"/>
                  <a:pt x="1785470" y="2195500"/>
                </a:cubicBezTo>
                <a:cubicBezTo>
                  <a:pt x="1792222" y="2191448"/>
                  <a:pt x="1800411" y="2190520"/>
                  <a:pt x="1807882" y="2188030"/>
                </a:cubicBezTo>
                <a:cubicBezTo>
                  <a:pt x="1824527" y="2176934"/>
                  <a:pt x="1833067" y="2173357"/>
                  <a:pt x="1845235" y="2158147"/>
                </a:cubicBezTo>
                <a:cubicBezTo>
                  <a:pt x="1882931" y="2111026"/>
                  <a:pt x="1839041" y="2156872"/>
                  <a:pt x="1875117" y="2120794"/>
                </a:cubicBezTo>
                <a:cubicBezTo>
                  <a:pt x="1880098" y="2105853"/>
                  <a:pt x="1888695" y="2091661"/>
                  <a:pt x="1890059" y="2075971"/>
                </a:cubicBezTo>
                <a:cubicBezTo>
                  <a:pt x="1898392" y="1980137"/>
                  <a:pt x="1892396" y="1944524"/>
                  <a:pt x="1912470" y="1874265"/>
                </a:cubicBezTo>
                <a:cubicBezTo>
                  <a:pt x="1914633" y="1866693"/>
                  <a:pt x="1916419" y="1858896"/>
                  <a:pt x="1919941" y="1851853"/>
                </a:cubicBezTo>
                <a:cubicBezTo>
                  <a:pt x="1923956" y="1843823"/>
                  <a:pt x="1929902" y="1836912"/>
                  <a:pt x="1934882" y="1829442"/>
                </a:cubicBezTo>
                <a:cubicBezTo>
                  <a:pt x="1936177" y="1820378"/>
                  <a:pt x="1940045" y="1771034"/>
                  <a:pt x="1949823" y="1754736"/>
                </a:cubicBezTo>
                <a:cubicBezTo>
                  <a:pt x="1953447" y="1748696"/>
                  <a:pt x="1959784" y="1744775"/>
                  <a:pt x="1964764" y="1739794"/>
                </a:cubicBezTo>
                <a:cubicBezTo>
                  <a:pt x="1967254" y="1732324"/>
                  <a:pt x="1966667" y="1722951"/>
                  <a:pt x="1972235" y="1717383"/>
                </a:cubicBezTo>
                <a:cubicBezTo>
                  <a:pt x="1977803" y="1711815"/>
                  <a:pt x="1987604" y="1713434"/>
                  <a:pt x="1994647" y="1709912"/>
                </a:cubicBezTo>
                <a:cubicBezTo>
                  <a:pt x="2002678" y="1705897"/>
                  <a:pt x="2009028" y="1698986"/>
                  <a:pt x="2017059" y="1694971"/>
                </a:cubicBezTo>
                <a:cubicBezTo>
                  <a:pt x="2032377" y="1687312"/>
                  <a:pt x="2062610" y="1682872"/>
                  <a:pt x="2076823" y="1680030"/>
                </a:cubicBezTo>
                <a:cubicBezTo>
                  <a:pt x="2249725" y="1697320"/>
                  <a:pt x="2202745" y="1702583"/>
                  <a:pt x="2375647" y="1680030"/>
                </a:cubicBezTo>
                <a:cubicBezTo>
                  <a:pt x="2400300" y="1676814"/>
                  <a:pt x="2412574" y="1660297"/>
                  <a:pt x="2435412" y="1650147"/>
                </a:cubicBezTo>
                <a:cubicBezTo>
                  <a:pt x="2444040" y="1646313"/>
                  <a:pt x="2496746" y="1636386"/>
                  <a:pt x="2502647" y="1635206"/>
                </a:cubicBezTo>
                <a:cubicBezTo>
                  <a:pt x="2568116" y="1569737"/>
                  <a:pt x="2485074" y="1649849"/>
                  <a:pt x="2547470" y="1597853"/>
                </a:cubicBezTo>
                <a:cubicBezTo>
                  <a:pt x="2584776" y="1566765"/>
                  <a:pt x="2552908" y="1581100"/>
                  <a:pt x="2592294" y="1567971"/>
                </a:cubicBezTo>
                <a:cubicBezTo>
                  <a:pt x="2599765" y="1555520"/>
                  <a:pt x="2607654" y="1543311"/>
                  <a:pt x="2614706" y="1530618"/>
                </a:cubicBezTo>
                <a:cubicBezTo>
                  <a:pt x="2620114" y="1520883"/>
                  <a:pt x="2623917" y="1510285"/>
                  <a:pt x="2629647" y="1500736"/>
                </a:cubicBezTo>
                <a:cubicBezTo>
                  <a:pt x="2638886" y="1485338"/>
                  <a:pt x="2653850" y="1472948"/>
                  <a:pt x="2659529" y="1455912"/>
                </a:cubicBezTo>
                <a:cubicBezTo>
                  <a:pt x="2662019" y="1448441"/>
                  <a:pt x="2662423" y="1439908"/>
                  <a:pt x="2667000" y="1433500"/>
                </a:cubicBezTo>
                <a:cubicBezTo>
                  <a:pt x="2675188" y="1422037"/>
                  <a:pt x="2686921" y="1413579"/>
                  <a:pt x="2696882" y="1403618"/>
                </a:cubicBezTo>
                <a:cubicBezTo>
                  <a:pt x="2709921" y="1364501"/>
                  <a:pt x="2698785" y="1386774"/>
                  <a:pt x="2741706" y="1343853"/>
                </a:cubicBezTo>
                <a:lnTo>
                  <a:pt x="2771588" y="1313971"/>
                </a:lnTo>
                <a:cubicBezTo>
                  <a:pt x="2779970" y="1288828"/>
                  <a:pt x="2779230" y="1287525"/>
                  <a:pt x="2794000" y="1261677"/>
                </a:cubicBezTo>
                <a:cubicBezTo>
                  <a:pt x="2798455" y="1253881"/>
                  <a:pt x="2805294" y="1247470"/>
                  <a:pt x="2808941" y="1239265"/>
                </a:cubicBezTo>
                <a:cubicBezTo>
                  <a:pt x="2836411" y="1177458"/>
                  <a:pt x="2808139" y="1210186"/>
                  <a:pt x="2838823" y="1179500"/>
                </a:cubicBezTo>
                <a:cubicBezTo>
                  <a:pt x="2851797" y="1140582"/>
                  <a:pt x="2837796" y="1171446"/>
                  <a:pt x="2861235" y="1142147"/>
                </a:cubicBezTo>
                <a:cubicBezTo>
                  <a:pt x="2870668" y="1130356"/>
                  <a:pt x="2890730" y="1091032"/>
                  <a:pt x="2906059" y="1089853"/>
                </a:cubicBezTo>
                <a:cubicBezTo>
                  <a:pt x="3007683" y="1082036"/>
                  <a:pt x="3080988" y="1077888"/>
                  <a:pt x="3175000" y="1067442"/>
                </a:cubicBezTo>
                <a:cubicBezTo>
                  <a:pt x="3214261" y="1063080"/>
                  <a:pt x="3230983" y="1062599"/>
                  <a:pt x="3264647" y="1052500"/>
                </a:cubicBezTo>
                <a:cubicBezTo>
                  <a:pt x="3279732" y="1047974"/>
                  <a:pt x="3309470" y="1037559"/>
                  <a:pt x="3309470" y="1037559"/>
                </a:cubicBezTo>
                <a:cubicBezTo>
                  <a:pt x="3350223" y="996809"/>
                  <a:pt x="3295099" y="1047475"/>
                  <a:pt x="3346823" y="1015147"/>
                </a:cubicBezTo>
                <a:cubicBezTo>
                  <a:pt x="3360344" y="1006696"/>
                  <a:pt x="3371420" y="994832"/>
                  <a:pt x="3384176" y="985265"/>
                </a:cubicBezTo>
                <a:cubicBezTo>
                  <a:pt x="3391359" y="979878"/>
                  <a:pt x="3399771" y="976167"/>
                  <a:pt x="3406588" y="970324"/>
                </a:cubicBezTo>
                <a:cubicBezTo>
                  <a:pt x="3425143" y="954420"/>
                  <a:pt x="3436016" y="935300"/>
                  <a:pt x="3458882" y="925500"/>
                </a:cubicBezTo>
                <a:cubicBezTo>
                  <a:pt x="3468319" y="921456"/>
                  <a:pt x="3478803" y="920520"/>
                  <a:pt x="3488764" y="918030"/>
                </a:cubicBezTo>
                <a:cubicBezTo>
                  <a:pt x="3491254" y="910559"/>
                  <a:pt x="3489482" y="899670"/>
                  <a:pt x="3496235" y="895618"/>
                </a:cubicBezTo>
                <a:cubicBezTo>
                  <a:pt x="3516492" y="883463"/>
                  <a:pt x="3540551" y="878935"/>
                  <a:pt x="3563470" y="873206"/>
                </a:cubicBezTo>
                <a:cubicBezTo>
                  <a:pt x="3605672" y="862657"/>
                  <a:pt x="3583285" y="867750"/>
                  <a:pt x="3630706" y="858265"/>
                </a:cubicBezTo>
                <a:cubicBezTo>
                  <a:pt x="3640667" y="853285"/>
                  <a:pt x="3650919" y="848849"/>
                  <a:pt x="3660588" y="843324"/>
                </a:cubicBezTo>
                <a:cubicBezTo>
                  <a:pt x="3734503" y="801088"/>
                  <a:pt x="3622582" y="858592"/>
                  <a:pt x="3712882" y="813442"/>
                </a:cubicBezTo>
                <a:cubicBezTo>
                  <a:pt x="3729244" y="797079"/>
                  <a:pt x="3728244" y="796125"/>
                  <a:pt x="3750235" y="783559"/>
                </a:cubicBezTo>
                <a:cubicBezTo>
                  <a:pt x="3759904" y="778034"/>
                  <a:pt x="3770851" y="774795"/>
                  <a:pt x="3780117" y="768618"/>
                </a:cubicBezTo>
                <a:cubicBezTo>
                  <a:pt x="3785978" y="764711"/>
                  <a:pt x="3789559" y="758077"/>
                  <a:pt x="3795059" y="753677"/>
                </a:cubicBezTo>
                <a:cubicBezTo>
                  <a:pt x="3802070" y="748068"/>
                  <a:pt x="3810713" y="744648"/>
                  <a:pt x="3817470" y="738736"/>
                </a:cubicBezTo>
                <a:cubicBezTo>
                  <a:pt x="3830722" y="727141"/>
                  <a:pt x="3854823" y="701383"/>
                  <a:pt x="3854823" y="701383"/>
                </a:cubicBezTo>
                <a:cubicBezTo>
                  <a:pt x="3859744" y="686620"/>
                  <a:pt x="3864070" y="667091"/>
                  <a:pt x="3877235" y="656559"/>
                </a:cubicBezTo>
                <a:cubicBezTo>
                  <a:pt x="3883384" y="651640"/>
                  <a:pt x="3892176" y="651579"/>
                  <a:pt x="3899647" y="649089"/>
                </a:cubicBezTo>
                <a:cubicBezTo>
                  <a:pt x="3904627" y="644108"/>
                  <a:pt x="3908548" y="637771"/>
                  <a:pt x="3914588" y="634147"/>
                </a:cubicBezTo>
                <a:cubicBezTo>
                  <a:pt x="3921340" y="630095"/>
                  <a:pt x="3929125" y="626677"/>
                  <a:pt x="3937000" y="626677"/>
                </a:cubicBezTo>
                <a:cubicBezTo>
                  <a:pt x="4004281" y="626677"/>
                  <a:pt x="4071471" y="631657"/>
                  <a:pt x="4138706" y="634147"/>
                </a:cubicBezTo>
                <a:cubicBezTo>
                  <a:pt x="4233333" y="631657"/>
                  <a:pt x="4328040" y="631289"/>
                  <a:pt x="4422588" y="626677"/>
                </a:cubicBezTo>
                <a:cubicBezTo>
                  <a:pt x="4430453" y="626293"/>
                  <a:pt x="4437428" y="621369"/>
                  <a:pt x="4445000" y="619206"/>
                </a:cubicBezTo>
                <a:cubicBezTo>
                  <a:pt x="4454872" y="616385"/>
                  <a:pt x="4464921" y="614226"/>
                  <a:pt x="4474882" y="611736"/>
                </a:cubicBezTo>
                <a:cubicBezTo>
                  <a:pt x="4479862" y="594305"/>
                  <a:pt x="4489290" y="577563"/>
                  <a:pt x="4489823" y="559442"/>
                </a:cubicBezTo>
                <a:cubicBezTo>
                  <a:pt x="4491801" y="492190"/>
                  <a:pt x="4486550" y="424886"/>
                  <a:pt x="4482353" y="357736"/>
                </a:cubicBezTo>
                <a:cubicBezTo>
                  <a:pt x="4480531" y="328583"/>
                  <a:pt x="4474436" y="322555"/>
                  <a:pt x="4467412" y="297971"/>
                </a:cubicBezTo>
                <a:cubicBezTo>
                  <a:pt x="4464591" y="288099"/>
                  <a:pt x="4461955" y="278157"/>
                  <a:pt x="4459941" y="268089"/>
                </a:cubicBezTo>
                <a:cubicBezTo>
                  <a:pt x="4454792" y="242347"/>
                  <a:pt x="4458621" y="219308"/>
                  <a:pt x="4437529" y="200853"/>
                </a:cubicBezTo>
                <a:cubicBezTo>
                  <a:pt x="4387283" y="156887"/>
                  <a:pt x="4397911" y="176494"/>
                  <a:pt x="4332941" y="163500"/>
                </a:cubicBezTo>
                <a:cubicBezTo>
                  <a:pt x="4302737" y="157459"/>
                  <a:pt x="4272515" y="150830"/>
                  <a:pt x="4243294" y="141089"/>
                </a:cubicBezTo>
                <a:lnTo>
                  <a:pt x="4153647" y="111206"/>
                </a:lnTo>
                <a:cubicBezTo>
                  <a:pt x="4131235" y="103735"/>
                  <a:pt x="4109919" y="91144"/>
                  <a:pt x="4086412" y="88794"/>
                </a:cubicBezTo>
                <a:lnTo>
                  <a:pt x="4011706" y="81324"/>
                </a:lnTo>
                <a:cubicBezTo>
                  <a:pt x="3917960" y="50076"/>
                  <a:pt x="4017576" y="79166"/>
                  <a:pt x="3862294" y="58912"/>
                </a:cubicBezTo>
                <a:cubicBezTo>
                  <a:pt x="3839528" y="55943"/>
                  <a:pt x="3817787" y="47218"/>
                  <a:pt x="3795059" y="43971"/>
                </a:cubicBezTo>
                <a:cubicBezTo>
                  <a:pt x="3765374" y="39730"/>
                  <a:pt x="3735249" y="39484"/>
                  <a:pt x="3705412" y="36500"/>
                </a:cubicBezTo>
                <a:cubicBezTo>
                  <a:pt x="3538911" y="19850"/>
                  <a:pt x="3808614" y="36438"/>
                  <a:pt x="3481294" y="21559"/>
                </a:cubicBezTo>
                <a:cubicBezTo>
                  <a:pt x="3156578" y="-16642"/>
                  <a:pt x="3384269" y="4079"/>
                  <a:pt x="2749176" y="21559"/>
                </a:cubicBezTo>
                <a:lnTo>
                  <a:pt x="2540000" y="29030"/>
                </a:lnTo>
                <a:cubicBezTo>
                  <a:pt x="2462743" y="32958"/>
                  <a:pt x="2308412" y="43971"/>
                  <a:pt x="2308412" y="43971"/>
                </a:cubicBezTo>
                <a:cubicBezTo>
                  <a:pt x="2244389" y="56775"/>
                  <a:pt x="2179758" y="71591"/>
                  <a:pt x="2114176" y="73853"/>
                </a:cubicBezTo>
                <a:lnTo>
                  <a:pt x="1897529" y="81324"/>
                </a:lnTo>
                <a:lnTo>
                  <a:pt x="1426882" y="66383"/>
                </a:lnTo>
                <a:lnTo>
                  <a:pt x="1083235" y="58912"/>
                </a:lnTo>
                <a:cubicBezTo>
                  <a:pt x="696461" y="47701"/>
                  <a:pt x="1090538" y="56416"/>
                  <a:pt x="791882" y="43971"/>
                </a:cubicBezTo>
                <a:cubicBezTo>
                  <a:pt x="712226" y="40652"/>
                  <a:pt x="632509" y="38990"/>
                  <a:pt x="552823" y="36500"/>
                </a:cubicBezTo>
                <a:cubicBezTo>
                  <a:pt x="448235" y="38990"/>
                  <a:pt x="343521" y="38273"/>
                  <a:pt x="239059" y="43971"/>
                </a:cubicBezTo>
                <a:cubicBezTo>
                  <a:pt x="206354" y="45755"/>
                  <a:pt x="174116" y="52784"/>
                  <a:pt x="141941" y="58912"/>
                </a:cubicBezTo>
                <a:cubicBezTo>
                  <a:pt x="121769" y="62754"/>
                  <a:pt x="82176" y="73853"/>
                  <a:pt x="82176" y="73853"/>
                </a:cubicBezTo>
                <a:cubicBezTo>
                  <a:pt x="50706" y="168273"/>
                  <a:pt x="103202" y="17322"/>
                  <a:pt x="59764" y="118677"/>
                </a:cubicBezTo>
                <a:cubicBezTo>
                  <a:pt x="55720" y="128114"/>
                  <a:pt x="54521" y="138536"/>
                  <a:pt x="52294" y="148559"/>
                </a:cubicBezTo>
                <a:cubicBezTo>
                  <a:pt x="41871" y="195464"/>
                  <a:pt x="37799" y="231569"/>
                  <a:pt x="29882" y="283030"/>
                </a:cubicBezTo>
                <a:cubicBezTo>
                  <a:pt x="27392" y="370187"/>
                  <a:pt x="24267" y="457328"/>
                  <a:pt x="22412" y="544500"/>
                </a:cubicBezTo>
                <a:cubicBezTo>
                  <a:pt x="19286" y="691410"/>
                  <a:pt x="19531" y="838394"/>
                  <a:pt x="14941" y="985265"/>
                </a:cubicBezTo>
                <a:cubicBezTo>
                  <a:pt x="12059" y="1077492"/>
                  <a:pt x="0" y="1261677"/>
                  <a:pt x="0" y="1261677"/>
                </a:cubicBezTo>
                <a:cubicBezTo>
                  <a:pt x="2490" y="1416069"/>
                  <a:pt x="3750" y="1570486"/>
                  <a:pt x="7470" y="1724853"/>
                </a:cubicBezTo>
                <a:cubicBezTo>
                  <a:pt x="10624" y="1855759"/>
                  <a:pt x="11480" y="1850593"/>
                  <a:pt x="22412" y="1948971"/>
                </a:cubicBezTo>
                <a:cubicBezTo>
                  <a:pt x="24902" y="1998775"/>
                  <a:pt x="26490" y="2048632"/>
                  <a:pt x="29882" y="2098383"/>
                </a:cubicBezTo>
                <a:cubicBezTo>
                  <a:pt x="30836" y="2112368"/>
                  <a:pt x="38814" y="2264086"/>
                  <a:pt x="52294" y="2322500"/>
                </a:cubicBezTo>
                <a:cubicBezTo>
                  <a:pt x="56371" y="2340165"/>
                  <a:pt x="62255" y="2357363"/>
                  <a:pt x="67235" y="2374794"/>
                </a:cubicBezTo>
                <a:cubicBezTo>
                  <a:pt x="85874" y="2542541"/>
                  <a:pt x="68111" y="2365930"/>
                  <a:pt x="82176" y="2703500"/>
                </a:cubicBezTo>
                <a:cubicBezTo>
                  <a:pt x="87131" y="2822425"/>
                  <a:pt x="80137" y="2766431"/>
                  <a:pt x="97117" y="2823030"/>
                </a:cubicBezTo>
                <a:cubicBezTo>
                  <a:pt x="102326" y="2840394"/>
                  <a:pt x="103951" y="2859109"/>
                  <a:pt x="112059" y="2875324"/>
                </a:cubicBezTo>
                <a:cubicBezTo>
                  <a:pt x="116784" y="2884774"/>
                  <a:pt x="126131" y="2891250"/>
                  <a:pt x="134470" y="2897736"/>
                </a:cubicBezTo>
                <a:cubicBezTo>
                  <a:pt x="160823" y="2918232"/>
                  <a:pt x="173232" y="2927971"/>
                  <a:pt x="201706" y="2935089"/>
                </a:cubicBezTo>
                <a:cubicBezTo>
                  <a:pt x="214024" y="2938169"/>
                  <a:pt x="226608" y="2940069"/>
                  <a:pt x="239059" y="2942559"/>
                </a:cubicBezTo>
                <a:cubicBezTo>
                  <a:pt x="260439" y="2953249"/>
                  <a:pt x="269369" y="2959475"/>
                  <a:pt x="291353" y="2964971"/>
                </a:cubicBezTo>
                <a:cubicBezTo>
                  <a:pt x="293769" y="2965575"/>
                  <a:pt x="296333" y="2964971"/>
                  <a:pt x="268941" y="296497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5926476" y="523661"/>
            <a:ext cx="3057309" cy="5792170"/>
          </a:xfrm>
          <a:custGeom>
            <a:avLst/>
            <a:gdLst>
              <a:gd name="connsiteX0" fmla="*/ 23518 w 3057309"/>
              <a:gd name="connsiteY0" fmla="*/ 28977 h 5792170"/>
              <a:gd name="connsiteX1" fmla="*/ 23518 w 3057309"/>
              <a:gd name="connsiteY1" fmla="*/ 28977 h 5792170"/>
              <a:gd name="connsiteX2" fmla="*/ 2116599 w 3057309"/>
              <a:gd name="connsiteY2" fmla="*/ 40735 h 5792170"/>
              <a:gd name="connsiteX3" fmla="*/ 2963238 w 3057309"/>
              <a:gd name="connsiteY3" fmla="*/ 76010 h 5792170"/>
              <a:gd name="connsiteX4" fmla="*/ 2974997 w 3057309"/>
              <a:gd name="connsiteY4" fmla="*/ 228867 h 5792170"/>
              <a:gd name="connsiteX5" fmla="*/ 2986756 w 3057309"/>
              <a:gd name="connsiteY5" fmla="*/ 275900 h 5792170"/>
              <a:gd name="connsiteX6" fmla="*/ 3022033 w 3057309"/>
              <a:gd name="connsiteY6" fmla="*/ 405241 h 5792170"/>
              <a:gd name="connsiteX7" fmla="*/ 3033791 w 3057309"/>
              <a:gd name="connsiteY7" fmla="*/ 546340 h 5792170"/>
              <a:gd name="connsiteX8" fmla="*/ 3045550 w 3057309"/>
              <a:gd name="connsiteY8" fmla="*/ 616889 h 5792170"/>
              <a:gd name="connsiteX9" fmla="*/ 3057309 w 3057309"/>
              <a:gd name="connsiteY9" fmla="*/ 734472 h 5792170"/>
              <a:gd name="connsiteX10" fmla="*/ 3045550 w 3057309"/>
              <a:gd name="connsiteY10" fmla="*/ 1816231 h 5792170"/>
              <a:gd name="connsiteX11" fmla="*/ 3033791 w 3057309"/>
              <a:gd name="connsiteY11" fmla="*/ 1910297 h 5792170"/>
              <a:gd name="connsiteX12" fmla="*/ 3022033 w 3057309"/>
              <a:gd name="connsiteY12" fmla="*/ 2251286 h 5792170"/>
              <a:gd name="connsiteX13" fmla="*/ 2998515 w 3057309"/>
              <a:gd name="connsiteY13" fmla="*/ 3262496 h 5792170"/>
              <a:gd name="connsiteX14" fmla="*/ 2974997 w 3057309"/>
              <a:gd name="connsiteY14" fmla="*/ 3709309 h 5792170"/>
              <a:gd name="connsiteX15" fmla="*/ 2939720 w 3057309"/>
              <a:gd name="connsiteY15" fmla="*/ 4120848 h 5792170"/>
              <a:gd name="connsiteX16" fmla="*/ 2927962 w 3057309"/>
              <a:gd name="connsiteY16" fmla="*/ 4403046 h 5792170"/>
              <a:gd name="connsiteX17" fmla="*/ 2951479 w 3057309"/>
              <a:gd name="connsiteY17" fmla="*/ 4979201 h 5792170"/>
              <a:gd name="connsiteX18" fmla="*/ 2986756 w 3057309"/>
              <a:gd name="connsiteY18" fmla="*/ 5155574 h 5792170"/>
              <a:gd name="connsiteX19" fmla="*/ 3010274 w 3057309"/>
              <a:gd name="connsiteY19" fmla="*/ 5214366 h 5792170"/>
              <a:gd name="connsiteX20" fmla="*/ 3022033 w 3057309"/>
              <a:gd name="connsiteY20" fmla="*/ 5355465 h 5792170"/>
              <a:gd name="connsiteX21" fmla="*/ 2974997 w 3057309"/>
              <a:gd name="connsiteY21" fmla="*/ 5696454 h 5792170"/>
              <a:gd name="connsiteX22" fmla="*/ 2916203 w 3057309"/>
              <a:gd name="connsiteY22" fmla="*/ 5708212 h 5792170"/>
              <a:gd name="connsiteX23" fmla="*/ 2763337 w 3057309"/>
              <a:gd name="connsiteY23" fmla="*/ 5719970 h 5792170"/>
              <a:gd name="connsiteX24" fmla="*/ 2563436 w 3057309"/>
              <a:gd name="connsiteY24" fmla="*/ 5743487 h 5792170"/>
              <a:gd name="connsiteX25" fmla="*/ 2340017 w 3057309"/>
              <a:gd name="connsiteY25" fmla="*/ 5755245 h 5792170"/>
              <a:gd name="connsiteX26" fmla="*/ 2128358 w 3057309"/>
              <a:gd name="connsiteY26" fmla="*/ 5778762 h 5792170"/>
              <a:gd name="connsiteX27" fmla="*/ 1387548 w 3057309"/>
              <a:gd name="connsiteY27" fmla="*/ 5778762 h 5792170"/>
              <a:gd name="connsiteX28" fmla="*/ 1399307 w 3057309"/>
              <a:gd name="connsiteY28" fmla="*/ 5731729 h 5792170"/>
              <a:gd name="connsiteX29" fmla="*/ 1364030 w 3057309"/>
              <a:gd name="connsiteY29" fmla="*/ 5708212 h 5792170"/>
              <a:gd name="connsiteX30" fmla="*/ 1610967 w 3057309"/>
              <a:gd name="connsiteY30" fmla="*/ 5696454 h 5792170"/>
              <a:gd name="connsiteX31" fmla="*/ 1646243 w 3057309"/>
              <a:gd name="connsiteY31" fmla="*/ 5672937 h 5792170"/>
              <a:gd name="connsiteX32" fmla="*/ 1669761 w 3057309"/>
              <a:gd name="connsiteY32" fmla="*/ 5590630 h 5792170"/>
              <a:gd name="connsiteX33" fmla="*/ 1681520 w 3057309"/>
              <a:gd name="connsiteY33" fmla="*/ 5484805 h 5792170"/>
              <a:gd name="connsiteX34" fmla="*/ 1705038 w 3057309"/>
              <a:gd name="connsiteY34" fmla="*/ 5437772 h 5792170"/>
              <a:gd name="connsiteX35" fmla="*/ 1728556 w 3057309"/>
              <a:gd name="connsiteY35" fmla="*/ 5331948 h 5792170"/>
              <a:gd name="connsiteX36" fmla="*/ 1740315 w 3057309"/>
              <a:gd name="connsiteY36" fmla="*/ 5202607 h 5792170"/>
              <a:gd name="connsiteX37" fmla="*/ 1752073 w 3057309"/>
              <a:gd name="connsiteY37" fmla="*/ 5108541 h 5792170"/>
              <a:gd name="connsiteX38" fmla="*/ 1763832 w 3057309"/>
              <a:gd name="connsiteY38" fmla="*/ 4990959 h 5792170"/>
              <a:gd name="connsiteX39" fmla="*/ 1752073 w 3057309"/>
              <a:gd name="connsiteY39" fmla="*/ 4591178 h 5792170"/>
              <a:gd name="connsiteX40" fmla="*/ 1728556 w 3057309"/>
              <a:gd name="connsiteY40" fmla="*/ 4520629 h 5792170"/>
              <a:gd name="connsiteX41" fmla="*/ 1705038 w 3057309"/>
              <a:gd name="connsiteY41" fmla="*/ 4414804 h 5792170"/>
              <a:gd name="connsiteX42" fmla="*/ 1693279 w 3057309"/>
              <a:gd name="connsiteY42" fmla="*/ 3191946 h 5792170"/>
              <a:gd name="connsiteX43" fmla="*/ 1669761 w 3057309"/>
              <a:gd name="connsiteY43" fmla="*/ 3156672 h 5792170"/>
              <a:gd name="connsiteX44" fmla="*/ 1599208 w 3057309"/>
              <a:gd name="connsiteY44" fmla="*/ 3133155 h 5792170"/>
              <a:gd name="connsiteX45" fmla="*/ 1563931 w 3057309"/>
              <a:gd name="connsiteY45" fmla="*/ 3109639 h 5792170"/>
              <a:gd name="connsiteX46" fmla="*/ 1493378 w 3057309"/>
              <a:gd name="connsiteY46" fmla="*/ 3074364 h 5792170"/>
              <a:gd name="connsiteX47" fmla="*/ 1469860 w 3057309"/>
              <a:gd name="connsiteY47" fmla="*/ 3039089 h 5792170"/>
              <a:gd name="connsiteX48" fmla="*/ 1446343 w 3057309"/>
              <a:gd name="connsiteY48" fmla="*/ 2968540 h 5792170"/>
              <a:gd name="connsiteX49" fmla="*/ 1422825 w 3057309"/>
              <a:gd name="connsiteY49" fmla="*/ 2874474 h 5792170"/>
              <a:gd name="connsiteX50" fmla="*/ 1411066 w 3057309"/>
              <a:gd name="connsiteY50" fmla="*/ 2509968 h 5792170"/>
              <a:gd name="connsiteX51" fmla="*/ 1387548 w 3057309"/>
              <a:gd name="connsiteY51" fmla="*/ 2474693 h 5792170"/>
              <a:gd name="connsiteX52" fmla="*/ 1352271 w 3057309"/>
              <a:gd name="connsiteY52" fmla="*/ 2392385 h 5792170"/>
              <a:gd name="connsiteX53" fmla="*/ 1328754 w 3057309"/>
              <a:gd name="connsiteY53" fmla="*/ 2357111 h 5792170"/>
              <a:gd name="connsiteX54" fmla="*/ 1316995 w 3057309"/>
              <a:gd name="connsiteY54" fmla="*/ 2321836 h 5792170"/>
              <a:gd name="connsiteX55" fmla="*/ 1281718 w 3057309"/>
              <a:gd name="connsiteY55" fmla="*/ 2310078 h 5792170"/>
              <a:gd name="connsiteX56" fmla="*/ 1246442 w 3057309"/>
              <a:gd name="connsiteY56" fmla="*/ 2274803 h 5792170"/>
              <a:gd name="connsiteX57" fmla="*/ 1211165 w 3057309"/>
              <a:gd name="connsiteY57" fmla="*/ 2251286 h 5792170"/>
              <a:gd name="connsiteX58" fmla="*/ 1140612 w 3057309"/>
              <a:gd name="connsiteY58" fmla="*/ 2192495 h 5792170"/>
              <a:gd name="connsiteX59" fmla="*/ 1093576 w 3057309"/>
              <a:gd name="connsiteY59" fmla="*/ 2121946 h 5792170"/>
              <a:gd name="connsiteX60" fmla="*/ 1023023 w 3057309"/>
              <a:gd name="connsiteY60" fmla="*/ 2098429 h 5792170"/>
              <a:gd name="connsiteX61" fmla="*/ 987746 w 3057309"/>
              <a:gd name="connsiteY61" fmla="*/ 2063154 h 5792170"/>
              <a:gd name="connsiteX62" fmla="*/ 964228 w 3057309"/>
              <a:gd name="connsiteY62" fmla="*/ 2027880 h 5792170"/>
              <a:gd name="connsiteX63" fmla="*/ 928952 w 3057309"/>
              <a:gd name="connsiteY63" fmla="*/ 2016121 h 5792170"/>
              <a:gd name="connsiteX64" fmla="*/ 905434 w 3057309"/>
              <a:gd name="connsiteY64" fmla="*/ 1980847 h 5792170"/>
              <a:gd name="connsiteX65" fmla="*/ 893675 w 3057309"/>
              <a:gd name="connsiteY65" fmla="*/ 1945572 h 5792170"/>
              <a:gd name="connsiteX66" fmla="*/ 858398 w 3057309"/>
              <a:gd name="connsiteY66" fmla="*/ 1922055 h 5792170"/>
              <a:gd name="connsiteX67" fmla="*/ 834881 w 3057309"/>
              <a:gd name="connsiteY67" fmla="*/ 1886780 h 5792170"/>
              <a:gd name="connsiteX68" fmla="*/ 729051 w 3057309"/>
              <a:gd name="connsiteY68" fmla="*/ 1827989 h 5792170"/>
              <a:gd name="connsiteX69" fmla="*/ 693774 w 3057309"/>
              <a:gd name="connsiteY69" fmla="*/ 1780956 h 5792170"/>
              <a:gd name="connsiteX70" fmla="*/ 658497 w 3057309"/>
              <a:gd name="connsiteY70" fmla="*/ 1710407 h 5792170"/>
              <a:gd name="connsiteX71" fmla="*/ 611462 w 3057309"/>
              <a:gd name="connsiteY71" fmla="*/ 1628099 h 5792170"/>
              <a:gd name="connsiteX72" fmla="*/ 599703 w 3057309"/>
              <a:gd name="connsiteY72" fmla="*/ 1592824 h 5792170"/>
              <a:gd name="connsiteX73" fmla="*/ 587944 w 3057309"/>
              <a:gd name="connsiteY73" fmla="*/ 1545791 h 5792170"/>
              <a:gd name="connsiteX74" fmla="*/ 564426 w 3057309"/>
              <a:gd name="connsiteY74" fmla="*/ 1510516 h 5792170"/>
              <a:gd name="connsiteX75" fmla="*/ 552668 w 3057309"/>
              <a:gd name="connsiteY75" fmla="*/ 1463483 h 5792170"/>
              <a:gd name="connsiteX76" fmla="*/ 529150 w 3057309"/>
              <a:gd name="connsiteY76" fmla="*/ 1428209 h 5792170"/>
              <a:gd name="connsiteX77" fmla="*/ 505632 w 3057309"/>
              <a:gd name="connsiteY77" fmla="*/ 1334143 h 5792170"/>
              <a:gd name="connsiteX78" fmla="*/ 493873 w 3057309"/>
              <a:gd name="connsiteY78" fmla="*/ 1298868 h 5792170"/>
              <a:gd name="connsiteX79" fmla="*/ 482114 w 3057309"/>
              <a:gd name="connsiteY79" fmla="*/ 1228318 h 5792170"/>
              <a:gd name="connsiteX80" fmla="*/ 458596 w 3057309"/>
              <a:gd name="connsiteY80" fmla="*/ 1146011 h 5792170"/>
              <a:gd name="connsiteX81" fmla="*/ 411561 w 3057309"/>
              <a:gd name="connsiteY81" fmla="*/ 993153 h 5792170"/>
              <a:gd name="connsiteX82" fmla="*/ 364525 w 3057309"/>
              <a:gd name="connsiteY82" fmla="*/ 887329 h 5792170"/>
              <a:gd name="connsiteX83" fmla="*/ 341008 w 3057309"/>
              <a:gd name="connsiteY83" fmla="*/ 840296 h 5792170"/>
              <a:gd name="connsiteX84" fmla="*/ 305731 w 3057309"/>
              <a:gd name="connsiteY84" fmla="*/ 828538 h 5792170"/>
              <a:gd name="connsiteX85" fmla="*/ 258696 w 3057309"/>
              <a:gd name="connsiteY85" fmla="*/ 757988 h 5792170"/>
              <a:gd name="connsiteX86" fmla="*/ 211660 w 3057309"/>
              <a:gd name="connsiteY86" fmla="*/ 699197 h 5792170"/>
              <a:gd name="connsiteX87" fmla="*/ 188142 w 3057309"/>
              <a:gd name="connsiteY87" fmla="*/ 663922 h 5792170"/>
              <a:gd name="connsiteX88" fmla="*/ 152866 w 3057309"/>
              <a:gd name="connsiteY88" fmla="*/ 640406 h 5792170"/>
              <a:gd name="connsiteX89" fmla="*/ 35277 w 3057309"/>
              <a:gd name="connsiteY89" fmla="*/ 499307 h 5792170"/>
              <a:gd name="connsiteX90" fmla="*/ 0 w 3057309"/>
              <a:gd name="connsiteY90" fmla="*/ 334691 h 5792170"/>
              <a:gd name="connsiteX91" fmla="*/ 23518 w 3057309"/>
              <a:gd name="connsiteY91" fmla="*/ 52493 h 5792170"/>
              <a:gd name="connsiteX92" fmla="*/ 23518 w 3057309"/>
              <a:gd name="connsiteY92" fmla="*/ 28977 h 5792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3057309" h="5792170">
                <a:moveTo>
                  <a:pt x="23518" y="28977"/>
                </a:moveTo>
                <a:lnTo>
                  <a:pt x="23518" y="28977"/>
                </a:lnTo>
                <a:lnTo>
                  <a:pt x="2116599" y="40735"/>
                </a:lnTo>
                <a:cubicBezTo>
                  <a:pt x="2399021" y="45254"/>
                  <a:pt x="2687329" y="15540"/>
                  <a:pt x="2963238" y="76010"/>
                </a:cubicBezTo>
                <a:cubicBezTo>
                  <a:pt x="3013156" y="86950"/>
                  <a:pt x="2969026" y="178114"/>
                  <a:pt x="2974997" y="228867"/>
                </a:cubicBezTo>
                <a:cubicBezTo>
                  <a:pt x="2976885" y="244917"/>
                  <a:pt x="2983865" y="260000"/>
                  <a:pt x="2986756" y="275900"/>
                </a:cubicBezTo>
                <a:cubicBezTo>
                  <a:pt x="3007096" y="387763"/>
                  <a:pt x="2982261" y="325702"/>
                  <a:pt x="3022033" y="405241"/>
                </a:cubicBezTo>
                <a:cubicBezTo>
                  <a:pt x="3025952" y="452274"/>
                  <a:pt x="3028579" y="499433"/>
                  <a:pt x="3033791" y="546340"/>
                </a:cubicBezTo>
                <a:cubicBezTo>
                  <a:pt x="3036424" y="570035"/>
                  <a:pt x="3042593" y="593232"/>
                  <a:pt x="3045550" y="616889"/>
                </a:cubicBezTo>
                <a:cubicBezTo>
                  <a:pt x="3050436" y="655975"/>
                  <a:pt x="3053389" y="695278"/>
                  <a:pt x="3057309" y="734472"/>
                </a:cubicBezTo>
                <a:cubicBezTo>
                  <a:pt x="3053389" y="1095058"/>
                  <a:pt x="3052761" y="1455695"/>
                  <a:pt x="3045550" y="1816231"/>
                </a:cubicBezTo>
                <a:cubicBezTo>
                  <a:pt x="3044918" y="1847824"/>
                  <a:pt x="3035497" y="1878744"/>
                  <a:pt x="3033791" y="1910297"/>
                </a:cubicBezTo>
                <a:cubicBezTo>
                  <a:pt x="3027652" y="2023862"/>
                  <a:pt x="3025025" y="2137595"/>
                  <a:pt x="3022033" y="2251286"/>
                </a:cubicBezTo>
                <a:cubicBezTo>
                  <a:pt x="3012479" y="2614345"/>
                  <a:pt x="3010468" y="2903922"/>
                  <a:pt x="2998515" y="3262496"/>
                </a:cubicBezTo>
                <a:cubicBezTo>
                  <a:pt x="2996458" y="3324201"/>
                  <a:pt x="2981165" y="3631190"/>
                  <a:pt x="2974997" y="3709309"/>
                </a:cubicBezTo>
                <a:cubicBezTo>
                  <a:pt x="2957378" y="3932468"/>
                  <a:pt x="2949975" y="3926012"/>
                  <a:pt x="2939720" y="4120848"/>
                </a:cubicBezTo>
                <a:cubicBezTo>
                  <a:pt x="2934772" y="4214865"/>
                  <a:pt x="2931881" y="4308980"/>
                  <a:pt x="2927962" y="4403046"/>
                </a:cubicBezTo>
                <a:cubicBezTo>
                  <a:pt x="2935801" y="4595098"/>
                  <a:pt x="2936507" y="4787573"/>
                  <a:pt x="2951479" y="4979201"/>
                </a:cubicBezTo>
                <a:cubicBezTo>
                  <a:pt x="2956149" y="5038974"/>
                  <a:pt x="2964488" y="5099907"/>
                  <a:pt x="2986756" y="5155574"/>
                </a:cubicBezTo>
                <a:lnTo>
                  <a:pt x="3010274" y="5214366"/>
                </a:lnTo>
                <a:cubicBezTo>
                  <a:pt x="3014194" y="5261399"/>
                  <a:pt x="3022033" y="5308269"/>
                  <a:pt x="3022033" y="5355465"/>
                </a:cubicBezTo>
                <a:cubicBezTo>
                  <a:pt x="3022033" y="5412795"/>
                  <a:pt x="3096747" y="5650800"/>
                  <a:pt x="2974997" y="5696454"/>
                </a:cubicBezTo>
                <a:cubicBezTo>
                  <a:pt x="2956283" y="5703471"/>
                  <a:pt x="2936067" y="5706005"/>
                  <a:pt x="2916203" y="5708212"/>
                </a:cubicBezTo>
                <a:cubicBezTo>
                  <a:pt x="2865410" y="5713855"/>
                  <a:pt x="2814292" y="5716051"/>
                  <a:pt x="2763337" y="5719970"/>
                </a:cubicBezTo>
                <a:cubicBezTo>
                  <a:pt x="2670832" y="5743097"/>
                  <a:pt x="2719419" y="5733739"/>
                  <a:pt x="2563436" y="5743487"/>
                </a:cubicBezTo>
                <a:lnTo>
                  <a:pt x="2340017" y="5755245"/>
                </a:lnTo>
                <a:cubicBezTo>
                  <a:pt x="2269464" y="5763084"/>
                  <a:pt x="2199250" y="5775095"/>
                  <a:pt x="2128358" y="5778762"/>
                </a:cubicBezTo>
                <a:cubicBezTo>
                  <a:pt x="1725155" y="5799616"/>
                  <a:pt x="1724148" y="5793396"/>
                  <a:pt x="1387548" y="5778762"/>
                </a:cubicBezTo>
                <a:cubicBezTo>
                  <a:pt x="1391468" y="5763084"/>
                  <a:pt x="1404418" y="5747060"/>
                  <a:pt x="1399307" y="5731729"/>
                </a:cubicBezTo>
                <a:cubicBezTo>
                  <a:pt x="1394838" y="5718322"/>
                  <a:pt x="1350090" y="5710535"/>
                  <a:pt x="1364030" y="5708212"/>
                </a:cubicBezTo>
                <a:cubicBezTo>
                  <a:pt x="1445314" y="5694665"/>
                  <a:pt x="1528655" y="5700373"/>
                  <a:pt x="1610967" y="5696454"/>
                </a:cubicBezTo>
                <a:cubicBezTo>
                  <a:pt x="1622726" y="5688615"/>
                  <a:pt x="1637414" y="5683972"/>
                  <a:pt x="1646243" y="5672937"/>
                </a:cubicBezTo>
                <a:cubicBezTo>
                  <a:pt x="1652378" y="5665269"/>
                  <a:pt x="1668993" y="5593704"/>
                  <a:pt x="1669761" y="5590630"/>
                </a:cubicBezTo>
                <a:cubicBezTo>
                  <a:pt x="1673681" y="5555355"/>
                  <a:pt x="1673539" y="5519388"/>
                  <a:pt x="1681520" y="5484805"/>
                </a:cubicBezTo>
                <a:cubicBezTo>
                  <a:pt x="1685462" y="5467726"/>
                  <a:pt x="1698883" y="5454184"/>
                  <a:pt x="1705038" y="5437772"/>
                </a:cubicBezTo>
                <a:cubicBezTo>
                  <a:pt x="1712155" y="5418795"/>
                  <a:pt x="1725363" y="5347912"/>
                  <a:pt x="1728556" y="5331948"/>
                </a:cubicBezTo>
                <a:cubicBezTo>
                  <a:pt x="1732476" y="5288834"/>
                  <a:pt x="1735783" y="5245661"/>
                  <a:pt x="1740315" y="5202607"/>
                </a:cubicBezTo>
                <a:cubicBezTo>
                  <a:pt x="1743623" y="5171181"/>
                  <a:pt x="1748583" y="5139947"/>
                  <a:pt x="1752073" y="5108541"/>
                </a:cubicBezTo>
                <a:cubicBezTo>
                  <a:pt x="1756423" y="5069392"/>
                  <a:pt x="1759912" y="5030153"/>
                  <a:pt x="1763832" y="4990959"/>
                </a:cubicBezTo>
                <a:cubicBezTo>
                  <a:pt x="1759912" y="4857699"/>
                  <a:pt x="1762044" y="4724123"/>
                  <a:pt x="1752073" y="4591178"/>
                </a:cubicBezTo>
                <a:cubicBezTo>
                  <a:pt x="1750219" y="4566459"/>
                  <a:pt x="1734568" y="4544677"/>
                  <a:pt x="1728556" y="4520629"/>
                </a:cubicBezTo>
                <a:cubicBezTo>
                  <a:pt x="1711950" y="4454207"/>
                  <a:pt x="1719966" y="4489442"/>
                  <a:pt x="1705038" y="4414804"/>
                </a:cubicBezTo>
                <a:cubicBezTo>
                  <a:pt x="1701118" y="4007185"/>
                  <a:pt x="1704704" y="3599424"/>
                  <a:pt x="1693279" y="3191946"/>
                </a:cubicBezTo>
                <a:cubicBezTo>
                  <a:pt x="1692883" y="3177820"/>
                  <a:pt x="1681745" y="3164161"/>
                  <a:pt x="1669761" y="3156672"/>
                </a:cubicBezTo>
                <a:cubicBezTo>
                  <a:pt x="1648739" y="3143534"/>
                  <a:pt x="1619835" y="3146905"/>
                  <a:pt x="1599208" y="3133155"/>
                </a:cubicBezTo>
                <a:cubicBezTo>
                  <a:pt x="1587449" y="3125316"/>
                  <a:pt x="1576571" y="3115959"/>
                  <a:pt x="1563931" y="3109639"/>
                </a:cubicBezTo>
                <a:cubicBezTo>
                  <a:pt x="1466564" y="3060957"/>
                  <a:pt x="1594477" y="3141758"/>
                  <a:pt x="1493378" y="3074364"/>
                </a:cubicBezTo>
                <a:cubicBezTo>
                  <a:pt x="1485539" y="3062606"/>
                  <a:pt x="1475600" y="3052003"/>
                  <a:pt x="1469860" y="3039089"/>
                </a:cubicBezTo>
                <a:cubicBezTo>
                  <a:pt x="1459792" y="3016437"/>
                  <a:pt x="1454182" y="2992056"/>
                  <a:pt x="1446343" y="2968540"/>
                </a:cubicBezTo>
                <a:cubicBezTo>
                  <a:pt x="1428263" y="2914303"/>
                  <a:pt x="1437016" y="2945423"/>
                  <a:pt x="1422825" y="2874474"/>
                </a:cubicBezTo>
                <a:cubicBezTo>
                  <a:pt x="1418905" y="2752972"/>
                  <a:pt x="1421751" y="2631063"/>
                  <a:pt x="1411066" y="2509968"/>
                </a:cubicBezTo>
                <a:cubicBezTo>
                  <a:pt x="1409824" y="2495891"/>
                  <a:pt x="1394560" y="2486963"/>
                  <a:pt x="1387548" y="2474693"/>
                </a:cubicBezTo>
                <a:cubicBezTo>
                  <a:pt x="1289683" y="2303440"/>
                  <a:pt x="1418225" y="2524286"/>
                  <a:pt x="1352271" y="2392385"/>
                </a:cubicBezTo>
                <a:cubicBezTo>
                  <a:pt x="1345951" y="2379745"/>
                  <a:pt x="1335074" y="2369751"/>
                  <a:pt x="1328754" y="2357111"/>
                </a:cubicBezTo>
                <a:cubicBezTo>
                  <a:pt x="1323211" y="2346025"/>
                  <a:pt x="1325759" y="2330600"/>
                  <a:pt x="1316995" y="2321836"/>
                </a:cubicBezTo>
                <a:cubicBezTo>
                  <a:pt x="1308230" y="2313072"/>
                  <a:pt x="1293477" y="2313997"/>
                  <a:pt x="1281718" y="2310078"/>
                </a:cubicBezTo>
                <a:cubicBezTo>
                  <a:pt x="1269959" y="2298320"/>
                  <a:pt x="1259217" y="2285448"/>
                  <a:pt x="1246442" y="2274803"/>
                </a:cubicBezTo>
                <a:cubicBezTo>
                  <a:pt x="1235585" y="2265756"/>
                  <a:pt x="1221158" y="2261279"/>
                  <a:pt x="1211165" y="2251286"/>
                </a:cubicBezTo>
                <a:cubicBezTo>
                  <a:pt x="1144681" y="2184807"/>
                  <a:pt x="1241519" y="2242948"/>
                  <a:pt x="1140612" y="2192495"/>
                </a:cubicBezTo>
                <a:cubicBezTo>
                  <a:pt x="1124933" y="2168979"/>
                  <a:pt x="1120389" y="2130884"/>
                  <a:pt x="1093576" y="2121946"/>
                </a:cubicBezTo>
                <a:lnTo>
                  <a:pt x="1023023" y="2098429"/>
                </a:lnTo>
                <a:cubicBezTo>
                  <a:pt x="1011264" y="2086671"/>
                  <a:pt x="998392" y="2075929"/>
                  <a:pt x="987746" y="2063154"/>
                </a:cubicBezTo>
                <a:cubicBezTo>
                  <a:pt x="978699" y="2052298"/>
                  <a:pt x="975263" y="2036708"/>
                  <a:pt x="964228" y="2027880"/>
                </a:cubicBezTo>
                <a:cubicBezTo>
                  <a:pt x="954549" y="2020137"/>
                  <a:pt x="940711" y="2020041"/>
                  <a:pt x="928952" y="2016121"/>
                </a:cubicBezTo>
                <a:cubicBezTo>
                  <a:pt x="921113" y="2004363"/>
                  <a:pt x="911754" y="1993487"/>
                  <a:pt x="905434" y="1980847"/>
                </a:cubicBezTo>
                <a:cubicBezTo>
                  <a:pt x="899891" y="1969761"/>
                  <a:pt x="901418" y="1955250"/>
                  <a:pt x="893675" y="1945572"/>
                </a:cubicBezTo>
                <a:cubicBezTo>
                  <a:pt x="884846" y="1934537"/>
                  <a:pt x="870157" y="1929894"/>
                  <a:pt x="858398" y="1922055"/>
                </a:cubicBezTo>
                <a:cubicBezTo>
                  <a:pt x="850559" y="1910297"/>
                  <a:pt x="845916" y="1895608"/>
                  <a:pt x="834881" y="1886780"/>
                </a:cubicBezTo>
                <a:cubicBezTo>
                  <a:pt x="762786" y="1829106"/>
                  <a:pt x="832730" y="1966219"/>
                  <a:pt x="729051" y="1827989"/>
                </a:cubicBezTo>
                <a:cubicBezTo>
                  <a:pt x="717292" y="1812311"/>
                  <a:pt x="705165" y="1796903"/>
                  <a:pt x="693774" y="1780956"/>
                </a:cubicBezTo>
                <a:cubicBezTo>
                  <a:pt x="637612" y="1702334"/>
                  <a:pt x="697325" y="1788060"/>
                  <a:pt x="658497" y="1710407"/>
                </a:cubicBezTo>
                <a:cubicBezTo>
                  <a:pt x="599454" y="1592326"/>
                  <a:pt x="673305" y="1772390"/>
                  <a:pt x="611462" y="1628099"/>
                </a:cubicBezTo>
                <a:cubicBezTo>
                  <a:pt x="606579" y="1616707"/>
                  <a:pt x="603108" y="1604741"/>
                  <a:pt x="599703" y="1592824"/>
                </a:cubicBezTo>
                <a:cubicBezTo>
                  <a:pt x="595263" y="1577286"/>
                  <a:pt x="594310" y="1560644"/>
                  <a:pt x="587944" y="1545791"/>
                </a:cubicBezTo>
                <a:cubicBezTo>
                  <a:pt x="582377" y="1532802"/>
                  <a:pt x="572265" y="1522274"/>
                  <a:pt x="564426" y="1510516"/>
                </a:cubicBezTo>
                <a:cubicBezTo>
                  <a:pt x="560507" y="1494838"/>
                  <a:pt x="559034" y="1478336"/>
                  <a:pt x="552668" y="1463483"/>
                </a:cubicBezTo>
                <a:cubicBezTo>
                  <a:pt x="547101" y="1450494"/>
                  <a:pt x="533980" y="1441490"/>
                  <a:pt x="529150" y="1428209"/>
                </a:cubicBezTo>
                <a:cubicBezTo>
                  <a:pt x="518104" y="1397835"/>
                  <a:pt x="514137" y="1365324"/>
                  <a:pt x="505632" y="1334143"/>
                </a:cubicBezTo>
                <a:cubicBezTo>
                  <a:pt x="502371" y="1322185"/>
                  <a:pt x="496562" y="1310967"/>
                  <a:pt x="493873" y="1298868"/>
                </a:cubicBezTo>
                <a:cubicBezTo>
                  <a:pt x="488701" y="1275595"/>
                  <a:pt x="486790" y="1251696"/>
                  <a:pt x="482114" y="1228318"/>
                </a:cubicBezTo>
                <a:cubicBezTo>
                  <a:pt x="467423" y="1154866"/>
                  <a:pt x="475409" y="1207656"/>
                  <a:pt x="458596" y="1146011"/>
                </a:cubicBezTo>
                <a:cubicBezTo>
                  <a:pt x="404713" y="948448"/>
                  <a:pt x="463571" y="1136171"/>
                  <a:pt x="411561" y="993153"/>
                </a:cubicBezTo>
                <a:cubicBezTo>
                  <a:pt x="360232" y="852006"/>
                  <a:pt x="415101" y="975834"/>
                  <a:pt x="364525" y="887329"/>
                </a:cubicBezTo>
                <a:cubicBezTo>
                  <a:pt x="355828" y="872110"/>
                  <a:pt x="353403" y="852690"/>
                  <a:pt x="341008" y="840296"/>
                </a:cubicBezTo>
                <a:cubicBezTo>
                  <a:pt x="332243" y="831532"/>
                  <a:pt x="317490" y="832457"/>
                  <a:pt x="305731" y="828538"/>
                </a:cubicBezTo>
                <a:cubicBezTo>
                  <a:pt x="278726" y="720526"/>
                  <a:pt x="317753" y="831806"/>
                  <a:pt x="258696" y="757988"/>
                </a:cubicBezTo>
                <a:cubicBezTo>
                  <a:pt x="193785" y="676854"/>
                  <a:pt x="312759" y="766594"/>
                  <a:pt x="211660" y="699197"/>
                </a:cubicBezTo>
                <a:cubicBezTo>
                  <a:pt x="203821" y="687439"/>
                  <a:pt x="198135" y="673915"/>
                  <a:pt x="188142" y="663922"/>
                </a:cubicBezTo>
                <a:cubicBezTo>
                  <a:pt x="178149" y="653929"/>
                  <a:pt x="163429" y="649794"/>
                  <a:pt x="152866" y="640406"/>
                </a:cubicBezTo>
                <a:cubicBezTo>
                  <a:pt x="121842" y="612831"/>
                  <a:pt x="50184" y="544025"/>
                  <a:pt x="35277" y="499307"/>
                </a:cubicBezTo>
                <a:cubicBezTo>
                  <a:pt x="9660" y="422460"/>
                  <a:pt x="25735" y="476226"/>
                  <a:pt x="0" y="334691"/>
                </a:cubicBezTo>
                <a:cubicBezTo>
                  <a:pt x="7839" y="240625"/>
                  <a:pt x="13093" y="146308"/>
                  <a:pt x="23518" y="52493"/>
                </a:cubicBezTo>
                <a:cubicBezTo>
                  <a:pt x="36517" y="-64487"/>
                  <a:pt x="35277" y="54277"/>
                  <a:pt x="23518" y="2897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7090605" y="6055499"/>
            <a:ext cx="1858402" cy="411937"/>
          </a:xfrm>
          <a:custGeom>
            <a:avLst/>
            <a:gdLst>
              <a:gd name="connsiteX0" fmla="*/ 0 w 1858402"/>
              <a:gd name="connsiteY0" fmla="*/ 141099 h 411937"/>
              <a:gd name="connsiteX1" fmla="*/ 0 w 1858402"/>
              <a:gd name="connsiteY1" fmla="*/ 141099 h 411937"/>
              <a:gd name="connsiteX2" fmla="*/ 35277 w 1858402"/>
              <a:gd name="connsiteY2" fmla="*/ 282198 h 411937"/>
              <a:gd name="connsiteX3" fmla="*/ 47036 w 1858402"/>
              <a:gd name="connsiteY3" fmla="*/ 317473 h 411937"/>
              <a:gd name="connsiteX4" fmla="*/ 129348 w 1858402"/>
              <a:gd name="connsiteY4" fmla="*/ 376264 h 411937"/>
              <a:gd name="connsiteX5" fmla="*/ 446838 w 1858402"/>
              <a:gd name="connsiteY5" fmla="*/ 388023 h 411937"/>
              <a:gd name="connsiteX6" fmla="*/ 599703 w 1858402"/>
              <a:gd name="connsiteY6" fmla="*/ 411539 h 411937"/>
              <a:gd name="connsiteX7" fmla="*/ 846640 w 1858402"/>
              <a:gd name="connsiteY7" fmla="*/ 399781 h 411937"/>
              <a:gd name="connsiteX8" fmla="*/ 1081817 w 1858402"/>
              <a:gd name="connsiteY8" fmla="*/ 376264 h 411937"/>
              <a:gd name="connsiteX9" fmla="*/ 1140612 w 1858402"/>
              <a:gd name="connsiteY9" fmla="*/ 364506 h 411937"/>
              <a:gd name="connsiteX10" fmla="*/ 1222924 w 1858402"/>
              <a:gd name="connsiteY10" fmla="*/ 352748 h 411937"/>
              <a:gd name="connsiteX11" fmla="*/ 1316995 w 1858402"/>
              <a:gd name="connsiteY11" fmla="*/ 329231 h 411937"/>
              <a:gd name="connsiteX12" fmla="*/ 1834386 w 1858402"/>
              <a:gd name="connsiteY12" fmla="*/ 305715 h 411937"/>
              <a:gd name="connsiteX13" fmla="*/ 1857904 w 1858402"/>
              <a:gd name="connsiteY13" fmla="*/ 270440 h 411937"/>
              <a:gd name="connsiteX14" fmla="*/ 1846145 w 1858402"/>
              <a:gd name="connsiteY14" fmla="*/ 211649 h 411937"/>
              <a:gd name="connsiteX15" fmla="*/ 1787350 w 1858402"/>
              <a:gd name="connsiteY15" fmla="*/ 141099 h 411937"/>
              <a:gd name="connsiteX16" fmla="*/ 1752074 w 1858402"/>
              <a:gd name="connsiteY16" fmla="*/ 117583 h 411937"/>
              <a:gd name="connsiteX17" fmla="*/ 1610967 w 1858402"/>
              <a:gd name="connsiteY17" fmla="*/ 82308 h 411937"/>
              <a:gd name="connsiteX18" fmla="*/ 1575690 w 1858402"/>
              <a:gd name="connsiteY18" fmla="*/ 70550 h 411937"/>
              <a:gd name="connsiteX19" fmla="*/ 1516896 w 1858402"/>
              <a:gd name="connsiteY19" fmla="*/ 58792 h 411937"/>
              <a:gd name="connsiteX20" fmla="*/ 1399307 w 1858402"/>
              <a:gd name="connsiteY20" fmla="*/ 35275 h 411937"/>
              <a:gd name="connsiteX21" fmla="*/ 1140612 w 1858402"/>
              <a:gd name="connsiteY21" fmla="*/ 11759 h 411937"/>
              <a:gd name="connsiteX22" fmla="*/ 964229 w 1858402"/>
              <a:gd name="connsiteY22" fmla="*/ 0 h 411937"/>
              <a:gd name="connsiteX23" fmla="*/ 682015 w 1858402"/>
              <a:gd name="connsiteY23" fmla="*/ 11759 h 411937"/>
              <a:gd name="connsiteX24" fmla="*/ 564427 w 1858402"/>
              <a:gd name="connsiteY24" fmla="*/ 58792 h 411937"/>
              <a:gd name="connsiteX25" fmla="*/ 517391 w 1858402"/>
              <a:gd name="connsiteY25" fmla="*/ 70550 h 411937"/>
              <a:gd name="connsiteX26" fmla="*/ 423320 w 1858402"/>
              <a:gd name="connsiteY26" fmla="*/ 82308 h 411937"/>
              <a:gd name="connsiteX27" fmla="*/ 23518 w 1858402"/>
              <a:gd name="connsiteY27" fmla="*/ 105825 h 411937"/>
              <a:gd name="connsiteX28" fmla="*/ 0 w 1858402"/>
              <a:gd name="connsiteY28" fmla="*/ 141099 h 411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858402" h="411937">
                <a:moveTo>
                  <a:pt x="0" y="141099"/>
                </a:moveTo>
                <a:lnTo>
                  <a:pt x="0" y="141099"/>
                </a:lnTo>
                <a:cubicBezTo>
                  <a:pt x="21071" y="330726"/>
                  <a:pt x="-11016" y="189619"/>
                  <a:pt x="35277" y="282198"/>
                </a:cubicBezTo>
                <a:cubicBezTo>
                  <a:pt x="40820" y="293284"/>
                  <a:pt x="41493" y="306387"/>
                  <a:pt x="47036" y="317473"/>
                </a:cubicBezTo>
                <a:cubicBezTo>
                  <a:pt x="65288" y="353974"/>
                  <a:pt x="82787" y="371899"/>
                  <a:pt x="129348" y="376264"/>
                </a:cubicBezTo>
                <a:cubicBezTo>
                  <a:pt x="234788" y="386149"/>
                  <a:pt x="341008" y="384103"/>
                  <a:pt x="446838" y="388023"/>
                </a:cubicBezTo>
                <a:cubicBezTo>
                  <a:pt x="497793" y="395862"/>
                  <a:pt x="548171" y="410023"/>
                  <a:pt x="599703" y="411539"/>
                </a:cubicBezTo>
                <a:cubicBezTo>
                  <a:pt x="682073" y="413961"/>
                  <a:pt x="764385" y="404766"/>
                  <a:pt x="846640" y="399781"/>
                </a:cubicBezTo>
                <a:cubicBezTo>
                  <a:pt x="912076" y="395815"/>
                  <a:pt x="1012661" y="386903"/>
                  <a:pt x="1081817" y="376264"/>
                </a:cubicBezTo>
                <a:cubicBezTo>
                  <a:pt x="1101571" y="373225"/>
                  <a:pt x="1120898" y="367791"/>
                  <a:pt x="1140612" y="364506"/>
                </a:cubicBezTo>
                <a:cubicBezTo>
                  <a:pt x="1167951" y="359950"/>
                  <a:pt x="1195746" y="358183"/>
                  <a:pt x="1222924" y="352748"/>
                </a:cubicBezTo>
                <a:cubicBezTo>
                  <a:pt x="1254618" y="346409"/>
                  <a:pt x="1285068" y="334272"/>
                  <a:pt x="1316995" y="329231"/>
                </a:cubicBezTo>
                <a:cubicBezTo>
                  <a:pt x="1439647" y="309866"/>
                  <a:pt x="1808300" y="306505"/>
                  <a:pt x="1834386" y="305715"/>
                </a:cubicBezTo>
                <a:cubicBezTo>
                  <a:pt x="1842225" y="293957"/>
                  <a:pt x="1856151" y="284463"/>
                  <a:pt x="1857904" y="270440"/>
                </a:cubicBezTo>
                <a:cubicBezTo>
                  <a:pt x="1860383" y="250609"/>
                  <a:pt x="1853163" y="230362"/>
                  <a:pt x="1846145" y="211649"/>
                </a:cubicBezTo>
                <a:cubicBezTo>
                  <a:pt x="1837736" y="189226"/>
                  <a:pt x="1803987" y="154962"/>
                  <a:pt x="1787350" y="141099"/>
                </a:cubicBezTo>
                <a:cubicBezTo>
                  <a:pt x="1776493" y="132052"/>
                  <a:pt x="1765195" y="122831"/>
                  <a:pt x="1752074" y="117583"/>
                </a:cubicBezTo>
                <a:cubicBezTo>
                  <a:pt x="1686599" y="91394"/>
                  <a:pt x="1672490" y="97688"/>
                  <a:pt x="1610967" y="82308"/>
                </a:cubicBezTo>
                <a:cubicBezTo>
                  <a:pt x="1598942" y="79302"/>
                  <a:pt x="1587715" y="73556"/>
                  <a:pt x="1575690" y="70550"/>
                </a:cubicBezTo>
                <a:cubicBezTo>
                  <a:pt x="1556301" y="65703"/>
                  <a:pt x="1536285" y="63639"/>
                  <a:pt x="1516896" y="58792"/>
                </a:cubicBezTo>
                <a:cubicBezTo>
                  <a:pt x="1431685" y="37490"/>
                  <a:pt x="1546750" y="50527"/>
                  <a:pt x="1399307" y="35275"/>
                </a:cubicBezTo>
                <a:cubicBezTo>
                  <a:pt x="1313179" y="26366"/>
                  <a:pt x="1226916" y="18756"/>
                  <a:pt x="1140612" y="11759"/>
                </a:cubicBezTo>
                <a:cubicBezTo>
                  <a:pt x="1081880" y="6997"/>
                  <a:pt x="1023023" y="3920"/>
                  <a:pt x="964229" y="0"/>
                </a:cubicBezTo>
                <a:cubicBezTo>
                  <a:pt x="870158" y="3920"/>
                  <a:pt x="775701" y="2391"/>
                  <a:pt x="682015" y="11759"/>
                </a:cubicBezTo>
                <a:cubicBezTo>
                  <a:pt x="624310" y="17529"/>
                  <a:pt x="612791" y="40656"/>
                  <a:pt x="564427" y="58792"/>
                </a:cubicBezTo>
                <a:cubicBezTo>
                  <a:pt x="549295" y="64466"/>
                  <a:pt x="533332" y="67893"/>
                  <a:pt x="517391" y="70550"/>
                </a:cubicBezTo>
                <a:cubicBezTo>
                  <a:pt x="486220" y="75745"/>
                  <a:pt x="454705" y="78616"/>
                  <a:pt x="423320" y="82308"/>
                </a:cubicBezTo>
                <a:cubicBezTo>
                  <a:pt x="237134" y="104211"/>
                  <a:pt x="305670" y="94539"/>
                  <a:pt x="23518" y="105825"/>
                </a:cubicBezTo>
                <a:lnTo>
                  <a:pt x="0" y="14109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0"/>
          <p:cNvSpPr txBox="1">
            <a:spLocks noChangeArrowheads="1"/>
          </p:cNvSpPr>
          <p:nvPr/>
        </p:nvSpPr>
        <p:spPr bwMode="auto">
          <a:xfrm>
            <a:off x="1513357" y="2651825"/>
            <a:ext cx="1501495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200" dirty="0">
                <a:solidFill>
                  <a:srgbClr val="E05400"/>
                </a:solidFill>
                <a:latin typeface="+mj-lt"/>
              </a:rPr>
              <a:t>Periosteum</a:t>
            </a:r>
          </a:p>
        </p:txBody>
      </p:sp>
      <p:sp>
        <p:nvSpPr>
          <p:cNvPr id="16" name="TextBox 10"/>
          <p:cNvSpPr txBox="1">
            <a:spLocks noChangeArrowheads="1"/>
          </p:cNvSpPr>
          <p:nvPr/>
        </p:nvSpPr>
        <p:spPr bwMode="auto">
          <a:xfrm>
            <a:off x="1559928" y="3169184"/>
            <a:ext cx="992579" cy="30777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400" dirty="0">
                <a:latin typeface="+mj-lt"/>
              </a:rPr>
              <a:t>outer layer</a:t>
            </a:r>
          </a:p>
        </p:txBody>
      </p:sp>
      <p:sp>
        <p:nvSpPr>
          <p:cNvPr id="17" name="TextBox 10"/>
          <p:cNvSpPr txBox="1">
            <a:spLocks noChangeArrowheads="1"/>
          </p:cNvSpPr>
          <p:nvPr/>
        </p:nvSpPr>
        <p:spPr bwMode="auto">
          <a:xfrm>
            <a:off x="2053337" y="2973091"/>
            <a:ext cx="96742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400" dirty="0">
                <a:latin typeface="+mj-lt"/>
              </a:rPr>
              <a:t>inner layer</a:t>
            </a:r>
          </a:p>
        </p:txBody>
      </p:sp>
      <p:sp>
        <p:nvSpPr>
          <p:cNvPr id="20" name="TextBox 10"/>
          <p:cNvSpPr txBox="1">
            <a:spLocks noChangeArrowheads="1"/>
          </p:cNvSpPr>
          <p:nvPr/>
        </p:nvSpPr>
        <p:spPr bwMode="auto">
          <a:xfrm>
            <a:off x="2796014" y="2216308"/>
            <a:ext cx="79085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400" dirty="0">
                <a:latin typeface="+mj-lt"/>
              </a:rPr>
              <a:t>collagen</a:t>
            </a:r>
            <a:br>
              <a:rPr lang="en-US" sz="1400" dirty="0">
                <a:latin typeface="+mj-lt"/>
              </a:rPr>
            </a:br>
            <a:r>
              <a:rPr lang="en-US" sz="1400" dirty="0">
                <a:latin typeface="+mj-lt"/>
              </a:rPr>
              <a:t>fibers</a:t>
            </a:r>
          </a:p>
        </p:txBody>
      </p:sp>
      <p:sp>
        <p:nvSpPr>
          <p:cNvPr id="21" name="TextBox 10"/>
          <p:cNvSpPr txBox="1">
            <a:spLocks noChangeArrowheads="1"/>
          </p:cNvSpPr>
          <p:nvPr/>
        </p:nvSpPr>
        <p:spPr bwMode="auto">
          <a:xfrm>
            <a:off x="3448301" y="1627938"/>
            <a:ext cx="8023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400" dirty="0">
                <a:latin typeface="+mj-lt"/>
              </a:rPr>
              <a:t>external</a:t>
            </a:r>
            <a:br>
              <a:rPr lang="en-US" sz="1400" dirty="0">
                <a:latin typeface="+mj-lt"/>
              </a:rPr>
            </a:br>
            <a:r>
              <a:rPr lang="en-US" sz="1400" dirty="0">
                <a:latin typeface="+mj-lt"/>
              </a:rPr>
              <a:t>lamellae</a:t>
            </a:r>
          </a:p>
        </p:txBody>
      </p:sp>
      <p:sp>
        <p:nvSpPr>
          <p:cNvPr id="22" name="TextBox 10"/>
          <p:cNvSpPr txBox="1">
            <a:spLocks noChangeArrowheads="1"/>
          </p:cNvSpPr>
          <p:nvPr/>
        </p:nvSpPr>
        <p:spPr bwMode="auto">
          <a:xfrm>
            <a:off x="4410893" y="1251669"/>
            <a:ext cx="68803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400" dirty="0">
                <a:latin typeface="+mj-lt"/>
              </a:rPr>
              <a:t>osteon</a:t>
            </a:r>
          </a:p>
        </p:txBody>
      </p:sp>
      <p:sp>
        <p:nvSpPr>
          <p:cNvPr id="23" name="TextBox 10"/>
          <p:cNvSpPr txBox="1">
            <a:spLocks noChangeArrowheads="1"/>
          </p:cNvSpPr>
          <p:nvPr/>
        </p:nvSpPr>
        <p:spPr bwMode="auto">
          <a:xfrm>
            <a:off x="5373904" y="574379"/>
            <a:ext cx="71398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400" dirty="0">
                <a:latin typeface="+mj-lt"/>
              </a:rPr>
              <a:t>central</a:t>
            </a:r>
            <a:br>
              <a:rPr lang="en-US" sz="1400" dirty="0">
                <a:latin typeface="+mj-lt"/>
              </a:rPr>
            </a:br>
            <a:r>
              <a:rPr lang="en-US" sz="1400" dirty="0">
                <a:latin typeface="+mj-lt"/>
              </a:rPr>
              <a:t>canal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6467385" y="3362860"/>
            <a:ext cx="1387548" cy="11758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10"/>
          <p:cNvSpPr txBox="1">
            <a:spLocks noChangeArrowheads="1"/>
          </p:cNvSpPr>
          <p:nvPr/>
        </p:nvSpPr>
        <p:spPr bwMode="auto">
          <a:xfrm>
            <a:off x="7864749" y="3121235"/>
            <a:ext cx="9297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400" dirty="0">
                <a:latin typeface="+mj-lt"/>
              </a:rPr>
              <a:t>interstitial</a:t>
            </a:r>
            <a:br>
              <a:rPr lang="en-US" sz="1400" dirty="0">
                <a:latin typeface="+mj-lt"/>
              </a:rPr>
            </a:br>
            <a:r>
              <a:rPr lang="en-US" sz="1400" dirty="0">
                <a:latin typeface="+mj-lt"/>
              </a:rPr>
              <a:t>lamellae</a:t>
            </a:r>
          </a:p>
        </p:txBody>
      </p:sp>
      <p:sp>
        <p:nvSpPr>
          <p:cNvPr id="27" name="TextBox 10"/>
          <p:cNvSpPr txBox="1">
            <a:spLocks noChangeArrowheads="1"/>
          </p:cNvSpPr>
          <p:nvPr/>
        </p:nvSpPr>
        <p:spPr bwMode="auto">
          <a:xfrm>
            <a:off x="7576285" y="4602775"/>
            <a:ext cx="115388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400" dirty="0">
                <a:latin typeface="+mj-lt"/>
              </a:rPr>
              <a:t>trabeculae of</a:t>
            </a:r>
            <a:br>
              <a:rPr lang="en-US" sz="1400" dirty="0">
                <a:latin typeface="+mj-lt"/>
              </a:rPr>
            </a:br>
            <a:r>
              <a:rPr lang="en-US" sz="1400" dirty="0">
                <a:latin typeface="+mj-lt"/>
              </a:rPr>
              <a:t>spongy bone</a:t>
            </a:r>
          </a:p>
        </p:txBody>
      </p:sp>
    </p:spTree>
    <p:extLst>
      <p:ext uri="{BB962C8B-B14F-4D97-AF65-F5344CB8AC3E}">
        <p14:creationId xmlns:p14="http://schemas.microsoft.com/office/powerpoint/2010/main" val="28544165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659" y="216540"/>
            <a:ext cx="9054196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Periosteum and Endosteum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744538" y="2068557"/>
            <a:ext cx="8031073" cy="3399335"/>
          </a:xfrm>
        </p:spPr>
        <p:txBody>
          <a:bodyPr>
            <a:no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n-US" sz="2800" dirty="0">
                <a:solidFill>
                  <a:srgbClr val="595959"/>
                </a:solidFill>
              </a:rPr>
              <a:t>Periosteum lines the outer surface of compact bone.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2800" dirty="0">
                <a:solidFill>
                  <a:srgbClr val="509601"/>
                </a:solidFill>
              </a:rPr>
              <a:t>Endosteum</a:t>
            </a:r>
            <a:r>
              <a:rPr lang="en-US" sz="2800" dirty="0"/>
              <a:t> lines the inner surface of compact bone.</a:t>
            </a:r>
          </a:p>
          <a:p>
            <a:pPr lvl="1">
              <a:spcBef>
                <a:spcPts val="1200"/>
              </a:spcBef>
            </a:pPr>
            <a:r>
              <a:rPr lang="en-US" sz="2800" dirty="0"/>
              <a:t>Also lines the surface of bony trabeculae of spongy bone, and the Haversian canals.</a:t>
            </a:r>
          </a:p>
          <a:p>
            <a:pPr lvl="1">
              <a:spcBef>
                <a:spcPts val="1200"/>
              </a:spcBef>
            </a:pPr>
            <a:r>
              <a:rPr lang="en-US" sz="2800" dirty="0"/>
              <a:t>Contains osteoblasts for bone growth, repair </a:t>
            </a:r>
            <a:br>
              <a:rPr lang="en-US" sz="2800" dirty="0"/>
            </a:br>
            <a:r>
              <a:rPr lang="en-US" sz="2800" dirty="0"/>
              <a:t>and remodeling.</a:t>
            </a:r>
          </a:p>
        </p:txBody>
      </p:sp>
    </p:spTree>
    <p:extLst>
      <p:ext uri="{BB962C8B-B14F-4D97-AF65-F5344CB8AC3E}">
        <p14:creationId xmlns:p14="http://schemas.microsoft.com/office/powerpoint/2010/main" val="24554479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4" descr="F008_001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96" t="53663" r="2069" b="1304"/>
          <a:stretch/>
        </p:blipFill>
        <p:spPr bwMode="auto">
          <a:xfrm>
            <a:off x="860696" y="550863"/>
            <a:ext cx="7430334" cy="6151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6434759" y="2583783"/>
            <a:ext cx="1321554" cy="33855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200" dirty="0">
                <a:solidFill>
                  <a:srgbClr val="E05400"/>
                </a:solidFill>
                <a:latin typeface="+mj-lt"/>
              </a:rPr>
              <a:t>Endosteum</a:t>
            </a:r>
          </a:p>
        </p:txBody>
      </p:sp>
    </p:spTree>
    <p:extLst>
      <p:ext uri="{BB962C8B-B14F-4D97-AF65-F5344CB8AC3E}">
        <p14:creationId xmlns:p14="http://schemas.microsoft.com/office/powerpoint/2010/main" val="11084188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400" dirty="0"/>
              <a:t>Cartilage and Bone Lecture Outline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1158405" y="1263485"/>
            <a:ext cx="7129248" cy="5304289"/>
          </a:xfrm>
        </p:spPr>
        <p:txBody>
          <a:bodyPr>
            <a:noAutofit/>
          </a:bodyPr>
          <a:lstStyle/>
          <a:p>
            <a:pPr marL="0" indent="0"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  <a:buNone/>
            </a:pP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Cartilage</a:t>
            </a:r>
          </a:p>
          <a:p>
            <a:pPr marL="514350" indent="-51435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Function and characteristics of cartilage</a:t>
            </a:r>
          </a:p>
          <a:p>
            <a:pPr marL="514350" indent="-51435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Composition of cartilage</a:t>
            </a:r>
          </a:p>
          <a:p>
            <a:pPr marL="514350" indent="-51435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Three types of cartilage</a:t>
            </a:r>
          </a:p>
          <a:p>
            <a:pPr marL="514350" indent="-51435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Formation of cartilage</a:t>
            </a:r>
          </a:p>
          <a:p>
            <a:pPr marL="0" indent="0">
              <a:spcBef>
                <a:spcPts val="1800"/>
              </a:spcBef>
              <a:buClr>
                <a:schemeClr val="tx1">
                  <a:lumMod val="65000"/>
                  <a:lumOff val="35000"/>
                </a:schemeClr>
              </a:buClr>
              <a:buNone/>
            </a:pP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Bone</a:t>
            </a:r>
          </a:p>
          <a:p>
            <a:pPr marL="514350" indent="-51435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Function and characteristics of bone</a:t>
            </a:r>
          </a:p>
          <a:p>
            <a:pPr marL="514350" indent="-51435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Composition of bone</a:t>
            </a:r>
          </a:p>
          <a:p>
            <a:pPr marL="514350" indent="-51435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Two types of bone</a:t>
            </a:r>
          </a:p>
          <a:p>
            <a:pPr marL="514350" indent="-514350">
              <a:spcBef>
                <a:spcPts val="600"/>
              </a:spcBef>
            </a:pPr>
            <a:r>
              <a:rPr lang="en-US" sz="2800" dirty="0"/>
              <a:t>Formation of bone</a:t>
            </a:r>
          </a:p>
        </p:txBody>
      </p:sp>
    </p:spTree>
    <p:extLst>
      <p:ext uri="{BB962C8B-B14F-4D97-AF65-F5344CB8AC3E}">
        <p14:creationId xmlns:p14="http://schemas.microsoft.com/office/powerpoint/2010/main" val="265902528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659" y="216540"/>
            <a:ext cx="9054196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Bone Development (Osteogenesis)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1284010" y="2615174"/>
            <a:ext cx="6944982" cy="2733974"/>
          </a:xfrm>
        </p:spPr>
        <p:txBody>
          <a:bodyPr>
            <a:no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n-US" sz="2800" dirty="0">
                <a:solidFill>
                  <a:srgbClr val="509601"/>
                </a:solidFill>
              </a:rPr>
              <a:t>Intramembranous ossification</a:t>
            </a:r>
            <a:br>
              <a:rPr lang="en-US" sz="2800" dirty="0"/>
            </a:br>
            <a:r>
              <a:rPr lang="en-US" sz="2800" dirty="0"/>
              <a:t>Occurs in flat bones (most of skull, including maxilla and mandible).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2800" dirty="0">
                <a:solidFill>
                  <a:srgbClr val="509601"/>
                </a:solidFill>
              </a:rPr>
              <a:t>Endochondral ossification</a:t>
            </a:r>
            <a:br>
              <a:rPr lang="en-US" sz="2800" dirty="0">
                <a:solidFill>
                  <a:srgbClr val="509601"/>
                </a:solidFill>
              </a:rPr>
            </a:br>
            <a:r>
              <a:rPr lang="en-US" sz="2800" dirty="0"/>
              <a:t>Occurs in long bones and irregular bones.</a:t>
            </a:r>
          </a:p>
        </p:txBody>
      </p:sp>
      <p:sp>
        <p:nvSpPr>
          <p:cNvPr id="5" name="Content Placeholder 4"/>
          <p:cNvSpPr txBox="1">
            <a:spLocks/>
          </p:cNvSpPr>
          <p:nvPr/>
        </p:nvSpPr>
        <p:spPr>
          <a:xfrm>
            <a:off x="1284009" y="1767019"/>
            <a:ext cx="6944982" cy="7472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D47310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Font typeface="Arial"/>
              <a:buNone/>
            </a:pPr>
            <a:r>
              <a:rPr lang="en-US" sz="2800" dirty="0"/>
              <a:t>Bone can be formed in two ways:</a:t>
            </a:r>
          </a:p>
        </p:txBody>
      </p:sp>
    </p:spTree>
    <p:extLst>
      <p:ext uri="{BB962C8B-B14F-4D97-AF65-F5344CB8AC3E}">
        <p14:creationId xmlns:p14="http://schemas.microsoft.com/office/powerpoint/2010/main" val="6658683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Intramembranous Ossification</a:t>
            </a:r>
          </a:p>
        </p:txBody>
      </p:sp>
      <p:pic>
        <p:nvPicPr>
          <p:cNvPr id="67587" name="Picture 4" descr="F008_01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43" b="55330"/>
          <a:stretch>
            <a:fillRect/>
          </a:stretch>
        </p:blipFill>
        <p:spPr bwMode="auto">
          <a:xfrm>
            <a:off x="267368" y="1475183"/>
            <a:ext cx="8748342" cy="4937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/>
          <p:cNvSpPr/>
          <p:nvPr/>
        </p:nvSpPr>
        <p:spPr>
          <a:xfrm>
            <a:off x="2386228" y="1436700"/>
            <a:ext cx="436192" cy="48745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216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Intramembranous Ossification</a:t>
            </a:r>
          </a:p>
        </p:txBody>
      </p:sp>
      <p:pic>
        <p:nvPicPr>
          <p:cNvPr id="68611" name="Picture 4" descr="F008_01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55858"/>
          <a:stretch>
            <a:fillRect/>
          </a:stretch>
        </p:blipFill>
        <p:spPr bwMode="auto">
          <a:xfrm>
            <a:off x="264319" y="1387492"/>
            <a:ext cx="8599488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333558" y="1385389"/>
            <a:ext cx="436192" cy="48745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5425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Intramembranous Ossification</a:t>
            </a:r>
          </a:p>
        </p:txBody>
      </p:sp>
      <p:pic>
        <p:nvPicPr>
          <p:cNvPr id="69635" name="Picture 4" descr="F008_012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74" r="51221" b="6097"/>
          <a:stretch/>
        </p:blipFill>
        <p:spPr bwMode="auto">
          <a:xfrm>
            <a:off x="184150" y="1321250"/>
            <a:ext cx="8759825" cy="487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2283595" y="1295596"/>
            <a:ext cx="436192" cy="48745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6430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Intramembranous Ossification</a:t>
            </a:r>
          </a:p>
        </p:txBody>
      </p:sp>
      <p:pic>
        <p:nvPicPr>
          <p:cNvPr id="70659" name="Picture 4" descr="F008_012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22" t="49419" b="6131"/>
          <a:stretch/>
        </p:blipFill>
        <p:spPr bwMode="auto">
          <a:xfrm>
            <a:off x="63223" y="1398784"/>
            <a:ext cx="9001680" cy="491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128291" y="1423870"/>
            <a:ext cx="436192" cy="487452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8578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5" descr="F008_014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46" r="72501" b="22344"/>
          <a:stretch/>
        </p:blipFill>
        <p:spPr bwMode="auto">
          <a:xfrm>
            <a:off x="2558108" y="1039043"/>
            <a:ext cx="4011909" cy="5626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747474" y="3989409"/>
            <a:ext cx="898043" cy="10775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323238" y="5514371"/>
            <a:ext cx="898043" cy="10775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465231" y="3129957"/>
            <a:ext cx="1141798" cy="564418"/>
          </a:xfrm>
          <a:prstGeom prst="rect">
            <a:avLst/>
          </a:prstGeom>
          <a:noFill/>
          <a:ln w="38100" cmpd="sng">
            <a:solidFill>
              <a:srgbClr val="E054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Endochondral Ossification</a:t>
            </a:r>
          </a:p>
        </p:txBody>
      </p:sp>
    </p:spTree>
    <p:extLst>
      <p:ext uri="{BB962C8B-B14F-4D97-AF65-F5344CB8AC3E}">
        <p14:creationId xmlns:p14="http://schemas.microsoft.com/office/powerpoint/2010/main" val="1122406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9804" y="152400"/>
            <a:ext cx="9054196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Functions and Characteristics of Cartilage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410531" y="1689209"/>
            <a:ext cx="8428772" cy="4496440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en-US" sz="2800" dirty="0"/>
              <a:t>Cartilage is strong and sort of rigid but also flexible. </a:t>
            </a:r>
            <a:br>
              <a:rPr lang="en-US" sz="2800" dirty="0"/>
            </a:br>
            <a:r>
              <a:rPr lang="en-US" sz="2800" dirty="0"/>
              <a:t>It can withstand force, but it can also bend.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It’s made of cells (chondroblasts and chondrocytes) and extracellular matrix.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Forms the supporting framework of some organs.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Lines the surface of articulating bones.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Forms the template for growth and development of long bones.</a:t>
            </a:r>
          </a:p>
        </p:txBody>
      </p:sp>
    </p:spTree>
    <p:extLst>
      <p:ext uri="{BB962C8B-B14F-4D97-AF65-F5344CB8AC3E}">
        <p14:creationId xmlns:p14="http://schemas.microsoft.com/office/powerpoint/2010/main" val="26399217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47474" y="3989409"/>
            <a:ext cx="898043" cy="10775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323238" y="5514371"/>
            <a:ext cx="898043" cy="10775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465231" y="3129957"/>
            <a:ext cx="1141798" cy="564418"/>
          </a:xfrm>
          <a:prstGeom prst="rect">
            <a:avLst/>
          </a:prstGeom>
          <a:noFill/>
          <a:ln w="38100" cmpd="sng">
            <a:solidFill>
              <a:srgbClr val="E054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5" descr="F008_014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29" t="13960" r="39999" b="12960"/>
          <a:stretch/>
        </p:blipFill>
        <p:spPr bwMode="auto">
          <a:xfrm>
            <a:off x="2266483" y="377592"/>
            <a:ext cx="5039752" cy="632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942353" y="1688353"/>
            <a:ext cx="986118" cy="176305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094753" y="1452287"/>
            <a:ext cx="986118" cy="176305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769035" y="4652683"/>
            <a:ext cx="986118" cy="1473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267386" y="1404471"/>
            <a:ext cx="986118" cy="129988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067176" y="5304118"/>
            <a:ext cx="603624" cy="150905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559171" y="6299200"/>
            <a:ext cx="513977" cy="5588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100043" y="3134660"/>
            <a:ext cx="513977" cy="5588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959160" y="3149678"/>
            <a:ext cx="1090958" cy="743805"/>
          </a:xfrm>
          <a:prstGeom prst="rect">
            <a:avLst/>
          </a:prstGeom>
          <a:noFill/>
          <a:ln w="38100" cmpd="sng">
            <a:solidFill>
              <a:srgbClr val="E054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188383" y="4228431"/>
            <a:ext cx="1102911" cy="743805"/>
          </a:xfrm>
          <a:prstGeom prst="rect">
            <a:avLst/>
          </a:prstGeom>
          <a:noFill/>
          <a:ln w="38100" cmpd="sng">
            <a:solidFill>
              <a:srgbClr val="E054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6"/>
          <p:cNvSpPr txBox="1">
            <a:spLocks noChangeArrowheads="1"/>
          </p:cNvSpPr>
          <p:nvPr/>
        </p:nvSpPr>
        <p:spPr bwMode="auto">
          <a:xfrm>
            <a:off x="127099" y="369226"/>
            <a:ext cx="308525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3600" dirty="0">
                <a:solidFill>
                  <a:srgbClr val="E05400"/>
                </a:solidFill>
                <a:latin typeface="+mj-lt"/>
              </a:rPr>
              <a:t>Endochondral Ossification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120962" y="361577"/>
            <a:ext cx="986118" cy="129988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2307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47474" y="3989409"/>
            <a:ext cx="898043" cy="10775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323238" y="5514371"/>
            <a:ext cx="898043" cy="10775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819731" y="4698781"/>
            <a:ext cx="857916" cy="530631"/>
          </a:xfrm>
          <a:prstGeom prst="rect">
            <a:avLst/>
          </a:prstGeom>
          <a:noFill/>
          <a:ln w="38100" cmpd="sng">
            <a:solidFill>
              <a:srgbClr val="E054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942353" y="1688353"/>
            <a:ext cx="986118" cy="176305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094753" y="1840753"/>
            <a:ext cx="986118" cy="176305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724212" y="4652683"/>
            <a:ext cx="986118" cy="1473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789268" y="962212"/>
            <a:ext cx="986118" cy="189155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648824" y="5348941"/>
            <a:ext cx="603624" cy="150905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245410" y="6299200"/>
            <a:ext cx="513977" cy="5588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696635" y="3538071"/>
            <a:ext cx="513977" cy="5588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5" descr="F008_014.jp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994" t="553" r="-185"/>
          <a:stretch/>
        </p:blipFill>
        <p:spPr bwMode="auto">
          <a:xfrm>
            <a:off x="2982838" y="39873"/>
            <a:ext cx="5080000" cy="6818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6"/>
          <p:cNvSpPr txBox="1">
            <a:spLocks noChangeArrowheads="1"/>
          </p:cNvSpPr>
          <p:nvPr/>
        </p:nvSpPr>
        <p:spPr bwMode="auto">
          <a:xfrm>
            <a:off x="127099" y="369226"/>
            <a:ext cx="308525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3600" dirty="0">
                <a:solidFill>
                  <a:srgbClr val="E05400"/>
                </a:solidFill>
                <a:latin typeface="+mj-lt"/>
              </a:rPr>
              <a:t>Endochondral Ossification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2958353" y="1180353"/>
            <a:ext cx="836706" cy="191247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782047" y="4306047"/>
            <a:ext cx="836706" cy="14164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964329" y="3920565"/>
            <a:ext cx="836706" cy="69625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727104" y="206268"/>
            <a:ext cx="1299947" cy="361498"/>
          </a:xfrm>
          <a:prstGeom prst="rect">
            <a:avLst/>
          </a:prstGeom>
          <a:noFill/>
          <a:ln w="38100" cmpd="sng">
            <a:solidFill>
              <a:srgbClr val="E054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6860736" y="463254"/>
            <a:ext cx="1252323" cy="642393"/>
          </a:xfrm>
          <a:prstGeom prst="rect">
            <a:avLst/>
          </a:prstGeom>
          <a:noFill/>
          <a:ln w="38100" cmpd="sng">
            <a:solidFill>
              <a:srgbClr val="E054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ontent Placeholder 4"/>
          <p:cNvSpPr txBox="1">
            <a:spLocks/>
          </p:cNvSpPr>
          <p:nvPr/>
        </p:nvSpPr>
        <p:spPr>
          <a:xfrm>
            <a:off x="190942" y="1835696"/>
            <a:ext cx="2719615" cy="397031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D47310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  <a:defRPr/>
            </a:pPr>
            <a:r>
              <a:rPr lang="en-US" sz="2200" dirty="0">
                <a:solidFill>
                  <a:srgbClr val="509601"/>
                </a:solidFill>
              </a:rPr>
              <a:t>Epiphysis</a:t>
            </a:r>
            <a:r>
              <a:rPr lang="en-US" sz="2200" dirty="0">
                <a:solidFill>
                  <a:schemeClr val="tx1"/>
                </a:solidFill>
              </a:rPr>
              <a:t>: the end of a long bone. Consists primarily of spongy bone, with a layer of compact  bone on the outside.</a:t>
            </a:r>
          </a:p>
          <a:p>
            <a:pPr marL="0" indent="0">
              <a:spcBef>
                <a:spcPts val="1200"/>
              </a:spcBef>
              <a:buFont typeface="Wingdings" pitchFamily="2" charset="2"/>
              <a:buNone/>
              <a:defRPr/>
            </a:pPr>
            <a:r>
              <a:rPr lang="en-US" sz="2200" dirty="0">
                <a:solidFill>
                  <a:srgbClr val="509601"/>
                </a:solidFill>
              </a:rPr>
              <a:t>Diaphysis</a:t>
            </a:r>
            <a:r>
              <a:rPr lang="en-US" sz="2200" dirty="0">
                <a:solidFill>
                  <a:schemeClr val="tx1"/>
                </a:solidFill>
              </a:rPr>
              <a:t>: the shaft of a long bone.  Consists of compact bone on the outside and a marrow cavity inside.</a:t>
            </a:r>
          </a:p>
        </p:txBody>
      </p:sp>
    </p:spTree>
    <p:extLst>
      <p:ext uri="{BB962C8B-B14F-4D97-AF65-F5344CB8AC3E}">
        <p14:creationId xmlns:p14="http://schemas.microsoft.com/office/powerpoint/2010/main" val="3478767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6180059"/>
            <a:ext cx="9144000" cy="56453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dirty="0">
                <a:solidFill>
                  <a:schemeClr val="tx1"/>
                </a:solidFill>
              </a:rPr>
              <a:t>Endochondral bone formation: super low-power view</a:t>
            </a:r>
          </a:p>
        </p:txBody>
      </p:sp>
      <p:pic>
        <p:nvPicPr>
          <p:cNvPr id="2" name="Picture 1" descr="Endochondral bone formation low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38" b="2064"/>
          <a:stretch/>
        </p:blipFill>
        <p:spPr>
          <a:xfrm>
            <a:off x="2224590" y="285174"/>
            <a:ext cx="4694820" cy="585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07132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6180059"/>
            <a:ext cx="9144000" cy="56453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dirty="0">
                <a:solidFill>
                  <a:schemeClr val="tx1"/>
                </a:solidFill>
              </a:rPr>
              <a:t>Epiphyseal plate: zones of maturation</a:t>
            </a:r>
          </a:p>
        </p:txBody>
      </p:sp>
      <p:pic>
        <p:nvPicPr>
          <p:cNvPr id="2" name="Picture 1" descr="Endochondral bone med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65" t="24167" r="20513" b="6987"/>
          <a:stretch>
            <a:fillRect/>
          </a:stretch>
        </p:blipFill>
        <p:spPr>
          <a:xfrm>
            <a:off x="1995054" y="438319"/>
            <a:ext cx="5153891" cy="568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212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title"/>
          </p:nvPr>
        </p:nvSpPr>
        <p:spPr>
          <a:xfrm>
            <a:off x="680378" y="6180059"/>
            <a:ext cx="7801672" cy="56453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dirty="0">
                <a:solidFill>
                  <a:schemeClr val="tx1"/>
                </a:solidFill>
              </a:rPr>
              <a:t>Resting zone</a:t>
            </a:r>
          </a:p>
        </p:txBody>
      </p:sp>
      <p:pic>
        <p:nvPicPr>
          <p:cNvPr id="2" name="Picture 1" descr="Endoch resting zone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90"/>
          <a:stretch/>
        </p:blipFill>
        <p:spPr>
          <a:xfrm>
            <a:off x="727074" y="442913"/>
            <a:ext cx="7705725" cy="5676364"/>
          </a:xfrm>
          <a:prstGeom prst="rect">
            <a:avLst/>
          </a:prstGeom>
        </p:spPr>
      </p:pic>
      <p:cxnSp>
        <p:nvCxnSpPr>
          <p:cNvPr id="4" name="Straight Arrow Connector 3"/>
          <p:cNvCxnSpPr>
            <a:cxnSpLocks/>
          </p:cNvCxnSpPr>
          <p:nvPr/>
        </p:nvCxnSpPr>
        <p:spPr>
          <a:xfrm flipH="1" flipV="1">
            <a:off x="4229164" y="3070240"/>
            <a:ext cx="624190" cy="3142991"/>
          </a:xfrm>
          <a:prstGeom prst="straightConnector1">
            <a:avLst/>
          </a:prstGeom>
          <a:ln w="38100" cmpd="sng">
            <a:solidFill>
              <a:schemeClr val="bg1"/>
            </a:solidFill>
            <a:tailEnd type="arrow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03358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6180059"/>
            <a:ext cx="9144000" cy="56453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dirty="0">
                <a:solidFill>
                  <a:schemeClr val="tx1"/>
                </a:solidFill>
              </a:rPr>
              <a:t>Proliferative zone</a:t>
            </a:r>
          </a:p>
        </p:txBody>
      </p:sp>
      <p:pic>
        <p:nvPicPr>
          <p:cNvPr id="2" name="Picture 1" descr="Endoch proliferative zone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71" r="18294" b="26125"/>
          <a:stretch/>
        </p:blipFill>
        <p:spPr>
          <a:xfrm>
            <a:off x="727074" y="574431"/>
            <a:ext cx="7713541" cy="555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19293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6180059"/>
            <a:ext cx="9144000" cy="56453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dirty="0">
                <a:solidFill>
                  <a:schemeClr val="tx1"/>
                </a:solidFill>
              </a:rPr>
              <a:t>Zone of hypertrophy</a:t>
            </a:r>
          </a:p>
        </p:txBody>
      </p:sp>
      <p:pic>
        <p:nvPicPr>
          <p:cNvPr id="2" name="Picture 1" descr="Endoch zone of hypertrophy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28"/>
          <a:stretch/>
        </p:blipFill>
        <p:spPr>
          <a:xfrm>
            <a:off x="719137" y="442913"/>
            <a:ext cx="7705725" cy="5681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6758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6180059"/>
            <a:ext cx="9144000" cy="56453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dirty="0">
                <a:solidFill>
                  <a:schemeClr val="tx1"/>
                </a:solidFill>
              </a:rPr>
              <a:t>Zone of calcification</a:t>
            </a:r>
          </a:p>
        </p:txBody>
      </p:sp>
      <p:pic>
        <p:nvPicPr>
          <p:cNvPr id="3" name="Picture 2" descr="Endoch zone of calcification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75"/>
          <a:stretch/>
        </p:blipFill>
        <p:spPr>
          <a:xfrm>
            <a:off x="727075" y="442913"/>
            <a:ext cx="7705725" cy="5681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57692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6180059"/>
            <a:ext cx="9144000" cy="56453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dirty="0">
                <a:solidFill>
                  <a:schemeClr val="tx1"/>
                </a:solidFill>
              </a:rPr>
              <a:t>Zone of ossification</a:t>
            </a:r>
          </a:p>
        </p:txBody>
      </p:sp>
      <p:pic>
        <p:nvPicPr>
          <p:cNvPr id="3" name="Picture 2" descr="Endoch zone of ossification 2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33" b="16705"/>
          <a:stretch/>
        </p:blipFill>
        <p:spPr>
          <a:xfrm>
            <a:off x="719137" y="442913"/>
            <a:ext cx="7705725" cy="5681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07024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Cartilage and Bone Lecture Outline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1158405" y="1263485"/>
            <a:ext cx="7129248" cy="5304289"/>
          </a:xfrm>
        </p:spPr>
        <p:txBody>
          <a:bodyPr>
            <a:no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n-US" sz="3200" dirty="0">
                <a:solidFill>
                  <a:srgbClr val="509601"/>
                </a:solidFill>
              </a:rPr>
              <a:t>Cartilage</a:t>
            </a:r>
          </a:p>
          <a:p>
            <a:pPr marL="514350" indent="-514350">
              <a:spcBef>
                <a:spcPts val="600"/>
              </a:spcBef>
            </a:pPr>
            <a:r>
              <a:rPr lang="en-US" sz="2800" dirty="0"/>
              <a:t>Function and characteristi</a:t>
            </a:r>
            <a:r>
              <a:rPr lang="en-US" sz="2800" dirty="0">
                <a:solidFill>
                  <a:srgbClr val="FFFFFF"/>
                </a:solidFill>
              </a:rPr>
              <a:t>cs of cartilage</a:t>
            </a:r>
          </a:p>
          <a:p>
            <a:pPr marL="514350" indent="-514350">
              <a:spcBef>
                <a:spcPts val="600"/>
              </a:spcBef>
            </a:pPr>
            <a:r>
              <a:rPr lang="en-US" sz="2800" dirty="0"/>
              <a:t>Composition of cartilage</a:t>
            </a:r>
          </a:p>
          <a:p>
            <a:pPr marL="514350" indent="-514350">
              <a:spcBef>
                <a:spcPts val="600"/>
              </a:spcBef>
            </a:pPr>
            <a:r>
              <a:rPr lang="en-US" sz="2800" dirty="0"/>
              <a:t>Three types of cartilage</a:t>
            </a:r>
          </a:p>
          <a:p>
            <a:pPr marL="514350" indent="-514350">
              <a:spcBef>
                <a:spcPts val="600"/>
              </a:spcBef>
            </a:pPr>
            <a:r>
              <a:rPr lang="en-US" sz="2800" dirty="0"/>
              <a:t>Formation of cartilage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3200" dirty="0">
                <a:solidFill>
                  <a:srgbClr val="509601"/>
                </a:solidFill>
              </a:rPr>
              <a:t>Bone</a:t>
            </a:r>
          </a:p>
          <a:p>
            <a:pPr marL="514350" indent="-514350">
              <a:spcBef>
                <a:spcPts val="600"/>
              </a:spcBef>
            </a:pPr>
            <a:r>
              <a:rPr lang="en-US" sz="2800" dirty="0"/>
              <a:t>Function and characteristics of bone</a:t>
            </a:r>
          </a:p>
          <a:p>
            <a:pPr marL="514350" indent="-514350">
              <a:spcBef>
                <a:spcPts val="600"/>
              </a:spcBef>
            </a:pPr>
            <a:r>
              <a:rPr lang="en-US" sz="2800" dirty="0"/>
              <a:t>Composition of bone</a:t>
            </a:r>
          </a:p>
          <a:p>
            <a:pPr marL="514350" indent="-514350">
              <a:spcBef>
                <a:spcPts val="600"/>
              </a:spcBef>
            </a:pPr>
            <a:r>
              <a:rPr lang="en-US" sz="2800" dirty="0"/>
              <a:t>Two types of bone</a:t>
            </a:r>
          </a:p>
          <a:p>
            <a:pPr marL="514350" indent="-514350">
              <a:spcBef>
                <a:spcPts val="600"/>
              </a:spcBef>
            </a:pPr>
            <a:r>
              <a:rPr lang="en-US" sz="2800" dirty="0"/>
              <a:t>Formation of bone</a:t>
            </a:r>
          </a:p>
        </p:txBody>
      </p:sp>
    </p:spTree>
    <p:extLst>
      <p:ext uri="{BB962C8B-B14F-4D97-AF65-F5344CB8AC3E}">
        <p14:creationId xmlns:p14="http://schemas.microsoft.com/office/powerpoint/2010/main" val="2162036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Cartilage and Bone Lecture Outline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1158405" y="1263485"/>
            <a:ext cx="7129248" cy="5304289"/>
          </a:xfrm>
        </p:spPr>
        <p:txBody>
          <a:bodyPr>
            <a:no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n-US" sz="3200" dirty="0">
                <a:solidFill>
                  <a:srgbClr val="509601"/>
                </a:solidFill>
              </a:rPr>
              <a:t>Cartilage</a:t>
            </a:r>
          </a:p>
          <a:p>
            <a:pPr marL="514350" indent="-51435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Function and characteristics of cartilage</a:t>
            </a:r>
          </a:p>
          <a:p>
            <a:pPr marL="514350" indent="-514350">
              <a:spcBef>
                <a:spcPts val="600"/>
              </a:spcBef>
            </a:pPr>
            <a:r>
              <a:rPr lang="en-US" sz="2800" dirty="0"/>
              <a:t>Composition of cartilage</a:t>
            </a:r>
          </a:p>
        </p:txBody>
      </p:sp>
    </p:spTree>
    <p:extLst>
      <p:ext uri="{BB962C8B-B14F-4D97-AF65-F5344CB8AC3E}">
        <p14:creationId xmlns:p14="http://schemas.microsoft.com/office/powerpoint/2010/main" val="327647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47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Cartilage Composition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half" idx="1"/>
          </p:nvPr>
        </p:nvSpPr>
        <p:spPr>
          <a:xfrm>
            <a:off x="-264855" y="1983181"/>
            <a:ext cx="3348416" cy="1432495"/>
          </a:xfrm>
        </p:spPr>
        <p:txBody>
          <a:bodyPr>
            <a:noAutofit/>
          </a:bodyPr>
          <a:lstStyle/>
          <a:p>
            <a:pPr marL="0" indent="0" algn="r">
              <a:buNone/>
              <a:defRPr/>
            </a:pPr>
            <a:r>
              <a:rPr lang="en-US" sz="2400" dirty="0">
                <a:solidFill>
                  <a:srgbClr val="509601"/>
                </a:solidFill>
              </a:rPr>
              <a:t>Chondroblasts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Precursor cells that differentiate into chondrocytes. </a:t>
            </a:r>
          </a:p>
        </p:txBody>
      </p:sp>
      <p:pic>
        <p:nvPicPr>
          <p:cNvPr id="7172" name="Content Placeholder 4" descr="F007_002.jpg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31" r="54716" b="6958"/>
          <a:stretch>
            <a:fillRect/>
          </a:stretch>
        </p:blipFill>
        <p:spPr>
          <a:xfrm>
            <a:off x="3406916" y="1346600"/>
            <a:ext cx="5279884" cy="4164799"/>
          </a:xfrm>
        </p:spPr>
      </p:pic>
      <p:cxnSp>
        <p:nvCxnSpPr>
          <p:cNvPr id="6" name="Straight Arrow Connector 5"/>
          <p:cNvCxnSpPr>
            <a:cxnSpLocks/>
          </p:cNvCxnSpPr>
          <p:nvPr/>
        </p:nvCxnSpPr>
        <p:spPr>
          <a:xfrm flipV="1">
            <a:off x="3045073" y="1709530"/>
            <a:ext cx="1116110" cy="543638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>
            <a:outerShdw blurRad="50800" dist="38100" dir="2700000" algn="tl" rotWithShape="0">
              <a:schemeClr val="bg1">
                <a:alpha val="81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109219" y="3972077"/>
            <a:ext cx="2732429" cy="5345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  <a:effectLst>
            <a:outerShdw blurRad="50800" dist="38100" dir="2700000" algn="tl" rotWithShape="0">
              <a:schemeClr val="bg1">
                <a:alpha val="9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/>
          <p:cNvSpPr txBox="1">
            <a:spLocks/>
          </p:cNvSpPr>
          <p:nvPr/>
        </p:nvSpPr>
        <p:spPr>
          <a:xfrm>
            <a:off x="-123735" y="3692550"/>
            <a:ext cx="3088897" cy="17675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D47310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r>
              <a:rPr lang="en-US" sz="2400" dirty="0">
                <a:solidFill>
                  <a:srgbClr val="509601"/>
                </a:solidFill>
              </a:rPr>
              <a:t>Chondrocytes 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Mature cartilage cells that lie in little artifactual lacunae</a:t>
            </a:r>
            <a:r>
              <a:rPr lang="en-US" sz="2400" dirty="0">
                <a:solidFill>
                  <a:srgbClr val="000000"/>
                </a:solidFill>
              </a:rPr>
              <a:t>.  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E5E411D-E956-C8A0-DB97-B7BF77DCFC49}"/>
              </a:ext>
            </a:extLst>
          </p:cNvPr>
          <p:cNvCxnSpPr>
            <a:cxnSpLocks/>
          </p:cNvCxnSpPr>
          <p:nvPr/>
        </p:nvCxnSpPr>
        <p:spPr>
          <a:xfrm flipV="1">
            <a:off x="6599583" y="3972077"/>
            <a:ext cx="1166191" cy="1646845"/>
          </a:xfrm>
          <a:prstGeom prst="straightConnector1">
            <a:avLst/>
          </a:prstGeom>
          <a:ln w="38100" cmpd="sng">
            <a:solidFill>
              <a:srgbClr val="000000"/>
            </a:solidFill>
            <a:tailEnd type="arrow"/>
          </a:ln>
          <a:effectLst>
            <a:outerShdw blurRad="50800" dist="38100" dir="2700000" algn="tl" rotWithShape="0">
              <a:schemeClr val="bg1">
                <a:alpha val="90000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D18575F-213B-4090-057F-6FC32E4A257B}"/>
              </a:ext>
            </a:extLst>
          </p:cNvPr>
          <p:cNvSpPr txBox="1">
            <a:spLocks/>
          </p:cNvSpPr>
          <p:nvPr/>
        </p:nvSpPr>
        <p:spPr>
          <a:xfrm>
            <a:off x="4437429" y="5511659"/>
            <a:ext cx="4957877" cy="1460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D47310"/>
              </a:buClr>
              <a:buFont typeface="Arial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509601"/>
              </a:buClr>
              <a:buFont typeface="Arial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  <a:defRPr/>
            </a:pPr>
            <a:r>
              <a:rPr lang="en-US" sz="2400" dirty="0">
                <a:solidFill>
                  <a:srgbClr val="509601"/>
                </a:solidFill>
              </a:rPr>
              <a:t>Extracellular matrix:</a:t>
            </a:r>
          </a:p>
          <a:p>
            <a:pPr>
              <a:defRPr/>
            </a:pPr>
            <a:r>
              <a:rPr lang="en-US" sz="2400" dirty="0">
                <a:solidFill>
                  <a:schemeClr val="tx1"/>
                </a:solidFill>
              </a:rPr>
              <a:t>Collagen and/or elastic fibers</a:t>
            </a:r>
          </a:p>
          <a:p>
            <a:pPr>
              <a:defRPr/>
            </a:pPr>
            <a:r>
              <a:rPr lang="en-US" sz="2400" dirty="0">
                <a:solidFill>
                  <a:schemeClr val="tx1"/>
                </a:solidFill>
              </a:rPr>
              <a:t>Lots of GAGs and proteoglycans</a:t>
            </a:r>
          </a:p>
        </p:txBody>
      </p:sp>
    </p:spTree>
    <p:extLst>
      <p:ext uri="{BB962C8B-B14F-4D97-AF65-F5344CB8AC3E}">
        <p14:creationId xmlns:p14="http://schemas.microsoft.com/office/powerpoint/2010/main" val="3138460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659" y="216540"/>
            <a:ext cx="9054196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Cartilage is avascular. So what?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936531" y="1860019"/>
            <a:ext cx="7479416" cy="3989406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en-US" sz="2800" dirty="0"/>
              <a:t>Cartilage itself has no blood vessels or nerves  in its extracellular </a:t>
            </a:r>
            <a:r>
              <a:rPr lang="en-US" sz="2800"/>
              <a:t>matrix (</a:t>
            </a:r>
            <a:r>
              <a:rPr lang="en-US" sz="2800" dirty="0"/>
              <a:t>bone is a different story).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Nutrients must diffuse from perichrondrium through extracellular matrix to chondrocytes.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This means metabolic activity is low, the width of cartilage is limited, and cartilage heals poorly.</a:t>
            </a:r>
          </a:p>
        </p:txBody>
      </p:sp>
    </p:spTree>
    <p:extLst>
      <p:ext uri="{BB962C8B-B14F-4D97-AF65-F5344CB8AC3E}">
        <p14:creationId xmlns:p14="http://schemas.microsoft.com/office/powerpoint/2010/main" val="1066954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dirty="0"/>
              <a:t>Cartilage and Bone Lecture Outline</a:t>
            </a: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1158405" y="1263485"/>
            <a:ext cx="7129248" cy="5304289"/>
          </a:xfrm>
        </p:spPr>
        <p:txBody>
          <a:bodyPr>
            <a:no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n-US" sz="3200" dirty="0">
                <a:solidFill>
                  <a:srgbClr val="509601"/>
                </a:solidFill>
              </a:rPr>
              <a:t>Cartilage</a:t>
            </a:r>
          </a:p>
          <a:p>
            <a:pPr marL="514350" indent="-51435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rgbClr val="595959"/>
                </a:solidFill>
              </a:rPr>
              <a:t>Function and characteristics of cartilage</a:t>
            </a:r>
          </a:p>
          <a:p>
            <a:pPr marL="514350" indent="-51435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en-US" sz="2800" dirty="0">
                <a:solidFill>
                  <a:srgbClr val="595959"/>
                </a:solidFill>
              </a:rPr>
              <a:t>Composition of cartilage</a:t>
            </a:r>
          </a:p>
          <a:p>
            <a:pPr marL="514350" indent="-514350">
              <a:spcBef>
                <a:spcPts val="600"/>
              </a:spcBef>
            </a:pPr>
            <a:r>
              <a:rPr lang="en-US" sz="2800" dirty="0"/>
              <a:t>Three types of cartilage</a:t>
            </a:r>
          </a:p>
        </p:txBody>
      </p:sp>
    </p:spTree>
    <p:extLst>
      <p:ext uri="{BB962C8B-B14F-4D97-AF65-F5344CB8AC3E}">
        <p14:creationId xmlns:p14="http://schemas.microsoft.com/office/powerpoint/2010/main" val="4074712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12546</TotalTime>
  <Words>1397</Words>
  <Application>Microsoft Macintosh PowerPoint</Application>
  <PresentationFormat>On-screen Show (4:3)</PresentationFormat>
  <Paragraphs>240</Paragraphs>
  <Slides>59</Slides>
  <Notes>59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5" baseType="lpstr">
      <vt:lpstr>Arial</vt:lpstr>
      <vt:lpstr>Calibri</vt:lpstr>
      <vt:lpstr>Helvetica</vt:lpstr>
      <vt:lpstr>Helvetica Light</vt:lpstr>
      <vt:lpstr>Wingdings</vt:lpstr>
      <vt:lpstr>Office Theme</vt:lpstr>
      <vt:lpstr>Cartilage and Bone</vt:lpstr>
      <vt:lpstr>Cartilage and Bone Lecture Objectives</vt:lpstr>
      <vt:lpstr>Cartilage and Bone Lecture Outline</vt:lpstr>
      <vt:lpstr>Cartilage and Bone Lecture Outline</vt:lpstr>
      <vt:lpstr>Functions and Characteristics of Cartilage</vt:lpstr>
      <vt:lpstr>Cartilage and Bone Lecture Outline</vt:lpstr>
      <vt:lpstr>Cartilage Composition</vt:lpstr>
      <vt:lpstr>Cartilage is avascular. So what?</vt:lpstr>
      <vt:lpstr>Cartilage and Bone Lecture Outline</vt:lpstr>
      <vt:lpstr>The fibers of the extracellular matrix  determine the type of cartilage.</vt:lpstr>
      <vt:lpstr>Three Types of Cartilage</vt:lpstr>
      <vt:lpstr>Hyaline Cartilage: Histologic Features</vt:lpstr>
      <vt:lpstr>Hyaline articular cartilage</vt:lpstr>
      <vt:lpstr>Three Types of Cartilage</vt:lpstr>
      <vt:lpstr>PowerPoint Presentation</vt:lpstr>
      <vt:lpstr>Three Types of Cartilage</vt:lpstr>
      <vt:lpstr>Fibrocartilage: chondrocytes and matrix</vt:lpstr>
      <vt:lpstr>Cartilage and Bone Lecture Outline</vt:lpstr>
      <vt:lpstr>Two Methods of Cartilage Formation</vt:lpstr>
      <vt:lpstr>Cartilage and Bone Lecture Outline</vt:lpstr>
      <vt:lpstr>Functions of Bone</vt:lpstr>
      <vt:lpstr>Characteristics of Bone</vt:lpstr>
      <vt:lpstr>Cartilage and Bone Lecture Outline</vt:lpstr>
      <vt:lpstr>Composition of Bone</vt:lpstr>
      <vt:lpstr>Osteoblasts</vt:lpstr>
      <vt:lpstr>Osteoblast Functions</vt:lpstr>
      <vt:lpstr>Osteocytes</vt:lpstr>
      <vt:lpstr>Osteoclasts</vt:lpstr>
      <vt:lpstr>Cartilage and Bone Lecture Outline</vt:lpstr>
      <vt:lpstr>Two Gross Types of Bone</vt:lpstr>
      <vt:lpstr>Compact Bone and Spongy Bone</vt:lpstr>
      <vt:lpstr>Two Microscopic Types of Bone</vt:lpstr>
      <vt:lpstr>Immature bone: super low-power view</vt:lpstr>
      <vt:lpstr>Immature bone: high-power view</vt:lpstr>
      <vt:lpstr>Two Microscopic Types of Bone</vt:lpstr>
      <vt:lpstr>PowerPoint Presentation</vt:lpstr>
      <vt:lpstr>Osteon</vt:lpstr>
      <vt:lpstr>Volkmann (perforating) canals connect osteons</vt:lpstr>
      <vt:lpstr>Periosteum and Endosteum</vt:lpstr>
      <vt:lpstr>PowerPoint Presentation</vt:lpstr>
      <vt:lpstr>Periosteum and Endosteum</vt:lpstr>
      <vt:lpstr>PowerPoint Presentation</vt:lpstr>
      <vt:lpstr>Cartilage and Bone Lecture Outline</vt:lpstr>
      <vt:lpstr>Bone Development (Osteogenesis)</vt:lpstr>
      <vt:lpstr>Intramembranous Ossification</vt:lpstr>
      <vt:lpstr>Intramembranous Ossification</vt:lpstr>
      <vt:lpstr>Intramembranous Ossification</vt:lpstr>
      <vt:lpstr>Intramembranous Ossification</vt:lpstr>
      <vt:lpstr>Endochondral Ossification</vt:lpstr>
      <vt:lpstr>PowerPoint Presentation</vt:lpstr>
      <vt:lpstr>PowerPoint Presentation</vt:lpstr>
      <vt:lpstr>Endochondral bone formation: super low-power view</vt:lpstr>
      <vt:lpstr>Epiphyseal plate: zones of maturation</vt:lpstr>
      <vt:lpstr>Resting zone</vt:lpstr>
      <vt:lpstr>Proliferative zone</vt:lpstr>
      <vt:lpstr>Zone of hypertrophy</vt:lpstr>
      <vt:lpstr>Zone of calcification</vt:lpstr>
      <vt:lpstr>Zone of ossification</vt:lpstr>
      <vt:lpstr>Cartilage and Bone Lecture Outline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Kristine Krafts</dc:creator>
  <cp:lastModifiedBy>Kristine P Krafts</cp:lastModifiedBy>
  <cp:revision>664</cp:revision>
  <cp:lastPrinted>2022-08-22T01:47:57Z</cp:lastPrinted>
  <dcterms:created xsi:type="dcterms:W3CDTF">2011-10-27T17:49:46Z</dcterms:created>
  <dcterms:modified xsi:type="dcterms:W3CDTF">2026-08-24T23:58:26Z</dcterms:modified>
</cp:coreProperties>
</file>