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59"/>
  </p:notesMasterIdLst>
  <p:handoutMasterIdLst>
    <p:handoutMasterId r:id="rId60"/>
  </p:handoutMasterIdLst>
  <p:sldIdLst>
    <p:sldId id="429" r:id="rId5"/>
    <p:sldId id="789" r:id="rId6"/>
    <p:sldId id="1537" r:id="rId7"/>
    <p:sldId id="1728" r:id="rId8"/>
    <p:sldId id="1736" r:id="rId9"/>
    <p:sldId id="1740" r:id="rId10"/>
    <p:sldId id="1729" r:id="rId11"/>
    <p:sldId id="1737" r:id="rId12"/>
    <p:sldId id="1752" r:id="rId13"/>
    <p:sldId id="1754" r:id="rId14"/>
    <p:sldId id="1765" r:id="rId15"/>
    <p:sldId id="1685" r:id="rId16"/>
    <p:sldId id="1759" r:id="rId17"/>
    <p:sldId id="1755" r:id="rId18"/>
    <p:sldId id="1762" r:id="rId19"/>
    <p:sldId id="1753" r:id="rId20"/>
    <p:sldId id="1763" r:id="rId21"/>
    <p:sldId id="1756" r:id="rId22"/>
    <p:sldId id="1691" r:id="rId23"/>
    <p:sldId id="1766" r:id="rId24"/>
    <p:sldId id="1767" r:id="rId25"/>
    <p:sldId id="1769" r:id="rId26"/>
    <p:sldId id="1702" r:id="rId27"/>
    <p:sldId id="1748" r:id="rId28"/>
    <p:sldId id="1749" r:id="rId29"/>
    <p:sldId id="1772" r:id="rId30"/>
    <p:sldId id="1771" r:id="rId31"/>
    <p:sldId id="1757" r:id="rId32"/>
    <p:sldId id="1758" r:id="rId33"/>
    <p:sldId id="1773" r:id="rId34"/>
    <p:sldId id="1774" r:id="rId35"/>
    <p:sldId id="1750" r:id="rId36"/>
    <p:sldId id="1707" r:id="rId37"/>
    <p:sldId id="1708" r:id="rId38"/>
    <p:sldId id="1709" r:id="rId39"/>
    <p:sldId id="1776" r:id="rId40"/>
    <p:sldId id="1751" r:id="rId41"/>
    <p:sldId id="1775" r:id="rId42"/>
    <p:sldId id="1712" r:id="rId43"/>
    <p:sldId id="1777" r:id="rId44"/>
    <p:sldId id="1713" r:id="rId45"/>
    <p:sldId id="1778" r:id="rId46"/>
    <p:sldId id="1779" r:id="rId47"/>
    <p:sldId id="1780" r:id="rId48"/>
    <p:sldId id="1781" r:id="rId49"/>
    <p:sldId id="1721" r:id="rId50"/>
    <p:sldId id="1784" r:id="rId51"/>
    <p:sldId id="1793" r:id="rId52"/>
    <p:sldId id="1746" r:id="rId53"/>
    <p:sldId id="1786" r:id="rId54"/>
    <p:sldId id="1724" r:id="rId55"/>
    <p:sldId id="1785" r:id="rId56"/>
    <p:sldId id="1794" r:id="rId57"/>
    <p:sldId id="1795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2">
          <p15:clr>
            <a:srgbClr val="A4A3A4"/>
          </p15:clr>
        </p15:guide>
        <p15:guide id="2" pos="28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9601"/>
    <a:srgbClr val="D47310"/>
    <a:srgbClr val="BC83B5"/>
    <a:srgbClr val="FDF6F9"/>
    <a:srgbClr val="DCB5CD"/>
    <a:srgbClr val="EDCAE2"/>
    <a:srgbClr val="EAEAF4"/>
    <a:srgbClr val="FEFAFC"/>
    <a:srgbClr val="F3D2E0"/>
    <a:srgbClr val="FDD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71020" autoAdjust="0"/>
  </p:normalViewPr>
  <p:slideViewPr>
    <p:cSldViewPr snapToGrid="0">
      <p:cViewPr varScale="1">
        <p:scale>
          <a:sx n="89" d="100"/>
          <a:sy n="89" d="100"/>
        </p:scale>
        <p:origin x="1816" y="168"/>
      </p:cViewPr>
      <p:guideLst>
        <p:guide orient="horz" pos="2442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760D6-F846-AB4D-9206-33C48E991BD2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95D25-F498-B242-A86C-32E43482E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26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38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85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09EB73-420F-0A44-987F-7B746C50BE78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114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66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02EBD9-46D3-B440-A0C2-5C5A357897A7}" type="slidenum">
              <a:rPr lang="en-U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2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5A933D-D262-C543-A107-DBFA43F93055}" type="slidenum">
              <a:rPr lang="en-U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747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95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95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95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95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95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3708F0-8AB2-1D42-A491-84A1401ED146}" type="datetime1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7BECA5-12B4-AA4B-8703-F8F68FFCC798}" type="datetime1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8EE45C-6529-1A4C-B09A-7921CC45FB70}" type="datetime1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FB8E57-9CB6-9B4D-BA53-7AFC14D58AE7}" type="datetime1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7A08BD-6142-514D-86B8-A31BF597FECE}" type="datetime1">
              <a:rPr lang="en-US" smtClean="0"/>
              <a:t>10/13/22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DF073B-AA2D-1146-AB15-88C0A485AF96}" type="datetime1">
              <a:rPr lang="en-US" smtClean="0"/>
              <a:t>10/13/22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8F3387-BBA8-A84F-82E5-C618F05126BB}" type="datetime1">
              <a:rPr lang="en-US" smtClean="0"/>
              <a:t>10/13/22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3E13C7-60E9-144D-8200-7AA49B8510ED}" type="datetime1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293E2-022B-464F-8A30-0FB5CE933C8C}" type="datetime1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45BEDE-2879-7640-87ED-6C04AAC4395C}" type="datetime1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A11525-B46A-E240-8212-5112ADD187FA}" type="datetime1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C5557-93C3-1E4F-A7C0-6B45A25937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21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5FB97-0103-674D-AB4D-2276E47B38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8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CA025-F3E7-F743-B55E-A70BDEB4BC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96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AA2F2-6808-5D42-8278-837B42B6BD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035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4FAC3-EF57-A448-8060-A00B157B70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413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97E68-F5EB-A74E-BFB0-13DBE57618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69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0ED77-DC6B-C344-A669-E4724391A0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54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5CC5E-FC45-354B-9A00-432DA8EB04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783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006F-E2A4-4A4D-96FF-5465797BEA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80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E876-A416-1C46-AB82-5FD9FD01C5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954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4C069-FAD9-3F48-907B-36A4DC628B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999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C5557-93C3-1E4F-A7C0-6B45A25937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5476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5FB97-0103-674D-AB4D-2276E47B38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04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CA025-F3E7-F743-B55E-A70BDEB4BC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720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AA2F2-6808-5D42-8278-837B42B6BD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4623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4FAC3-EF57-A448-8060-A00B157B70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559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97E68-F5EB-A74E-BFB0-13DBE57618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77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0ED77-DC6B-C344-A669-E4724391A0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30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5CC5E-FC45-354B-9A00-432DA8EB04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8971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006F-E2A4-4A4D-96FF-5465797BEA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337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E876-A416-1C46-AB82-5FD9FD01C5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448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4C069-FAD9-3F48-907B-36A4DC628B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486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3708F0-8AB2-1D42-A491-84A1401ED14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9780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7BECA5-12B4-AA4B-8703-F8F68FFCC798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511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8EE45C-6529-1A4C-B09A-7921CC45FB70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056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FB8E57-9CB6-9B4D-BA53-7AFC14D58AE7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88465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7A08BD-6142-514D-86B8-A31BF597FECE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41016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DF073B-AA2D-1146-AB15-88C0A485AF9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6405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8F3387-BBA8-A84F-82E5-C618F05126BB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51141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3E13C7-60E9-144D-8200-7AA49B8510ED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60712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293E2-022B-464F-8A30-0FB5CE933C8C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16551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45BEDE-2879-7640-87ED-6C04AAC4395C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96088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A11525-B46A-E240-8212-5112ADD187FA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10/13/22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70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0865388-9A72-884A-BAA5-9FE7A962D612}" type="slidenum">
              <a:rPr lang="en-US" sz="140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85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0865388-9A72-884A-BAA5-9FE7A962D612}" type="slidenum">
              <a:rPr lang="en-US" sz="140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76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881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miniferous tubule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3"/>
          <a:stretch/>
        </p:blipFill>
        <p:spPr>
          <a:xfrm>
            <a:off x="0" y="-14939"/>
            <a:ext cx="9172117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948591"/>
            <a:ext cx="9144000" cy="1909410"/>
          </a:xfrm>
          <a:prstGeom prst="rect">
            <a:avLst/>
          </a:prstGeom>
          <a:gradFill flip="none" rotWithShape="1">
            <a:gsLst>
              <a:gs pos="30000">
                <a:schemeClr val="bg1">
                  <a:alpha val="66000"/>
                </a:schemeClr>
              </a:gs>
              <a:gs pos="92000">
                <a:schemeClr val="bg1">
                  <a:alpha val="0"/>
                </a:schemeClr>
              </a:gs>
            </a:gsLst>
            <a:lin ang="161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60816" y="5534588"/>
            <a:ext cx="7069749" cy="838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660066"/>
                </a:solidFill>
                <a:cs typeface="Helvetica"/>
              </a:rPr>
              <a:t>Male Reproductive System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71140" y="6157233"/>
            <a:ext cx="7034778" cy="6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cs typeface="Helvetica Light"/>
              </a:rPr>
              <a:t>Kristine Krafts, M.D.</a:t>
            </a:r>
          </a:p>
        </p:txBody>
      </p:sp>
    </p:spTree>
    <p:extLst>
      <p:ext uri="{BB962C8B-B14F-4D97-AF65-F5344CB8AC3E}">
        <p14:creationId xmlns:p14="http://schemas.microsoft.com/office/powerpoint/2010/main" val="403890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632642" y="1526259"/>
            <a:ext cx="8122328" cy="4640299"/>
          </a:xfrm>
        </p:spPr>
        <p:txBody>
          <a:bodyPr>
            <a:noAutofit/>
          </a:bodyPr>
          <a:lstStyle/>
          <a:p>
            <a:r>
              <a:rPr lang="en-US" sz="2800" dirty="0"/>
              <a:t>Describe and compare the characteristic microscopic features and functions of the following components of the male reproductive system: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Testes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Genital ducts, including straight tubules, rete testis, efferent ductules, epididymis, ductus deferens and urethra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Accessory genital glands, including seminal vesicle and prostate gland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Penis</a:t>
            </a:r>
          </a:p>
        </p:txBody>
      </p:sp>
    </p:spTree>
    <p:extLst>
      <p:ext uri="{BB962C8B-B14F-4D97-AF65-F5344CB8AC3E}">
        <p14:creationId xmlns:p14="http://schemas.microsoft.com/office/powerpoint/2010/main" val="163102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57936" y="1758388"/>
            <a:ext cx="8287951" cy="423657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Discuss and compare the characteristic microscopic features of the following cells of the male reproductive system: spermatogonia, primary and secondary spermatocytes, spermatids, spermatocytes, Sertoli cells, Leydig cells.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Trace the path of sperm, in order, from seminiferous tubules to penile urethra.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Discuss how the sperm fertilizes the egg.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3019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1" y="1152081"/>
            <a:ext cx="4965700" cy="5486400"/>
          </a:xfrm>
          <a:prstGeom prst="rect">
            <a:avLst/>
          </a:prstGeom>
        </p:spPr>
      </p:pic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The Male Reproductive System</a:t>
            </a:r>
          </a:p>
        </p:txBody>
      </p:sp>
      <p:sp>
        <p:nvSpPr>
          <p:cNvPr id="18" name="Line 7"/>
          <p:cNvSpPr>
            <a:spLocks noChangeShapeType="1"/>
          </p:cNvSpPr>
          <p:nvPr/>
        </p:nvSpPr>
        <p:spPr bwMode="auto">
          <a:xfrm flipH="1">
            <a:off x="5260021" y="1270072"/>
            <a:ext cx="1042402" cy="5595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313732" y="1003514"/>
            <a:ext cx="1019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Ureter</a:t>
            </a:r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 flipH="1">
            <a:off x="4785314" y="2116788"/>
            <a:ext cx="1062456" cy="28343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847770" y="1861510"/>
            <a:ext cx="3296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Ampulla of vas deferens</a:t>
            </a:r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 flipV="1">
            <a:off x="4937713" y="2552621"/>
            <a:ext cx="1349031" cy="18884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313732" y="2284867"/>
            <a:ext cx="252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Seminal vesicle</a:t>
            </a:r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 flipH="1">
            <a:off x="4531315" y="3010542"/>
            <a:ext cx="1755429" cy="23757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313732" y="2750865"/>
            <a:ext cx="252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Ejaculatory duct</a:t>
            </a:r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 flipV="1">
            <a:off x="4354481" y="3186695"/>
            <a:ext cx="1932263" cy="388324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313732" y="3326623"/>
            <a:ext cx="142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Prostate</a:t>
            </a:r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 flipH="1" flipV="1">
            <a:off x="3555498" y="1318307"/>
            <a:ext cx="2386337" cy="34376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953136" y="1418073"/>
            <a:ext cx="317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Ductus of vas deferens</a:t>
            </a:r>
          </a:p>
        </p:txBody>
      </p:sp>
      <p:sp>
        <p:nvSpPr>
          <p:cNvPr id="36" name="Line 7"/>
          <p:cNvSpPr>
            <a:spLocks noChangeShapeType="1"/>
          </p:cNvSpPr>
          <p:nvPr/>
        </p:nvSpPr>
        <p:spPr bwMode="auto">
          <a:xfrm flipH="1" flipV="1">
            <a:off x="4287394" y="3605655"/>
            <a:ext cx="2030705" cy="42408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313732" y="3761261"/>
            <a:ext cx="2745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Bulbourethral gland</a:t>
            </a:r>
          </a:p>
        </p:txBody>
      </p:sp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1696201" y="4468774"/>
            <a:ext cx="4590543" cy="145476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5031" y="4195901"/>
            <a:ext cx="1121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Penis</a:t>
            </a:r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 flipH="1" flipV="1">
            <a:off x="1315558" y="4798010"/>
            <a:ext cx="4971186" cy="1572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336329" y="4552140"/>
            <a:ext cx="1361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Urethra</a:t>
            </a:r>
          </a:p>
        </p:txBody>
      </p:sp>
    </p:spTree>
    <p:extLst>
      <p:ext uri="{BB962C8B-B14F-4D97-AF65-F5344CB8AC3E}">
        <p14:creationId xmlns:p14="http://schemas.microsoft.com/office/powerpoint/2010/main" val="151109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4697757" cy="329589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Testis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Genital ducts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Accessory genital glands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Penis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75794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4697757" cy="269692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Testis</a:t>
            </a:r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655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Components of the Testis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956338" y="1379832"/>
            <a:ext cx="7368504" cy="512733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Tunica albuginea:</a:t>
            </a:r>
            <a:r>
              <a:rPr lang="en-US" sz="2800" dirty="0"/>
              <a:t> thick capsule of dense connective tissue surrounding each testis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Mediastinum testis</a:t>
            </a:r>
            <a:r>
              <a:rPr lang="en-US" sz="2800" dirty="0"/>
              <a:t>: thickening of posterior part of tunica albuginea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Seminiferous tubules</a:t>
            </a:r>
            <a:r>
              <a:rPr lang="en-US" sz="2800" dirty="0"/>
              <a:t>: series of long tubules in which sperm are produced and mature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Interstitial connective tissue</a:t>
            </a:r>
            <a:r>
              <a:rPr lang="en-US" sz="2800" dirty="0"/>
              <a:t>: loose connective tissue that surrounds seminiferous tubules and contains blood, lymphatics and interstitial cells of Leydig</a:t>
            </a:r>
            <a:endParaRPr lang="en-US" sz="2800" b="1" dirty="0"/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838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Testis</a:t>
            </a:r>
          </a:p>
        </p:txBody>
      </p:sp>
      <p:pic>
        <p:nvPicPr>
          <p:cNvPr id="5" name="Picture 4" descr="Testis super low powe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435"/>
            <a:ext cx="9144000" cy="585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5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Seminiferous tubules</a:t>
            </a:r>
          </a:p>
        </p:txBody>
      </p:sp>
      <p:pic>
        <p:nvPicPr>
          <p:cNvPr id="2" name="Picture 1" descr="Seminiferous tubule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04" y="141119"/>
            <a:ext cx="7921142" cy="601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16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Seminiferous tubule</a:t>
            </a:r>
          </a:p>
          <a:p>
            <a:pPr algn="ctr"/>
            <a:endParaRPr lang="en-US" sz="3200" dirty="0"/>
          </a:p>
        </p:txBody>
      </p:sp>
      <p:pic>
        <p:nvPicPr>
          <p:cNvPr id="2" name="Picture 1" descr="Tubule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9"/>
          <a:stretch/>
        </p:blipFill>
        <p:spPr>
          <a:xfrm>
            <a:off x="423570" y="297918"/>
            <a:ext cx="8277809" cy="550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76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Spermatogenesis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687396" y="1768303"/>
            <a:ext cx="8023309" cy="373005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Spermatogonia</a:t>
            </a:r>
            <a:r>
              <a:rPr lang="en-US" sz="2800" dirty="0"/>
              <a:t>: small, round stem cells located next to basal lamina.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Primary spermatocytes</a:t>
            </a:r>
            <a:r>
              <a:rPr lang="en-US" sz="2800" dirty="0"/>
              <a:t>: larger, located more towards lumen.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Secondary spermatocytes</a:t>
            </a:r>
            <a:r>
              <a:rPr lang="en-US" sz="2800" dirty="0"/>
              <a:t>: short-lived; hard to see.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Spermatids</a:t>
            </a:r>
            <a:r>
              <a:rPr lang="en-US" sz="2800" dirty="0"/>
              <a:t>: Close to lumen. Sperm precursors.</a:t>
            </a:r>
            <a:endParaRPr lang="en-US" sz="2800" b="1" dirty="0"/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4167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36513"/>
            <a:ext cx="9067800" cy="8778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Seminiferous Tubule and Epithelium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63638"/>
            <a:ext cx="880268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178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5" name="Text Box 1027"/>
          <p:cNvSpPr txBox="1">
            <a:spLocks noChangeArrowheads="1"/>
          </p:cNvSpPr>
          <p:nvPr/>
        </p:nvSpPr>
        <p:spPr bwMode="auto">
          <a:xfrm>
            <a:off x="2632075" y="21272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Father</a:t>
            </a:r>
          </a:p>
        </p:txBody>
      </p:sp>
      <p:sp>
        <p:nvSpPr>
          <p:cNvPr id="177156" name="Text Box 1028"/>
          <p:cNvSpPr txBox="1">
            <a:spLocks noChangeArrowheads="1"/>
          </p:cNvSpPr>
          <p:nvPr/>
        </p:nvSpPr>
        <p:spPr bwMode="auto">
          <a:xfrm>
            <a:off x="2546350" y="2041525"/>
            <a:ext cx="985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Meiosis I</a:t>
            </a:r>
          </a:p>
        </p:txBody>
      </p:sp>
      <p:sp>
        <p:nvSpPr>
          <p:cNvPr id="177157" name="Text Box 1029"/>
          <p:cNvSpPr txBox="1">
            <a:spLocks noChangeArrowheads="1"/>
          </p:cNvSpPr>
          <p:nvPr/>
        </p:nvSpPr>
        <p:spPr bwMode="auto">
          <a:xfrm>
            <a:off x="2463800" y="4722813"/>
            <a:ext cx="1144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Maturation</a:t>
            </a:r>
          </a:p>
        </p:txBody>
      </p:sp>
      <p:sp>
        <p:nvSpPr>
          <p:cNvPr id="177158" name="Text Box 1030"/>
          <p:cNvSpPr txBox="1">
            <a:spLocks noChangeArrowheads="1"/>
          </p:cNvSpPr>
          <p:nvPr/>
        </p:nvSpPr>
        <p:spPr bwMode="auto">
          <a:xfrm>
            <a:off x="6232525" y="561975"/>
            <a:ext cx="18510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cs typeface="+mn-cs"/>
              </a:rPr>
              <a:t>Spermatogonia</a:t>
            </a:r>
          </a:p>
          <a:p>
            <a:pPr>
              <a:defRPr/>
            </a:pPr>
            <a:r>
              <a:rPr lang="en-US" sz="1600" dirty="0">
                <a:cs typeface="+mn-cs"/>
              </a:rPr>
              <a:t>(44 + X + Y)  =  46</a:t>
            </a:r>
          </a:p>
        </p:txBody>
      </p:sp>
      <p:sp>
        <p:nvSpPr>
          <p:cNvPr id="177159" name="Text Box 1031"/>
          <p:cNvSpPr txBox="1">
            <a:spLocks noChangeArrowheads="1"/>
          </p:cNvSpPr>
          <p:nvPr/>
        </p:nvSpPr>
        <p:spPr bwMode="auto">
          <a:xfrm>
            <a:off x="6235700" y="1600200"/>
            <a:ext cx="22621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Primary spermatocytes</a:t>
            </a:r>
          </a:p>
          <a:p>
            <a:pPr>
              <a:defRPr/>
            </a:pPr>
            <a:r>
              <a:rPr lang="en-US" sz="1600">
                <a:cs typeface="+mn-cs"/>
              </a:rPr>
              <a:t>(44 + X + Y)  =  46</a:t>
            </a:r>
          </a:p>
        </p:txBody>
      </p:sp>
      <p:sp>
        <p:nvSpPr>
          <p:cNvPr id="177160" name="Text Box 1032"/>
          <p:cNvSpPr txBox="1">
            <a:spLocks noChangeArrowheads="1"/>
          </p:cNvSpPr>
          <p:nvPr/>
        </p:nvSpPr>
        <p:spPr bwMode="auto">
          <a:xfrm>
            <a:off x="6235700" y="2771775"/>
            <a:ext cx="25336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Secondary spermatocytes</a:t>
            </a:r>
          </a:p>
          <a:p>
            <a:pPr>
              <a:defRPr/>
            </a:pPr>
            <a:r>
              <a:rPr lang="en-US" sz="1600">
                <a:cs typeface="+mn-cs"/>
              </a:rPr>
              <a:t>(22 + X; or 22 + Y)  =  23</a:t>
            </a:r>
          </a:p>
        </p:txBody>
      </p:sp>
      <p:sp>
        <p:nvSpPr>
          <p:cNvPr id="177161" name="Text Box 1033"/>
          <p:cNvSpPr txBox="1">
            <a:spLocks noChangeArrowheads="1"/>
          </p:cNvSpPr>
          <p:nvPr/>
        </p:nvSpPr>
        <p:spPr bwMode="auto">
          <a:xfrm>
            <a:off x="6235700" y="4067175"/>
            <a:ext cx="24257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Spermatids</a:t>
            </a:r>
          </a:p>
          <a:p>
            <a:pPr>
              <a:defRPr/>
            </a:pPr>
            <a:r>
              <a:rPr lang="en-US" sz="1600">
                <a:cs typeface="+mn-cs"/>
              </a:rPr>
              <a:t>(22 + X; or 22 + Y)  =  23</a:t>
            </a:r>
          </a:p>
        </p:txBody>
      </p:sp>
      <p:sp>
        <p:nvSpPr>
          <p:cNvPr id="177162" name="Text Box 1034"/>
          <p:cNvSpPr txBox="1">
            <a:spLocks noChangeArrowheads="1"/>
          </p:cNvSpPr>
          <p:nvPr/>
        </p:nvSpPr>
        <p:spPr bwMode="auto">
          <a:xfrm>
            <a:off x="6235700" y="5438775"/>
            <a:ext cx="24257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Spermatozoa</a:t>
            </a:r>
          </a:p>
          <a:p>
            <a:pPr>
              <a:defRPr/>
            </a:pPr>
            <a:r>
              <a:rPr lang="en-US" sz="1600">
                <a:cs typeface="+mn-cs"/>
              </a:rPr>
              <a:t>(22 + X; or 22 + Y)  =  23</a:t>
            </a:r>
          </a:p>
        </p:txBody>
      </p:sp>
      <p:sp>
        <p:nvSpPr>
          <p:cNvPr id="177163" name="Text Box 1035"/>
          <p:cNvSpPr txBox="1">
            <a:spLocks noChangeArrowheads="1"/>
          </p:cNvSpPr>
          <p:nvPr/>
        </p:nvSpPr>
        <p:spPr bwMode="auto">
          <a:xfrm>
            <a:off x="2781300" y="685800"/>
            <a:ext cx="4206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XY</a:t>
            </a:r>
          </a:p>
        </p:txBody>
      </p:sp>
      <p:sp>
        <p:nvSpPr>
          <p:cNvPr id="177164" name="Text Box 1036"/>
          <p:cNvSpPr txBox="1">
            <a:spLocks noChangeArrowheads="1"/>
          </p:cNvSpPr>
          <p:nvPr/>
        </p:nvSpPr>
        <p:spPr bwMode="auto">
          <a:xfrm>
            <a:off x="1358900" y="1714500"/>
            <a:ext cx="4206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XY</a:t>
            </a:r>
          </a:p>
        </p:txBody>
      </p:sp>
      <p:sp>
        <p:nvSpPr>
          <p:cNvPr id="177165" name="Text Box 1037"/>
          <p:cNvSpPr txBox="1">
            <a:spLocks noChangeArrowheads="1"/>
          </p:cNvSpPr>
          <p:nvPr/>
        </p:nvSpPr>
        <p:spPr bwMode="auto">
          <a:xfrm>
            <a:off x="4264025" y="1727200"/>
            <a:ext cx="4206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XY</a:t>
            </a:r>
          </a:p>
        </p:txBody>
      </p:sp>
      <p:sp>
        <p:nvSpPr>
          <p:cNvPr id="177168" name="Text Box 1040"/>
          <p:cNvSpPr txBox="1">
            <a:spLocks noChangeArrowheads="1"/>
          </p:cNvSpPr>
          <p:nvPr/>
        </p:nvSpPr>
        <p:spPr bwMode="auto">
          <a:xfrm>
            <a:off x="1752600" y="54737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69" name="Text Box 1041"/>
          <p:cNvSpPr txBox="1">
            <a:spLocks noChangeArrowheads="1"/>
          </p:cNvSpPr>
          <p:nvPr/>
        </p:nvSpPr>
        <p:spPr bwMode="auto">
          <a:xfrm flipV="1">
            <a:off x="3187700" y="54864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0" name="Text Box 1042"/>
          <p:cNvSpPr txBox="1">
            <a:spLocks noChangeArrowheads="1"/>
          </p:cNvSpPr>
          <p:nvPr/>
        </p:nvSpPr>
        <p:spPr bwMode="auto">
          <a:xfrm>
            <a:off x="330200" y="54610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1" name="Text Box 1043"/>
          <p:cNvSpPr txBox="1">
            <a:spLocks noChangeArrowheads="1"/>
          </p:cNvSpPr>
          <p:nvPr/>
        </p:nvSpPr>
        <p:spPr bwMode="auto">
          <a:xfrm>
            <a:off x="330200" y="41148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2" name="Text Box 1044"/>
          <p:cNvSpPr txBox="1">
            <a:spLocks noChangeArrowheads="1"/>
          </p:cNvSpPr>
          <p:nvPr/>
        </p:nvSpPr>
        <p:spPr bwMode="auto">
          <a:xfrm flipV="1">
            <a:off x="695325" y="2852738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3" name="Text Box 1045"/>
          <p:cNvSpPr txBox="1">
            <a:spLocks noChangeArrowheads="1"/>
          </p:cNvSpPr>
          <p:nvPr/>
        </p:nvSpPr>
        <p:spPr bwMode="auto">
          <a:xfrm>
            <a:off x="3937000" y="54737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4" name="Text Box 1046"/>
          <p:cNvSpPr txBox="1">
            <a:spLocks noChangeArrowheads="1"/>
          </p:cNvSpPr>
          <p:nvPr/>
        </p:nvSpPr>
        <p:spPr bwMode="auto">
          <a:xfrm>
            <a:off x="3937000" y="41148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5" name="Text Box 1047"/>
          <p:cNvSpPr txBox="1">
            <a:spLocks noChangeArrowheads="1"/>
          </p:cNvSpPr>
          <p:nvPr/>
        </p:nvSpPr>
        <p:spPr bwMode="auto">
          <a:xfrm>
            <a:off x="3200400" y="41148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6" name="Text Box 1048"/>
          <p:cNvSpPr txBox="1">
            <a:spLocks noChangeArrowheads="1"/>
          </p:cNvSpPr>
          <p:nvPr/>
        </p:nvSpPr>
        <p:spPr bwMode="auto">
          <a:xfrm>
            <a:off x="1054100" y="54610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7" name="Text Box 1049"/>
          <p:cNvSpPr txBox="1">
            <a:spLocks noChangeArrowheads="1"/>
          </p:cNvSpPr>
          <p:nvPr/>
        </p:nvSpPr>
        <p:spPr bwMode="auto">
          <a:xfrm>
            <a:off x="1041400" y="41148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8" name="Text Box 1050"/>
          <p:cNvSpPr txBox="1">
            <a:spLocks noChangeArrowheads="1"/>
          </p:cNvSpPr>
          <p:nvPr/>
        </p:nvSpPr>
        <p:spPr bwMode="auto">
          <a:xfrm>
            <a:off x="3568700" y="28829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X</a:t>
            </a:r>
          </a:p>
        </p:txBody>
      </p:sp>
      <p:sp>
        <p:nvSpPr>
          <p:cNvPr id="177179" name="Text Box 1051"/>
          <p:cNvSpPr txBox="1">
            <a:spLocks noChangeArrowheads="1"/>
          </p:cNvSpPr>
          <p:nvPr/>
        </p:nvSpPr>
        <p:spPr bwMode="auto">
          <a:xfrm>
            <a:off x="1739900" y="41148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0" name="Text Box 1052"/>
          <p:cNvSpPr txBox="1">
            <a:spLocks noChangeArrowheads="1"/>
          </p:cNvSpPr>
          <p:nvPr/>
        </p:nvSpPr>
        <p:spPr bwMode="auto">
          <a:xfrm>
            <a:off x="2476500" y="41148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1" name="Text Box 1053"/>
          <p:cNvSpPr txBox="1">
            <a:spLocks noChangeArrowheads="1"/>
          </p:cNvSpPr>
          <p:nvPr/>
        </p:nvSpPr>
        <p:spPr bwMode="auto">
          <a:xfrm>
            <a:off x="2489200" y="54737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2" name="Text Box 1054"/>
          <p:cNvSpPr txBox="1">
            <a:spLocks noChangeArrowheads="1"/>
          </p:cNvSpPr>
          <p:nvPr/>
        </p:nvSpPr>
        <p:spPr bwMode="auto">
          <a:xfrm>
            <a:off x="2133600" y="28702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3" name="Text Box 1055"/>
          <p:cNvSpPr txBox="1">
            <a:spLocks noChangeArrowheads="1"/>
          </p:cNvSpPr>
          <p:nvPr/>
        </p:nvSpPr>
        <p:spPr bwMode="auto">
          <a:xfrm>
            <a:off x="4635500" y="41275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4" name="Text Box 1056"/>
          <p:cNvSpPr txBox="1">
            <a:spLocks noChangeArrowheads="1"/>
          </p:cNvSpPr>
          <p:nvPr/>
        </p:nvSpPr>
        <p:spPr bwMode="auto">
          <a:xfrm>
            <a:off x="4635500" y="54864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5" name="Text Box 1057"/>
          <p:cNvSpPr txBox="1">
            <a:spLocks noChangeArrowheads="1"/>
          </p:cNvSpPr>
          <p:nvPr/>
        </p:nvSpPr>
        <p:spPr bwMode="auto">
          <a:xfrm>
            <a:off x="5334000" y="548640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6" name="Text Box 1058"/>
          <p:cNvSpPr txBox="1">
            <a:spLocks noChangeArrowheads="1"/>
          </p:cNvSpPr>
          <p:nvPr/>
        </p:nvSpPr>
        <p:spPr bwMode="auto">
          <a:xfrm>
            <a:off x="5335588" y="4127500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7" name="Text Box 1059"/>
          <p:cNvSpPr txBox="1">
            <a:spLocks noChangeArrowheads="1"/>
          </p:cNvSpPr>
          <p:nvPr/>
        </p:nvSpPr>
        <p:spPr bwMode="auto">
          <a:xfrm>
            <a:off x="5018088" y="2882900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Y</a:t>
            </a:r>
          </a:p>
        </p:txBody>
      </p:sp>
      <p:sp>
        <p:nvSpPr>
          <p:cNvPr id="177188" name="Text Box 1060"/>
          <p:cNvSpPr txBox="1">
            <a:spLocks noChangeArrowheads="1"/>
          </p:cNvSpPr>
          <p:nvPr/>
        </p:nvSpPr>
        <p:spPr bwMode="auto">
          <a:xfrm>
            <a:off x="2514600" y="3244850"/>
            <a:ext cx="1042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cs typeface="+mn-cs"/>
              </a:rPr>
              <a:t>Meiosis II</a:t>
            </a:r>
          </a:p>
        </p:txBody>
      </p:sp>
    </p:spTree>
    <p:extLst>
      <p:ext uri="{BB962C8B-B14F-4D97-AF65-F5344CB8AC3E}">
        <p14:creationId xmlns:p14="http://schemas.microsoft.com/office/powerpoint/2010/main" val="3641321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4039" y="297918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Spermatogenesis</a:t>
            </a:r>
          </a:p>
        </p:txBody>
      </p:sp>
      <p:pic>
        <p:nvPicPr>
          <p:cNvPr id="2" name="Picture 1" descr="Spermatogenesi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59"/>
          <a:stretch/>
        </p:blipFill>
        <p:spPr>
          <a:xfrm rot="10800000">
            <a:off x="920392" y="1103242"/>
            <a:ext cx="7284165" cy="34025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44" y="4887733"/>
            <a:ext cx="28533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509601"/>
                </a:solidFill>
              </a:rPr>
              <a:t>Spermatogonium</a:t>
            </a:r>
          </a:p>
          <a:p>
            <a:pPr algn="ctr">
              <a:spcBef>
                <a:spcPts val="600"/>
              </a:spcBef>
            </a:pPr>
            <a:r>
              <a:rPr lang="en-US" sz="2400" dirty="0"/>
              <a:t>Primitive germ cell next to basal lamina.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505056" y="3872938"/>
            <a:ext cx="1160147" cy="105055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48956" y="4887733"/>
            <a:ext cx="37043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509601"/>
                </a:solidFill>
              </a:rPr>
              <a:t>Primary spermatocytes</a:t>
            </a:r>
          </a:p>
          <a:p>
            <a:pPr algn="ctr">
              <a:spcBef>
                <a:spcPts val="600"/>
              </a:spcBef>
            </a:pPr>
            <a:r>
              <a:rPr lang="en-US" sz="2400" dirty="0"/>
              <a:t>More mature.</a:t>
            </a:r>
            <a:br>
              <a:rPr lang="en-US" sz="2400" dirty="0"/>
            </a:br>
            <a:r>
              <a:rPr lang="en-US" sz="2400" dirty="0"/>
              <a:t>Very large; dark nuclei.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479439" y="3421047"/>
            <a:ext cx="20052" cy="151812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06232" y="4887733"/>
            <a:ext cx="26377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509601"/>
                </a:solidFill>
              </a:rPr>
              <a:t>Spermatids</a:t>
            </a:r>
          </a:p>
          <a:p>
            <a:pPr algn="ctr">
              <a:spcBef>
                <a:spcPts val="600"/>
              </a:spcBef>
            </a:pPr>
            <a:r>
              <a:rPr lang="en-US" sz="2400" dirty="0"/>
              <a:t>Soon-to-be sperm.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6208357" y="2477426"/>
            <a:ext cx="1234159" cy="245734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745957" y="3245741"/>
            <a:ext cx="176831" cy="168903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453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Interstitial Cells of Leydig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163839" y="2448447"/>
            <a:ext cx="6128513" cy="209367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In connective tissue between seminiferous tubules.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Usually present in clusters.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Produce testosterone. </a:t>
            </a:r>
          </a:p>
        </p:txBody>
      </p:sp>
    </p:spTree>
    <p:extLst>
      <p:ext uri="{BB962C8B-B14F-4D97-AF65-F5344CB8AC3E}">
        <p14:creationId xmlns:p14="http://schemas.microsoft.com/office/powerpoint/2010/main" val="22104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Leydig cells</a:t>
            </a:r>
          </a:p>
        </p:txBody>
      </p:sp>
      <p:pic>
        <p:nvPicPr>
          <p:cNvPr id="3" name="Picture 2" descr="Leydig 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863" y="316388"/>
            <a:ext cx="5685385" cy="581689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154582" y="3480940"/>
            <a:ext cx="407893" cy="28694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434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Sertoli Cells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86913" y="2002190"/>
            <a:ext cx="8450263" cy="3346751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Form tight junctions: “blood-testis barrier.”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Provide support, protection, and nutrition for developing sperm. 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Produce fluid in lumen of seminiferous tubules.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Secrete hormones that facilitate spermatogenesis.</a:t>
            </a:r>
          </a:p>
        </p:txBody>
      </p:sp>
    </p:spTree>
    <p:extLst>
      <p:ext uri="{BB962C8B-B14F-4D97-AF65-F5344CB8AC3E}">
        <p14:creationId xmlns:p14="http://schemas.microsoft.com/office/powerpoint/2010/main" val="2903994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Sertoli cells</a:t>
            </a:r>
          </a:p>
        </p:txBody>
      </p:sp>
      <p:pic>
        <p:nvPicPr>
          <p:cNvPr id="2" name="Picture 1" descr="Sertoli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749" y="563202"/>
            <a:ext cx="7926087" cy="508669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3746500" y="3904297"/>
            <a:ext cx="408082" cy="233630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3240000" rotWithShape="0">
              <a:schemeClr val="bg1"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573501" y="4045416"/>
            <a:ext cx="631485" cy="219079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3240000" rotWithShape="0">
              <a:schemeClr val="bg1"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086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184" y="6257544"/>
            <a:ext cx="8915400" cy="584776"/>
          </a:xfr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Sertoli cells form the blood-testis barrier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2" b="5824"/>
          <a:stretch>
            <a:fillRect/>
          </a:stretch>
        </p:blipFill>
        <p:spPr bwMode="auto">
          <a:xfrm>
            <a:off x="1108397" y="129387"/>
            <a:ext cx="6322930" cy="604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87695" y="2116788"/>
            <a:ext cx="862272" cy="282238"/>
          </a:xfrm>
          <a:prstGeom prst="rect">
            <a:avLst/>
          </a:prstGeom>
          <a:noFill/>
          <a:ln w="38100" cmpd="sng">
            <a:solidFill>
              <a:srgbClr val="D473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38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8008"/>
            <a:ext cx="4362450" cy="6612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4"/>
          <p:cNvSpPr txBox="1">
            <a:spLocks/>
          </p:cNvSpPr>
          <p:nvPr/>
        </p:nvSpPr>
        <p:spPr>
          <a:xfrm>
            <a:off x="4813044" y="1709110"/>
            <a:ext cx="4060516" cy="429629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FSH stimulates Sertoli cells to secrete ABP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LH stimulates Leydig cells to secrete androgen (testosterone)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Inhibin (from Sertoli cells) inhibits FSH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Androgen (from Leydig cells) inhibits LH</a:t>
            </a:r>
            <a:endParaRPr lang="en-US" b="1" dirty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4657" y="250878"/>
            <a:ext cx="4138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D47310"/>
                </a:solidFill>
              </a:rPr>
              <a:t>Pituitary control of spermatogenesis</a:t>
            </a:r>
          </a:p>
        </p:txBody>
      </p:sp>
    </p:spTree>
    <p:extLst>
      <p:ext uri="{BB962C8B-B14F-4D97-AF65-F5344CB8AC3E}">
        <p14:creationId xmlns:p14="http://schemas.microsoft.com/office/powerpoint/2010/main" val="3444269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52209"/>
            <a:ext cx="89154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Spermatid maturing into sperm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76200" y="1447800"/>
            <a:ext cx="8915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Note the flattening of the nucleus, formation of acrosome, growth of flagellum, reorganization of mitochondria in midpiece &amp; shedding of residual cytoplasm.  </a:t>
            </a:r>
          </a:p>
        </p:txBody>
      </p:sp>
      <p:pic>
        <p:nvPicPr>
          <p:cNvPr id="3" name="Picture 2" descr="Spermiogenesi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8000"/>
                    </a14:imgEffect>
                    <a14:imgEffect>
                      <a14:brightnessContrast bright="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86868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63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" t="707" r="1213" b="17756"/>
          <a:stretch/>
        </p:blipFill>
        <p:spPr bwMode="auto">
          <a:xfrm>
            <a:off x="1019249" y="401079"/>
            <a:ext cx="7051198" cy="5626342"/>
          </a:xfrm>
          <a:prstGeom prst="rect">
            <a:avLst/>
          </a:prstGeom>
          <a:solidFill>
            <a:srgbClr val="42738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950919" y="6129872"/>
            <a:ext cx="7174310" cy="52322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Human egg (oocyte) and sperm (spermatozoon)</a:t>
            </a:r>
          </a:p>
        </p:txBody>
      </p:sp>
    </p:spTree>
    <p:extLst>
      <p:ext uri="{BB962C8B-B14F-4D97-AF65-F5344CB8AC3E}">
        <p14:creationId xmlns:p14="http://schemas.microsoft.com/office/powerpoint/2010/main" val="1534370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dirty="0"/>
              <a:t>Fertilization 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804165"/>
              </p:ext>
            </p:extLst>
          </p:nvPr>
        </p:nvGraphicFramePr>
        <p:xfrm>
          <a:off x="3390256" y="1498086"/>
          <a:ext cx="53530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1436640" imgH="8628309" progId="Photoshop.Image.5">
                  <p:embed/>
                </p:oleObj>
              </mc:Choice>
              <mc:Fallback>
                <p:oleObj name="Image" r:id="rId3" imgW="11436640" imgH="8628309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256" y="1498086"/>
                        <a:ext cx="53530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9235" y="1395672"/>
            <a:ext cx="2972183" cy="423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latin typeface="+mj-lt"/>
                <a:cs typeface="Tahoma" pitchFamily="34" charset="0"/>
              </a:rPr>
              <a:t>The acrosome contains hydrolytic enzymes.  </a:t>
            </a:r>
          </a:p>
          <a:p>
            <a:pPr eaLnBrk="1" hangingPunct="1">
              <a:spcBef>
                <a:spcPts val="600"/>
              </a:spcBef>
            </a:pPr>
            <a:r>
              <a:rPr lang="en-US" sz="2400" dirty="0">
                <a:latin typeface="+mj-lt"/>
                <a:cs typeface="Tahoma" pitchFamily="34" charset="0"/>
              </a:rPr>
              <a:t>During fertilization the acrosomal reaction </a:t>
            </a:r>
            <a:r>
              <a:rPr lang="en-US" sz="2400" dirty="0">
                <a:latin typeface="+mj-lt"/>
                <a:cs typeface="Tahoma" pitchFamily="34" charset="0"/>
                <a:sym typeface="Wingdings" pitchFamily="2" charset="2"/>
              </a:rPr>
              <a:t>causes</a:t>
            </a:r>
            <a:r>
              <a:rPr lang="en-US" sz="2400" dirty="0">
                <a:latin typeface="+mj-lt"/>
                <a:cs typeface="Tahoma" pitchFamily="34" charset="0"/>
              </a:rPr>
              <a:t> dissociation of cells of corona radiata and digestion of zona pellucida surrounding the oocyte. </a:t>
            </a:r>
            <a:r>
              <a:rPr lang="en-US" sz="24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oocyte.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425345" y="5130444"/>
            <a:ext cx="451143" cy="6183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60020" y="1455901"/>
            <a:ext cx="599505" cy="1000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31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5607062" cy="269692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Testis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Genital ducts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Intratesticular ducts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Excretory genital ducts</a:t>
            </a:r>
          </a:p>
        </p:txBody>
      </p:sp>
    </p:spTree>
    <p:extLst>
      <p:ext uri="{BB962C8B-B14F-4D97-AF65-F5344CB8AC3E}">
        <p14:creationId xmlns:p14="http://schemas.microsoft.com/office/powerpoint/2010/main" val="2493269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5607062" cy="269692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Testis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Genital ducts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Intratesticular ducts</a:t>
            </a:r>
          </a:p>
          <a:p>
            <a:pPr lvl="2">
              <a:spcBef>
                <a:spcPts val="300"/>
              </a:spcBef>
            </a:pPr>
            <a:r>
              <a:rPr lang="en-US" sz="2800" dirty="0"/>
              <a:t>Straight tubules</a:t>
            </a:r>
          </a:p>
          <a:p>
            <a:pPr lvl="2">
              <a:spcBef>
                <a:spcPts val="300"/>
              </a:spcBef>
            </a:pPr>
            <a:r>
              <a:rPr lang="en-US" sz="2800" dirty="0"/>
              <a:t>Rete testis</a:t>
            </a:r>
          </a:p>
          <a:p>
            <a:pPr lvl="2">
              <a:spcBef>
                <a:spcPts val="300"/>
              </a:spcBef>
            </a:pPr>
            <a:r>
              <a:rPr lang="en-US" sz="2800" dirty="0"/>
              <a:t>Efferent ductules</a:t>
            </a:r>
          </a:p>
        </p:txBody>
      </p:sp>
    </p:spTree>
    <p:extLst>
      <p:ext uri="{BB962C8B-B14F-4D97-AF65-F5344CB8AC3E}">
        <p14:creationId xmlns:p14="http://schemas.microsoft.com/office/powerpoint/2010/main" val="265595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The Path of Sperm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919264" y="1177780"/>
            <a:ext cx="7395483" cy="576932"/>
          </a:xfrm>
        </p:spPr>
        <p:txBody>
          <a:bodyPr>
            <a:no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2800" dirty="0"/>
              <a:t>Seminiferous tubules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919264" y="1844139"/>
            <a:ext cx="7395483" cy="576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/>
              <a:buNone/>
            </a:pPr>
            <a:r>
              <a:rPr lang="en-US" sz="2800" dirty="0"/>
              <a:t>Straight tubules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19264" y="2510498"/>
            <a:ext cx="7395483" cy="576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/>
              <a:buNone/>
            </a:pPr>
            <a:r>
              <a:rPr lang="en-US" sz="2800" dirty="0"/>
              <a:t>Rete testes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919264" y="3176857"/>
            <a:ext cx="7395483" cy="576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/>
              <a:buNone/>
            </a:pPr>
            <a:r>
              <a:rPr lang="en-US" sz="2800" dirty="0"/>
              <a:t>Efferent ductules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919264" y="3843216"/>
            <a:ext cx="7395483" cy="576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/>
              <a:buNone/>
            </a:pPr>
            <a:r>
              <a:rPr lang="en-US" sz="2800" dirty="0"/>
              <a:t>Epididymis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919264" y="4509575"/>
            <a:ext cx="7395483" cy="576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/>
              <a:buNone/>
            </a:pPr>
            <a:r>
              <a:rPr lang="en-US" sz="2800" dirty="0"/>
              <a:t>Ductus (vas) deferens</a:t>
            </a: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919264" y="5175934"/>
            <a:ext cx="7395483" cy="576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/>
              <a:buNone/>
            </a:pPr>
            <a:r>
              <a:rPr lang="en-US" sz="2800" dirty="0"/>
              <a:t>Ejaculatory duct</a:t>
            </a: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919264" y="5842296"/>
            <a:ext cx="7395483" cy="576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/>
              <a:buNone/>
            </a:pPr>
            <a:r>
              <a:rPr lang="en-US" sz="2800" dirty="0"/>
              <a:t>Prostatic urethra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570774" y="1640411"/>
            <a:ext cx="0" cy="289430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570774" y="2344402"/>
            <a:ext cx="0" cy="289430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570774" y="3024268"/>
            <a:ext cx="0" cy="289430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570774" y="3691307"/>
            <a:ext cx="0" cy="289430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570774" y="4358347"/>
            <a:ext cx="0" cy="289430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570774" y="5025388"/>
            <a:ext cx="0" cy="289430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570774" y="5666771"/>
            <a:ext cx="0" cy="289430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809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47" name="Text Box 1027"/>
          <p:cNvSpPr txBox="1">
            <a:spLocks noChangeArrowheads="1"/>
          </p:cNvSpPr>
          <p:nvPr/>
        </p:nvSpPr>
        <p:spPr bwMode="auto">
          <a:xfrm>
            <a:off x="379413" y="647700"/>
            <a:ext cx="1479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Ductus deferens</a:t>
            </a:r>
          </a:p>
        </p:txBody>
      </p:sp>
      <p:sp>
        <p:nvSpPr>
          <p:cNvPr id="236548" name="Text Box 1028"/>
          <p:cNvSpPr txBox="1">
            <a:spLocks noChangeArrowheads="1"/>
          </p:cNvSpPr>
          <p:nvPr/>
        </p:nvSpPr>
        <p:spPr bwMode="auto">
          <a:xfrm>
            <a:off x="546100" y="2514600"/>
            <a:ext cx="1973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Body of the epididymis</a:t>
            </a:r>
          </a:p>
        </p:txBody>
      </p:sp>
      <p:sp>
        <p:nvSpPr>
          <p:cNvPr id="236549" name="Text Box 1029"/>
          <p:cNvSpPr txBox="1">
            <a:spLocks noChangeArrowheads="1"/>
          </p:cNvSpPr>
          <p:nvPr/>
        </p:nvSpPr>
        <p:spPr bwMode="auto">
          <a:xfrm>
            <a:off x="457200" y="3236913"/>
            <a:ext cx="16557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Mediastinum testis</a:t>
            </a:r>
          </a:p>
        </p:txBody>
      </p:sp>
      <p:sp>
        <p:nvSpPr>
          <p:cNvPr id="236550" name="Text Box 1030"/>
          <p:cNvSpPr txBox="1">
            <a:spLocks noChangeArrowheads="1"/>
          </p:cNvSpPr>
          <p:nvPr/>
        </p:nvSpPr>
        <p:spPr bwMode="auto">
          <a:xfrm>
            <a:off x="323850" y="3910013"/>
            <a:ext cx="1023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Rete testis</a:t>
            </a:r>
          </a:p>
        </p:txBody>
      </p:sp>
      <p:sp>
        <p:nvSpPr>
          <p:cNvPr id="236551" name="Text Box 1031"/>
          <p:cNvSpPr txBox="1">
            <a:spLocks noChangeArrowheads="1"/>
          </p:cNvSpPr>
          <p:nvPr/>
        </p:nvSpPr>
        <p:spPr bwMode="auto">
          <a:xfrm>
            <a:off x="4349750" y="6311900"/>
            <a:ext cx="10239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Tail of the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epididymis</a:t>
            </a:r>
          </a:p>
        </p:txBody>
      </p:sp>
      <p:sp>
        <p:nvSpPr>
          <p:cNvPr id="236552" name="Text Box 1032"/>
          <p:cNvSpPr txBox="1">
            <a:spLocks noChangeArrowheads="1"/>
          </p:cNvSpPr>
          <p:nvPr/>
        </p:nvSpPr>
        <p:spPr bwMode="auto">
          <a:xfrm>
            <a:off x="3844925" y="415925"/>
            <a:ext cx="110331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Head of the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epididymis</a:t>
            </a:r>
          </a:p>
        </p:txBody>
      </p:sp>
      <p:sp>
        <p:nvSpPr>
          <p:cNvPr id="236553" name="Text Box 1033"/>
          <p:cNvSpPr txBox="1">
            <a:spLocks noChangeArrowheads="1"/>
          </p:cNvSpPr>
          <p:nvPr/>
        </p:nvSpPr>
        <p:spPr bwMode="auto">
          <a:xfrm>
            <a:off x="5294313" y="544513"/>
            <a:ext cx="156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Ductuli efferentes</a:t>
            </a:r>
          </a:p>
        </p:txBody>
      </p:sp>
      <p:sp>
        <p:nvSpPr>
          <p:cNvPr id="236554" name="Text Box 1034"/>
          <p:cNvSpPr txBox="1">
            <a:spLocks noChangeArrowheads="1"/>
          </p:cNvSpPr>
          <p:nvPr/>
        </p:nvSpPr>
        <p:spPr bwMode="auto">
          <a:xfrm>
            <a:off x="7188200" y="1966913"/>
            <a:ext cx="1755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Seminiferous tubule</a:t>
            </a:r>
          </a:p>
        </p:txBody>
      </p:sp>
      <p:sp>
        <p:nvSpPr>
          <p:cNvPr id="236555" name="Text Box 1035"/>
          <p:cNvSpPr txBox="1">
            <a:spLocks noChangeArrowheads="1"/>
          </p:cNvSpPr>
          <p:nvPr/>
        </p:nvSpPr>
        <p:spPr bwMode="auto">
          <a:xfrm>
            <a:off x="7185025" y="2614613"/>
            <a:ext cx="796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Septum</a:t>
            </a:r>
          </a:p>
        </p:txBody>
      </p:sp>
      <p:sp>
        <p:nvSpPr>
          <p:cNvPr id="236556" name="Text Box 1036"/>
          <p:cNvSpPr txBox="1">
            <a:spLocks noChangeArrowheads="1"/>
          </p:cNvSpPr>
          <p:nvPr/>
        </p:nvSpPr>
        <p:spPr bwMode="auto">
          <a:xfrm>
            <a:off x="7146925" y="3402013"/>
            <a:ext cx="15382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Tunica albuginea</a:t>
            </a:r>
          </a:p>
        </p:txBody>
      </p:sp>
      <p:sp>
        <p:nvSpPr>
          <p:cNvPr id="236557" name="Text Box 1037"/>
          <p:cNvSpPr txBox="1">
            <a:spLocks noChangeArrowheads="1"/>
          </p:cNvSpPr>
          <p:nvPr/>
        </p:nvSpPr>
        <p:spPr bwMode="auto">
          <a:xfrm>
            <a:off x="7121525" y="455930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Tunica vaginalis</a:t>
            </a:r>
          </a:p>
        </p:txBody>
      </p:sp>
      <p:sp>
        <p:nvSpPr>
          <p:cNvPr id="236558" name="Text Box 1038"/>
          <p:cNvSpPr txBox="1">
            <a:spLocks noChangeArrowheads="1"/>
          </p:cNvSpPr>
          <p:nvPr/>
        </p:nvSpPr>
        <p:spPr bwMode="auto">
          <a:xfrm>
            <a:off x="5562600" y="6210300"/>
            <a:ext cx="1054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Tubuli recti</a:t>
            </a:r>
          </a:p>
        </p:txBody>
      </p:sp>
    </p:spTree>
    <p:extLst>
      <p:ext uri="{BB962C8B-B14F-4D97-AF65-F5344CB8AC3E}">
        <p14:creationId xmlns:p14="http://schemas.microsoft.com/office/powerpoint/2010/main" val="4072726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Mediastinum testis</a:t>
            </a:r>
          </a:p>
        </p:txBody>
      </p:sp>
      <p:pic>
        <p:nvPicPr>
          <p:cNvPr id="3" name="Picture 2" descr="Mediastinum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963" y="300812"/>
            <a:ext cx="5851042" cy="58887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2780" y="5389079"/>
            <a:ext cx="2079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/>
              <a:t>Seminiferous tubule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206834" y="5849041"/>
            <a:ext cx="1786617" cy="27009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2780" y="4555503"/>
            <a:ext cx="207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/>
              <a:t>Straight tubule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92398" y="4858643"/>
            <a:ext cx="2469667" cy="639455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2780" y="3436956"/>
            <a:ext cx="207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/>
              <a:t>Rete testis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021789" y="3693251"/>
            <a:ext cx="2857239" cy="200539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30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Straight tubules</a:t>
            </a:r>
          </a:p>
        </p:txBody>
      </p:sp>
      <p:pic>
        <p:nvPicPr>
          <p:cNvPr id="2" name="Picture 1" descr="Straight tubule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67" y="422324"/>
            <a:ext cx="5881694" cy="56820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417552"/>
            <a:ext cx="2079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/>
              <a:t>Lined by Sertoli cells and cuboidal epithelium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71408" y="3191905"/>
            <a:ext cx="2673440" cy="66846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403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Rete testis</a:t>
            </a:r>
          </a:p>
        </p:txBody>
      </p:sp>
      <p:pic>
        <p:nvPicPr>
          <p:cNvPr id="2" name="Picture 1" descr="Rete testi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34"/>
          <a:stretch/>
        </p:blipFill>
        <p:spPr>
          <a:xfrm>
            <a:off x="3299721" y="329439"/>
            <a:ext cx="5355542" cy="5788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381" y="2584672"/>
            <a:ext cx="207913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/>
              <a:t>Lined by cuboidal epithelium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21535" y="3292177"/>
            <a:ext cx="2673440" cy="66846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159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Efferent ductule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4196834"/>
              </p:ext>
            </p:extLst>
          </p:nvPr>
        </p:nvGraphicFramePr>
        <p:xfrm>
          <a:off x="298186" y="252552"/>
          <a:ext cx="8481598" cy="584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9987999" imgH="6887399" progId="Photoshop.Image.5">
                  <p:embed/>
                </p:oleObj>
              </mc:Choice>
              <mc:Fallback>
                <p:oleObj name="Image" r:id="rId3" imgW="9987999" imgH="6887399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86" y="252552"/>
                        <a:ext cx="8481598" cy="584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95427" y="1064086"/>
            <a:ext cx="4438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Non-ciliated cells absorb fluid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6973" y="2140076"/>
            <a:ext cx="343428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Ciliated cells sweep sperm towards epididymis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625853" y="2941232"/>
            <a:ext cx="735196" cy="4679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157480" y="1520751"/>
            <a:ext cx="2036479" cy="123865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595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5607062" cy="269692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Testis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Genital ducts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Intratesticular ducts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Excretory genital ducts</a:t>
            </a:r>
          </a:p>
          <a:p>
            <a:pPr lvl="2">
              <a:spcBef>
                <a:spcPts val="300"/>
              </a:spcBef>
            </a:pPr>
            <a:r>
              <a:rPr lang="en-US" sz="2800" dirty="0"/>
              <a:t>Ducts of the epididymis</a:t>
            </a:r>
          </a:p>
          <a:p>
            <a:pPr lvl="2">
              <a:spcBef>
                <a:spcPts val="300"/>
              </a:spcBef>
            </a:pPr>
            <a:r>
              <a:rPr lang="en-US" sz="2800" dirty="0"/>
              <a:t>Ductus (vas) deferens</a:t>
            </a:r>
          </a:p>
          <a:p>
            <a:pPr lvl="2">
              <a:spcBef>
                <a:spcPts val="300"/>
              </a:spcBef>
            </a:pPr>
            <a:r>
              <a:rPr lang="en-US" sz="2800" dirty="0"/>
              <a:t>Urethra</a:t>
            </a:r>
          </a:p>
          <a:p>
            <a:pPr marL="457200" lvl="1" indent="0">
              <a:spcBef>
                <a:spcPts val="6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7431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021_01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" t="16284" r="52499" b="4725"/>
          <a:stretch/>
        </p:blipFill>
        <p:spPr bwMode="auto">
          <a:xfrm>
            <a:off x="371280" y="217250"/>
            <a:ext cx="4758383" cy="59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Epididymis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47134" y="1116498"/>
            <a:ext cx="319141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400" dirty="0"/>
              <a:t>Highly coiled tube 4-6 meters long.</a:t>
            </a:r>
          </a:p>
          <a:p>
            <a:pPr marL="342900" indent="-342900">
              <a:spcBef>
                <a:spcPts val="12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400" dirty="0"/>
              <a:t>Sperm undergo final maturation here.</a:t>
            </a:r>
          </a:p>
          <a:p>
            <a:pPr marL="342900" indent="-342900">
              <a:spcBef>
                <a:spcPts val="12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400" dirty="0"/>
              <a:t>Epithelium lined by  pseudostratified columnar epithelium with long stereocilia (microvilli) which absorb fluid.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08382" y="3592982"/>
            <a:ext cx="2489641" cy="4345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135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4" t="23221" r="-1312" b="1156"/>
          <a:stretch/>
        </p:blipFill>
        <p:spPr bwMode="auto">
          <a:xfrm>
            <a:off x="284053" y="451211"/>
            <a:ext cx="6482380" cy="56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Epididymis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400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73" t="3333" r="5502" b="78060"/>
          <a:stretch/>
        </p:blipFill>
        <p:spPr bwMode="auto">
          <a:xfrm>
            <a:off x="5513970" y="784700"/>
            <a:ext cx="3314838" cy="135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87156" y="1136385"/>
            <a:ext cx="1056844" cy="35394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700" dirty="0"/>
              <a:t>Microvilli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15988" y="2943229"/>
            <a:ext cx="1434955" cy="35394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700" dirty="0"/>
              <a:t>Spermatozoa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8007" y="4215301"/>
            <a:ext cx="2351932" cy="961802"/>
          </a:xfrm>
          <a:prstGeom prst="rect">
            <a:avLst/>
          </a:prstGeom>
          <a:solidFill>
            <a:srgbClr val="FFFFFF"/>
          </a:solidFill>
        </p:spPr>
        <p:txBody>
          <a:bodyPr wrap="square" tIns="9144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700" dirty="0"/>
              <a:t>Smooth muscle </a:t>
            </a:r>
          </a:p>
          <a:p>
            <a:pPr>
              <a:spcBef>
                <a:spcPts val="300"/>
              </a:spcBef>
            </a:pPr>
            <a:r>
              <a:rPr lang="en-US" sz="1700" dirty="0"/>
              <a:t>(causes peristalsis and movement of sperm)</a:t>
            </a:r>
          </a:p>
        </p:txBody>
      </p:sp>
    </p:spTree>
    <p:extLst>
      <p:ext uri="{BB962C8B-B14F-4D97-AF65-F5344CB8AC3E}">
        <p14:creationId xmlns:p14="http://schemas.microsoft.com/office/powerpoint/2010/main" val="2634006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Content Placeholder 7" descr="F021_012.jp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275" r="49328" b="6430"/>
          <a:stretch/>
        </p:blipFill>
        <p:spPr>
          <a:xfrm>
            <a:off x="196583" y="270007"/>
            <a:ext cx="4318267" cy="5927725"/>
          </a:xfrm>
        </p:spPr>
      </p:pic>
      <p:sp>
        <p:nvSpPr>
          <p:cNvPr id="7" name="TextBox 6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Ductus (vas) deferens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9196" y="533208"/>
            <a:ext cx="4084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Mucosa (with pseudostratified columnar epithelium)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144653" y="923593"/>
            <a:ext cx="2820241" cy="262513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59197" y="1473752"/>
            <a:ext cx="3274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Longitudinal layer of smooth muscle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441534" y="1880286"/>
            <a:ext cx="2654711" cy="2375035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59197" y="2489960"/>
            <a:ext cx="3274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Circular layer of </a:t>
            </a:r>
            <a:br>
              <a:rPr lang="en-US" sz="2400" dirty="0"/>
            </a:br>
            <a:r>
              <a:rPr lang="en-US" sz="2400" dirty="0"/>
              <a:t>smooth muscle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694188" y="2874386"/>
            <a:ext cx="2485602" cy="20294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49647" y="3984242"/>
            <a:ext cx="41230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Check out the relative thickness of the smooth muscle wall compared to the lumen! Lots of smooth muscle = strong peristaltic movement of sperm.</a:t>
            </a:r>
          </a:p>
        </p:txBody>
      </p:sp>
    </p:spTree>
    <p:extLst>
      <p:ext uri="{BB962C8B-B14F-4D97-AF65-F5344CB8AC3E}">
        <p14:creationId xmlns:p14="http://schemas.microsoft.com/office/powerpoint/2010/main" val="3677211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851989"/>
              </p:ext>
            </p:extLst>
          </p:nvPr>
        </p:nvGraphicFramePr>
        <p:xfrm>
          <a:off x="608824" y="1114287"/>
          <a:ext cx="7753350" cy="509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343805" imgH="6798447" progId="Photoshop.Image.5">
                  <p:embed/>
                </p:oleObj>
              </mc:Choice>
              <mc:Fallback>
                <p:oleObj name="Image" r:id="rId2" imgW="10343805" imgH="6798447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824" y="1114287"/>
                        <a:ext cx="7753350" cy="509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75392" y="6209244"/>
            <a:ext cx="51893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Urethra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519" y="205248"/>
            <a:ext cx="4084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Urethral glands produce mucus</a:t>
            </a:r>
            <a:br>
              <a:rPr lang="en-US" sz="2000" dirty="0"/>
            </a:br>
            <a:r>
              <a:rPr lang="en-US" sz="2000" dirty="0"/>
              <a:t>to lubricate the urethra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07296" y="897938"/>
            <a:ext cx="951539" cy="91905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776954" y="0"/>
            <a:ext cx="4229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Urethral epithelium varies from pseudostratified columnar to stratified squamous at the terminal end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029775" y="1013394"/>
            <a:ext cx="12770" cy="328758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192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15750" y="4997636"/>
            <a:ext cx="2976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Lumen of urethra</a:t>
            </a:r>
          </a:p>
        </p:txBody>
      </p:sp>
    </p:spTree>
    <p:extLst>
      <p:ext uri="{BB962C8B-B14F-4D97-AF65-F5344CB8AC3E}">
        <p14:creationId xmlns:p14="http://schemas.microsoft.com/office/powerpoint/2010/main" val="1886271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4697757" cy="269692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Testis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Genital ducts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Accessory genital glands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Seminal vesicles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Prostate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Bulbourethral glands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/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66076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1" y="1152081"/>
            <a:ext cx="4965700" cy="5486400"/>
          </a:xfrm>
          <a:prstGeom prst="rect">
            <a:avLst/>
          </a:prstGeom>
        </p:spPr>
      </p:pic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The Male Reproductive System</a:t>
            </a:r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 flipV="1">
            <a:off x="4937713" y="2552621"/>
            <a:ext cx="1349031" cy="18884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13732" y="2314749"/>
            <a:ext cx="252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</a:rPr>
              <a:t>Seminal vesicle</a:t>
            </a:r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 flipV="1">
            <a:off x="4515871" y="3232575"/>
            <a:ext cx="1770872" cy="34244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13732" y="3326623"/>
            <a:ext cx="142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</a:rPr>
              <a:t>Prostate</a:t>
            </a:r>
          </a:p>
        </p:txBody>
      </p:sp>
      <p:sp>
        <p:nvSpPr>
          <p:cNvPr id="36" name="Line 7"/>
          <p:cNvSpPr>
            <a:spLocks noChangeShapeType="1"/>
          </p:cNvSpPr>
          <p:nvPr/>
        </p:nvSpPr>
        <p:spPr bwMode="auto">
          <a:xfrm flipH="1" flipV="1">
            <a:off x="4287394" y="3605655"/>
            <a:ext cx="2030705" cy="42408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13732" y="3806084"/>
            <a:ext cx="2745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</a:rPr>
              <a:t>Bulbourethral gland</a:t>
            </a:r>
          </a:p>
        </p:txBody>
      </p:sp>
    </p:spTree>
    <p:extLst>
      <p:ext uri="{BB962C8B-B14F-4D97-AF65-F5344CB8AC3E}">
        <p14:creationId xmlns:p14="http://schemas.microsoft.com/office/powerpoint/2010/main" val="3250735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066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/>
              <a:t>Accessory glands of the male reproductive tract</a:t>
            </a:r>
          </a:p>
        </p:txBody>
      </p:sp>
      <p:pic>
        <p:nvPicPr>
          <p:cNvPr id="39939" name="Picture 3" descr="F021_0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1" t="4477" r="38055" b="41148"/>
          <a:stretch>
            <a:fillRect/>
          </a:stretch>
        </p:blipFill>
        <p:spPr bwMode="auto">
          <a:xfrm>
            <a:off x="383767" y="1143000"/>
            <a:ext cx="6629400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0744" y="3643062"/>
            <a:ext cx="2925053" cy="32149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811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Seminal Vesicle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326231" y="1912542"/>
            <a:ext cx="8450263" cy="3585811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Really a diverticulum of the distal end of the vas.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Highly coiled duct surrounded by 2 layers of smooth muscle that expel luminal contents during ejaculation.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Intricately folded mucosa with secretory vesicles that produce fluid comprising most of volume of ejaculate.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Rich in fructose (energy drink for sperm).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72587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671" y="6172200"/>
            <a:ext cx="8229600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Seminal vesicle</a:t>
            </a:r>
          </a:p>
        </p:txBody>
      </p:sp>
      <p:pic>
        <p:nvPicPr>
          <p:cNvPr id="40965" name="Picture 2" descr="F021_0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" r="66444" b="3491"/>
          <a:stretch>
            <a:fillRect/>
          </a:stretch>
        </p:blipFill>
        <p:spPr bwMode="auto">
          <a:xfrm>
            <a:off x="2126635" y="150905"/>
            <a:ext cx="4871812" cy="607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4545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671" y="6172200"/>
            <a:ext cx="8229600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Seminal vesicle</a:t>
            </a:r>
          </a:p>
        </p:txBody>
      </p:sp>
      <p:pic>
        <p:nvPicPr>
          <p:cNvPr id="4" name="Picture 2" descr="F021_01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3" t="1469" r="32515" b="7908"/>
          <a:stretch/>
        </p:blipFill>
        <p:spPr bwMode="auto">
          <a:xfrm>
            <a:off x="149411" y="144929"/>
            <a:ext cx="4557059" cy="607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 flipH="1" flipV="1">
            <a:off x="1426536" y="1058503"/>
            <a:ext cx="3862639" cy="2321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87379" y="805691"/>
            <a:ext cx="252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</a:rPr>
              <a:t>Lamina propria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44367" y="4887620"/>
            <a:ext cx="252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</a:rPr>
              <a:t>Smooth muscle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 flipV="1">
            <a:off x="3406587" y="5124823"/>
            <a:ext cx="2184399" cy="17929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12884" y="3127552"/>
            <a:ext cx="3601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</a:rPr>
              <a:t>Epithelium is simple or pseudostratified columnar</a:t>
            </a: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 flipV="1">
            <a:off x="3304987" y="3514165"/>
            <a:ext cx="2184399" cy="17929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86237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Prostate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885738" y="1748188"/>
            <a:ext cx="7750262" cy="407887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Produces thin, milky fluid containing lipids and enzymes.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Fluid comprises about 25% of seminal fluid.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Three zones of glands: peripheral, central and transitional (all empty into prostatic urethra).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Peripheral zone is largest and most common site of prostatic carcinoma.</a:t>
            </a:r>
          </a:p>
        </p:txBody>
      </p:sp>
    </p:spTree>
    <p:extLst>
      <p:ext uri="{BB962C8B-B14F-4D97-AF65-F5344CB8AC3E}">
        <p14:creationId xmlns:p14="http://schemas.microsoft.com/office/powerpoint/2010/main" val="25117522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172200"/>
            <a:ext cx="8229600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Prostate</a:t>
            </a:r>
          </a:p>
        </p:txBody>
      </p:sp>
      <p:pic>
        <p:nvPicPr>
          <p:cNvPr id="4" name="Picture 7" descr="F021_01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1" b="1554"/>
          <a:stretch/>
        </p:blipFill>
        <p:spPr bwMode="auto">
          <a:xfrm>
            <a:off x="29882" y="119531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4795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671" y="6172200"/>
            <a:ext cx="8229600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Prostate</a:t>
            </a:r>
          </a:p>
        </p:txBody>
      </p:sp>
      <p:pic>
        <p:nvPicPr>
          <p:cNvPr id="4" name="Picture 2" descr="F021_0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4999" r="69801" b="26830"/>
          <a:stretch>
            <a:fillRect/>
          </a:stretch>
        </p:blipFill>
        <p:spPr bwMode="auto">
          <a:xfrm>
            <a:off x="3999053" y="200585"/>
            <a:ext cx="4899678" cy="6029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 flipV="1">
            <a:off x="2241177" y="2074501"/>
            <a:ext cx="3040184" cy="232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595" y="1821690"/>
            <a:ext cx="252848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509601"/>
                </a:solidFill>
                <a:latin typeface="Calibri"/>
              </a:rPr>
              <a:t>Stroma</a:t>
            </a:r>
            <a:endParaRPr lang="en-US" sz="2400" dirty="0">
              <a:solidFill>
                <a:srgbClr val="000000"/>
              </a:solidFill>
              <a:latin typeface="Calibri"/>
            </a:endParaRPr>
          </a:p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Fibrous tissue and smooth muscle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2405529" y="4766234"/>
            <a:ext cx="3028231" cy="667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294" y="4469267"/>
            <a:ext cx="2779083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509601"/>
                </a:solidFill>
                <a:latin typeface="Calibri"/>
              </a:rPr>
              <a:t>Glands</a:t>
            </a:r>
            <a:endParaRPr lang="en-US" sz="2400" dirty="0">
              <a:solidFill>
                <a:srgbClr val="000000"/>
              </a:solidFill>
              <a:latin typeface="Calibri"/>
            </a:endParaRPr>
          </a:p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Simple or pseudostratified columnar epithelium</a:t>
            </a:r>
          </a:p>
        </p:txBody>
      </p:sp>
    </p:spTree>
    <p:extLst>
      <p:ext uri="{BB962C8B-B14F-4D97-AF65-F5344CB8AC3E}">
        <p14:creationId xmlns:p14="http://schemas.microsoft.com/office/powerpoint/2010/main" val="30799656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63" y="5767294"/>
            <a:ext cx="8839200" cy="109070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Prostate gland with corpus amylaceum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(calcified concretion)</a:t>
            </a:r>
          </a:p>
        </p:txBody>
      </p:sp>
      <p:pic>
        <p:nvPicPr>
          <p:cNvPr id="49155" name="Picture 2" descr="F021_0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4" t="5000" r="4167" b="17261"/>
          <a:stretch>
            <a:fillRect/>
          </a:stretch>
        </p:blipFill>
        <p:spPr bwMode="auto">
          <a:xfrm>
            <a:off x="328707" y="164353"/>
            <a:ext cx="8591176" cy="562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7"/>
          <p:cNvSpPr>
            <a:spLocks noChangeShapeType="1"/>
          </p:cNvSpPr>
          <p:nvPr/>
        </p:nvSpPr>
        <p:spPr bwMode="auto">
          <a:xfrm flipV="1">
            <a:off x="6110941" y="3374384"/>
            <a:ext cx="694420" cy="251244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H="1" flipV="1">
            <a:off x="3264302" y="3703089"/>
            <a:ext cx="1845580" cy="2198675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1738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Bulbourethral Glands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967584" y="2405599"/>
            <a:ext cx="7615793" cy="283875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Paired glands also known as Cowper’s glands.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About the size of peas.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Secrete clear viscous material to lubricate the penile urethra.</a:t>
            </a:r>
          </a:p>
        </p:txBody>
      </p:sp>
    </p:spTree>
    <p:extLst>
      <p:ext uri="{BB962C8B-B14F-4D97-AF65-F5344CB8AC3E}">
        <p14:creationId xmlns:p14="http://schemas.microsoft.com/office/powerpoint/2010/main" val="3409982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Semen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811031" y="2151005"/>
            <a:ext cx="8004263" cy="2674398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1.5 – 3 ml per ejaculate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40 – 300 MILLION spermatozoa per milliliter </a:t>
            </a:r>
            <a:br>
              <a:rPr lang="en-US" sz="2800" dirty="0"/>
            </a:br>
            <a:r>
              <a:rPr lang="en-US" sz="2800" dirty="0"/>
              <a:t>(&lt;10 million considered poor)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Epididymal, seminal vesicle and prostatic secretions</a:t>
            </a:r>
          </a:p>
        </p:txBody>
      </p:sp>
    </p:spTree>
    <p:extLst>
      <p:ext uri="{BB962C8B-B14F-4D97-AF65-F5344CB8AC3E}">
        <p14:creationId xmlns:p14="http://schemas.microsoft.com/office/powerpoint/2010/main" val="10318418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4697757" cy="269692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Testis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Genital ducts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Accessory genital glands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Penis</a:t>
            </a:r>
            <a:endParaRPr lang="en-US" sz="2800" b="1" dirty="0"/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0471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Penis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403412" y="1209711"/>
            <a:ext cx="8277412" cy="5333928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Three </a:t>
            </a:r>
            <a:r>
              <a:rPr lang="en-US" sz="2800" dirty="0">
                <a:solidFill>
                  <a:srgbClr val="509601"/>
                </a:solidFill>
              </a:rPr>
              <a:t>cylindrical bodies </a:t>
            </a:r>
            <a:r>
              <a:rPr lang="en-US" sz="2800" dirty="0"/>
              <a:t>of erectile tissue </a:t>
            </a:r>
            <a:br>
              <a:rPr lang="en-US" sz="2800" dirty="0"/>
            </a:br>
            <a:r>
              <a:rPr lang="en-US" sz="2800" dirty="0"/>
              <a:t>(irregular vascular spaces, collapsed in flaccid state)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Two corpora cavernosa (dorsally situated)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Corpus spongiosum (ventrally situated)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Blood vessels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Arteries (smooth muscle occludes lumens when there is muscle tone) open into cavernous spaces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Venules drain cavernous spaces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Tunica albuginea </a:t>
            </a:r>
            <a:r>
              <a:rPr lang="en-US" sz="2800" dirty="0"/>
              <a:t>(sheath: fibrous around cavernosa, elastic around spongiosum)</a:t>
            </a:r>
          </a:p>
        </p:txBody>
      </p:sp>
    </p:spTree>
    <p:extLst>
      <p:ext uri="{BB962C8B-B14F-4D97-AF65-F5344CB8AC3E}">
        <p14:creationId xmlns:p14="http://schemas.microsoft.com/office/powerpoint/2010/main" val="14478714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4" descr="F021_01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6" r="1242" b="6287"/>
          <a:stretch/>
        </p:blipFill>
        <p:spPr bwMode="auto">
          <a:xfrm>
            <a:off x="272068" y="926354"/>
            <a:ext cx="8799513" cy="5513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Penis</a:t>
            </a:r>
          </a:p>
        </p:txBody>
      </p:sp>
    </p:spTree>
    <p:extLst>
      <p:ext uri="{BB962C8B-B14F-4D97-AF65-F5344CB8AC3E}">
        <p14:creationId xmlns:p14="http://schemas.microsoft.com/office/powerpoint/2010/main" val="5193205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021_0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" b="2222"/>
          <a:stretch>
            <a:fillRect/>
          </a:stretch>
        </p:blipFill>
        <p:spPr bwMode="auto">
          <a:xfrm>
            <a:off x="1901426" y="343647"/>
            <a:ext cx="5299874" cy="590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172200"/>
            <a:ext cx="8229600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Penis</a:t>
            </a: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1613647" y="702235"/>
            <a:ext cx="1434353" cy="1763059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2984"/>
            <a:ext cx="271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latin typeface="Calibri"/>
              </a:rPr>
              <a:t>Corpus cavernosum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4611996" y="5259294"/>
            <a:ext cx="2201180" cy="665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H="1">
            <a:off x="4769223" y="672353"/>
            <a:ext cx="1760071" cy="1090706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63340" y="313764"/>
            <a:ext cx="271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latin typeface="Calibri"/>
              </a:rPr>
              <a:t>Tunica albuginea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3176" y="4993340"/>
            <a:ext cx="2002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latin typeface="Calibri"/>
              </a:rPr>
              <a:t>Penile urethra</a:t>
            </a: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>
            <a:off x="2958353" y="5752353"/>
            <a:ext cx="1287929" cy="3287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6752" y="5455384"/>
            <a:ext cx="271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latin typeface="Calibri"/>
              </a:rPr>
              <a:t>Corpus spongiosum</a:t>
            </a:r>
          </a:p>
        </p:txBody>
      </p:sp>
    </p:spTree>
    <p:extLst>
      <p:ext uri="{BB962C8B-B14F-4D97-AF65-F5344CB8AC3E}">
        <p14:creationId xmlns:p14="http://schemas.microsoft.com/office/powerpoint/2010/main" val="6662824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avernous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8000"/>
                    </a14:imgEffect>
                    <a14:imgEffect>
                      <a14:saturation sat="200000"/>
                    </a14:imgEffect>
                    <a14:imgEffect>
                      <a14:brightnessContrast bright="9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3" cy="60661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63" y="6200589"/>
            <a:ext cx="8839200" cy="58270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Corpora cavernosum</a:t>
            </a: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1688353" y="3630706"/>
            <a:ext cx="1001058" cy="836705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arrow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764" y="3151455"/>
            <a:ext cx="2713546" cy="461665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latin typeface="Calibri"/>
              </a:rPr>
              <a:t>Smooth muscle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0471" y="2078676"/>
            <a:ext cx="3585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latin typeface="Calibri"/>
              </a:rPr>
              <a:t>Veins: cavernous spaces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86752" y="928208"/>
            <a:ext cx="2713546" cy="461665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>
                <a:latin typeface="Calibri"/>
              </a:rPr>
              <a:t>Connective tissue</a:t>
            </a:r>
          </a:p>
        </p:txBody>
      </p:sp>
    </p:spTree>
    <p:extLst>
      <p:ext uri="{BB962C8B-B14F-4D97-AF65-F5344CB8AC3E}">
        <p14:creationId xmlns:p14="http://schemas.microsoft.com/office/powerpoint/2010/main" val="28544378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Male Reproductive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764813" y="2292106"/>
            <a:ext cx="4697757" cy="329589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Testis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Genital ducts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Accessory genital glands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Penis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86570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11434</TotalTime>
  <Words>1204</Words>
  <Application>Microsoft Macintosh PowerPoint</Application>
  <PresentationFormat>On-screen Show (4:3)</PresentationFormat>
  <Paragraphs>298</Paragraphs>
  <Slides>54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Calibri</vt:lpstr>
      <vt:lpstr>Tahoma</vt:lpstr>
      <vt:lpstr>Times</vt:lpstr>
      <vt:lpstr>Office Theme</vt:lpstr>
      <vt:lpstr>Blank</vt:lpstr>
      <vt:lpstr>1_Blank</vt:lpstr>
      <vt:lpstr>1_Office Theme</vt:lpstr>
      <vt:lpstr>Image</vt:lpstr>
      <vt:lpstr>PowerPoint Presentation</vt:lpstr>
      <vt:lpstr>Male Reproductive System Objectives</vt:lpstr>
      <vt:lpstr>Male Reproductive System Objectives</vt:lpstr>
      <vt:lpstr>The Male Reproductive System</vt:lpstr>
      <vt:lpstr>Male Reproductive System Lecture Outline</vt:lpstr>
      <vt:lpstr>Male Reproductive System Lecture Outline</vt:lpstr>
      <vt:lpstr>Components of the Testis</vt:lpstr>
      <vt:lpstr>PowerPoint Presentation</vt:lpstr>
      <vt:lpstr>PowerPoint Presentation</vt:lpstr>
      <vt:lpstr>PowerPoint Presentation</vt:lpstr>
      <vt:lpstr>Spermatogenesis</vt:lpstr>
      <vt:lpstr>Seminiferous Tubule and Epithelium</vt:lpstr>
      <vt:lpstr>PowerPoint Presentation</vt:lpstr>
      <vt:lpstr>PowerPoint Presentation</vt:lpstr>
      <vt:lpstr>Interstitial Cells of Leydig</vt:lpstr>
      <vt:lpstr>PowerPoint Presentation</vt:lpstr>
      <vt:lpstr>Sertoli Cells</vt:lpstr>
      <vt:lpstr>PowerPoint Presentation</vt:lpstr>
      <vt:lpstr>Sertoli cells form the blood-testis barrier</vt:lpstr>
      <vt:lpstr>PowerPoint Presentation</vt:lpstr>
      <vt:lpstr>Spermatid maturing into sperm</vt:lpstr>
      <vt:lpstr>PowerPoint Presentation</vt:lpstr>
      <vt:lpstr>Fertilization </vt:lpstr>
      <vt:lpstr>Male Reproductive System Lecture Outline</vt:lpstr>
      <vt:lpstr>Male Reproductive System Lecture Outline</vt:lpstr>
      <vt:lpstr>The Path of Sperm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Male Reproductive System Lecture Outline</vt:lpstr>
      <vt:lpstr>PowerPoint Presentation</vt:lpstr>
      <vt:lpstr>PowerPoint Presentation</vt:lpstr>
      <vt:lpstr>PowerPoint Presentation</vt:lpstr>
      <vt:lpstr>PowerPoint Presentation</vt:lpstr>
      <vt:lpstr>Male Reproductive System Lecture Outline</vt:lpstr>
      <vt:lpstr>The Male Reproductive System</vt:lpstr>
      <vt:lpstr>Accessory glands of the male reproductive tract</vt:lpstr>
      <vt:lpstr>Seminal Vesicle</vt:lpstr>
      <vt:lpstr>Seminal vesicle</vt:lpstr>
      <vt:lpstr>Seminal vesicle</vt:lpstr>
      <vt:lpstr>Prostate</vt:lpstr>
      <vt:lpstr>Prostate</vt:lpstr>
      <vt:lpstr>Prostate</vt:lpstr>
      <vt:lpstr>Prostate gland with corpus amylaceum  (calcified concretion)</vt:lpstr>
      <vt:lpstr>Bulbourethral Glands</vt:lpstr>
      <vt:lpstr>Semen</vt:lpstr>
      <vt:lpstr>Male Reproductive System Lecture Outline</vt:lpstr>
      <vt:lpstr>Penis</vt:lpstr>
      <vt:lpstr>Penis</vt:lpstr>
      <vt:lpstr>Penis</vt:lpstr>
      <vt:lpstr>Corpora cavernosum</vt:lpstr>
      <vt:lpstr>Male Reproductive System Lecture 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Kristine P Krafts</cp:lastModifiedBy>
  <cp:revision>1311</cp:revision>
  <dcterms:created xsi:type="dcterms:W3CDTF">2011-10-27T17:49:46Z</dcterms:created>
  <dcterms:modified xsi:type="dcterms:W3CDTF">2022-10-13T16:55:35Z</dcterms:modified>
</cp:coreProperties>
</file>