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82"/>
  </p:notesMasterIdLst>
  <p:handoutMasterIdLst>
    <p:handoutMasterId r:id="rId83"/>
  </p:handoutMasterIdLst>
  <p:sldIdLst>
    <p:sldId id="429" r:id="rId4"/>
    <p:sldId id="453" r:id="rId5"/>
    <p:sldId id="572" r:id="rId6"/>
    <p:sldId id="457" r:id="rId7"/>
    <p:sldId id="542" r:id="rId8"/>
    <p:sldId id="541" r:id="rId9"/>
    <p:sldId id="458" r:id="rId10"/>
    <p:sldId id="459" r:id="rId11"/>
    <p:sldId id="543" r:id="rId12"/>
    <p:sldId id="547" r:id="rId13"/>
    <p:sldId id="595" r:id="rId14"/>
    <p:sldId id="594" r:id="rId15"/>
    <p:sldId id="593" r:id="rId16"/>
    <p:sldId id="462" r:id="rId17"/>
    <p:sldId id="466" r:id="rId18"/>
    <p:sldId id="548" r:id="rId19"/>
    <p:sldId id="471" r:id="rId20"/>
    <p:sldId id="473" r:id="rId21"/>
    <p:sldId id="474" r:id="rId22"/>
    <p:sldId id="528" r:id="rId23"/>
    <p:sldId id="529" r:id="rId24"/>
    <p:sldId id="590" r:id="rId25"/>
    <p:sldId id="530" r:id="rId26"/>
    <p:sldId id="531" r:id="rId27"/>
    <p:sldId id="532" r:id="rId28"/>
    <p:sldId id="480" r:id="rId29"/>
    <p:sldId id="586" r:id="rId30"/>
    <p:sldId id="482" r:id="rId31"/>
    <p:sldId id="483" r:id="rId32"/>
    <p:sldId id="534" r:id="rId33"/>
    <p:sldId id="535" r:id="rId34"/>
    <p:sldId id="587" r:id="rId35"/>
    <p:sldId id="472" r:id="rId36"/>
    <p:sldId id="484" r:id="rId37"/>
    <p:sldId id="588" r:id="rId38"/>
    <p:sldId id="549" r:id="rId39"/>
    <p:sldId id="536" r:id="rId40"/>
    <p:sldId id="589" r:id="rId41"/>
    <p:sldId id="537" r:id="rId42"/>
    <p:sldId id="538" r:id="rId43"/>
    <p:sldId id="539" r:id="rId44"/>
    <p:sldId id="540" r:id="rId45"/>
    <p:sldId id="544" r:id="rId46"/>
    <p:sldId id="575" r:id="rId47"/>
    <p:sldId id="494" r:id="rId48"/>
    <p:sldId id="551" r:id="rId49"/>
    <p:sldId id="576" r:id="rId50"/>
    <p:sldId id="495" r:id="rId51"/>
    <p:sldId id="552" r:id="rId52"/>
    <p:sldId id="578" r:id="rId53"/>
    <p:sldId id="581" r:id="rId54"/>
    <p:sldId id="550" r:id="rId55"/>
    <p:sldId id="596" r:id="rId56"/>
    <p:sldId id="597" r:id="rId57"/>
    <p:sldId id="577" r:id="rId58"/>
    <p:sldId id="556" r:id="rId59"/>
    <p:sldId id="598" r:id="rId60"/>
    <p:sldId id="599" r:id="rId61"/>
    <p:sldId id="580" r:id="rId62"/>
    <p:sldId id="545" r:id="rId63"/>
    <p:sldId id="507" r:id="rId64"/>
    <p:sldId id="558" r:id="rId65"/>
    <p:sldId id="591" r:id="rId66"/>
    <p:sldId id="560" r:id="rId67"/>
    <p:sldId id="511" r:id="rId68"/>
    <p:sldId id="561" r:id="rId69"/>
    <p:sldId id="562" r:id="rId70"/>
    <p:sldId id="563" r:id="rId71"/>
    <p:sldId id="515" r:id="rId72"/>
    <p:sldId id="516" r:id="rId73"/>
    <p:sldId id="564" r:id="rId74"/>
    <p:sldId id="565" r:id="rId75"/>
    <p:sldId id="566" r:id="rId76"/>
    <p:sldId id="567" r:id="rId77"/>
    <p:sldId id="568" r:id="rId78"/>
    <p:sldId id="569" r:id="rId79"/>
    <p:sldId id="592" r:id="rId80"/>
    <p:sldId id="585" r:id="rId8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34177"/>
    <a:srgbClr val="981B8F"/>
    <a:srgbClr val="60125B"/>
    <a:srgbClr val="FF5F09"/>
    <a:srgbClr val="11FF0B"/>
    <a:srgbClr val="FEFFE3"/>
    <a:srgbClr val="509601"/>
    <a:srgbClr val="484345"/>
    <a:srgbClr val="121212"/>
    <a:srgbClr val="D473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98" autoAdjust="0"/>
    <p:restoredTop sz="74503" autoAdjust="0"/>
  </p:normalViewPr>
  <p:slideViewPr>
    <p:cSldViewPr snapToGrid="0">
      <p:cViewPr>
        <p:scale>
          <a:sx n="116" d="100"/>
          <a:sy n="116" d="100"/>
        </p:scale>
        <p:origin x="-192" y="-200"/>
      </p:cViewPr>
      <p:guideLst>
        <p:guide orient="horz" pos="4319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70" Type="http://schemas.openxmlformats.org/officeDocument/2006/relationships/slide" Target="slides/slide67.xml"/><Relationship Id="rId71" Type="http://schemas.openxmlformats.org/officeDocument/2006/relationships/slide" Target="slides/slide68.xml"/><Relationship Id="rId72" Type="http://schemas.openxmlformats.org/officeDocument/2006/relationships/slide" Target="slides/slide69.xml"/><Relationship Id="rId73" Type="http://schemas.openxmlformats.org/officeDocument/2006/relationships/slide" Target="slides/slide70.xml"/><Relationship Id="rId74" Type="http://schemas.openxmlformats.org/officeDocument/2006/relationships/slide" Target="slides/slide71.xml"/><Relationship Id="rId75" Type="http://schemas.openxmlformats.org/officeDocument/2006/relationships/slide" Target="slides/slide72.xml"/><Relationship Id="rId76" Type="http://schemas.openxmlformats.org/officeDocument/2006/relationships/slide" Target="slides/slide73.xml"/><Relationship Id="rId77" Type="http://schemas.openxmlformats.org/officeDocument/2006/relationships/slide" Target="slides/slide74.xml"/><Relationship Id="rId78" Type="http://schemas.openxmlformats.org/officeDocument/2006/relationships/slide" Target="slides/slide75.xml"/><Relationship Id="rId79" Type="http://schemas.openxmlformats.org/officeDocument/2006/relationships/slide" Target="slides/slide7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slide" Target="slides/slide64.xml"/><Relationship Id="rId68" Type="http://schemas.openxmlformats.org/officeDocument/2006/relationships/slide" Target="slides/slide65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1" Type="http://schemas.openxmlformats.org/officeDocument/2006/relationships/slide" Target="slides/slide78.xml"/><Relationship Id="rId82" Type="http://schemas.openxmlformats.org/officeDocument/2006/relationships/notesMaster" Target="notesMasters/notesMaster1.xml"/><Relationship Id="rId83" Type="http://schemas.openxmlformats.org/officeDocument/2006/relationships/handoutMaster" Target="handoutMasters/handoutMaster1.xml"/><Relationship Id="rId84" Type="http://schemas.openxmlformats.org/officeDocument/2006/relationships/printerSettings" Target="printerSettings/printerSettings1.bin"/><Relationship Id="rId85" Type="http://schemas.openxmlformats.org/officeDocument/2006/relationships/presProps" Target="presProps.xml"/><Relationship Id="rId86" Type="http://schemas.openxmlformats.org/officeDocument/2006/relationships/viewProps" Target="viewProps.xml"/><Relationship Id="rId87" Type="http://schemas.openxmlformats.org/officeDocument/2006/relationships/theme" Target="theme/theme1.xml"/><Relationship Id="rId8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52D21-234E-CA42-8FFF-49FEAD1F65B6}" type="datetimeFigureOut">
              <a:rPr lang="en-US" smtClean="0"/>
              <a:t>8/22/17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605D9-74D0-C74D-9CD0-DBDE7E468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900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3DCD7-3A2F-F442-8E0E-CE9B0E0899A4}" type="datetimeFigureOut">
              <a:rPr lang="en-US" smtClean="0"/>
              <a:t>8/22/17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065AD-3860-894D-94CD-8F4DF3EAE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83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67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29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1286" indent="-2812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5055" indent="-22501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5077" indent="-22501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25099" indent="-22501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75121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25143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75165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25187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43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33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59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041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373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43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571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88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144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144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800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1286" indent="-2812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5055" indent="-22501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5077" indent="-22501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25099" indent="-22501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75121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25143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75165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25187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endParaRPr lang="en-US" sz="1200"/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1286" indent="-28126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5055" indent="-22501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5077" indent="-22501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25099" indent="-22501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75121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25143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75165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25187" indent="-2250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1936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726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726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endParaRPr lang="en-US" sz="1200"/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95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884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endParaRPr lang="en-US" sz="1200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726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endParaRPr lang="en-US" sz="1200"/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726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726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726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726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780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836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850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073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134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51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960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4611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728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4940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2037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067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914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4294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5637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1098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203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1338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107806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4450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1194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5057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7535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0927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6800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780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0741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8666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6451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8145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0608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5645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87971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CE4F06-D7A5-8749-8DF1-0DAE0F70C599}" type="datetime1">
              <a:rPr lang="en-US" smtClean="0"/>
              <a:t>8/22/17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0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9DA06C-4CA9-0742-AFE7-5F020FD229DF}" type="datetime1">
              <a:rPr lang="en-US" smtClean="0"/>
              <a:t>8/22/17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3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506A88-3CD9-8941-B86D-3A04E25525C3}" type="datetime1">
              <a:rPr lang="en-US" smtClean="0"/>
              <a:t>8/22/17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5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C62ABD-127F-8D4B-B899-138C779D359A}" type="datetime1">
              <a:rPr lang="en-US" smtClean="0"/>
              <a:t>8/22/17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F7F651-26D3-4947-9D2C-0FA13AC9D948}" type="datetime1">
              <a:rPr lang="en-US" smtClean="0"/>
              <a:t>8/22/17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0A34E0-D40D-0947-8588-F1C1B6B2BBED}" type="datetime1">
              <a:rPr lang="en-US" smtClean="0"/>
              <a:t>8/22/17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11150-A3BE-FD43-9CC8-03B74069C7D7}" type="datetime1">
              <a:rPr lang="en-US" smtClean="0"/>
              <a:t>8/22/17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F55F143-5CA4-8543-98E6-B0CE41FA3ED0}" type="datetime1">
              <a:rPr lang="en-US" smtClean="0"/>
              <a:t>8/22/17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374D68-C1AC-1245-8D2A-B7A291EF636E}" type="datetime1">
              <a:rPr lang="en-US" smtClean="0"/>
              <a:t>8/22/17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3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030051-EFFE-534C-99BC-9CA77E9374AD}" type="datetime1">
              <a:rPr lang="en-US" smtClean="0"/>
              <a:t>8/22/17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49A6CB-A639-F442-86AD-580C6168B94B}" type="datetime1">
              <a:rPr lang="en-US" smtClean="0"/>
              <a:t>8/22/17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0E4BC7A-CB12-3D46-98DC-737C87C050D9}" type="datetime1">
              <a:rPr lang="en-US" smtClean="0"/>
              <a:t>8/22/17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056E5EC-501D-4643-93B6-9FCC258544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29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CE4F06-D7A5-8749-8DF1-0DAE0F70C599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9346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9DA06C-4CA9-0742-AFE7-5F020FD229DF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4013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506A88-3CD9-8941-B86D-3A04E25525C3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7849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C62ABD-127F-8D4B-B899-138C779D359A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3489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F7F651-26D3-4947-9D2C-0FA13AC9D948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034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0A34E0-D40D-0947-8588-F1C1B6B2BBED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9235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11150-A3BE-FD43-9CC8-03B74069C7D7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6369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F55F143-5CA4-8543-98E6-B0CE41FA3ED0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9678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374D68-C1AC-1245-8D2A-B7A291EF636E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6962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030051-EFFE-534C-99BC-9CA77E9374AD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263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49A6CB-A639-F442-86AD-580C6168B94B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86444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0E4BC7A-CB12-3D46-98DC-737C87C050D9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056E5EC-501D-4643-93B6-9FCC258544F3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1145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CE4F06-D7A5-8749-8DF1-0DAE0F70C599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92330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9DA06C-4CA9-0742-AFE7-5F020FD229DF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84906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506A88-3CD9-8941-B86D-3A04E25525C3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11044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C62ABD-127F-8D4B-B899-138C779D359A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011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F7F651-26D3-4947-9D2C-0FA13AC9D948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86271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0A34E0-D40D-0947-8588-F1C1B6B2BBED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79092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11150-A3BE-FD43-9CC8-03B74069C7D7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51555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F55F143-5CA4-8543-98E6-B0CE41FA3ED0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45203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374D68-C1AC-1245-8D2A-B7A291EF636E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61996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030051-EFFE-534C-99BC-9CA77E9374AD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65661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49A6CB-A639-F442-86AD-580C6168B94B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79378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0E4BC7A-CB12-3D46-98DC-737C87C050D9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056E5EC-501D-4643-93B6-9FCC258544F3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547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7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10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176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3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microsoft.com/office/2007/relationships/hdphoto" Target="../media/hdphoto3.wdp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1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2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microsoft.com/office/2007/relationships/hdphoto" Target="../media/hdphoto4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microsoft.com/office/2007/relationships/hdphoto" Target="../media/hdphoto5.wdp"/><Relationship Id="rId6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microsoft.com/office/2007/relationships/hdphoto" Target="../media/hdphoto6.wdp"/><Relationship Id="rId5" Type="http://schemas.openxmlformats.org/officeDocument/2006/relationships/image" Target="../media/image33.jpeg"/><Relationship Id="rId6" Type="http://schemas.microsoft.com/office/2007/relationships/hdphoto" Target="../media/hdphoto7.wdp"/><Relationship Id="rId7" Type="http://schemas.openxmlformats.org/officeDocument/2006/relationships/image" Target="../media/image34.jpeg"/><Relationship Id="rId8" Type="http://schemas.microsoft.com/office/2007/relationships/hdphoto" Target="../media/hdphoto8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microsoft.com/office/2007/relationships/hdphoto" Target="../media/hdphoto9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microsoft.com/office/2007/relationships/hdphoto" Target="../media/hdphoto10.wdp"/><Relationship Id="rId5" Type="http://schemas.openxmlformats.org/officeDocument/2006/relationships/image" Target="../media/image39.jpeg"/><Relationship Id="rId6" Type="http://schemas.microsoft.com/office/2007/relationships/hdphoto" Target="../media/hdphoto11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0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1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2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3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4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0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5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6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7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microsoft.com/office/2007/relationships/hdphoto" Target="../media/hdphoto12.wdp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9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50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2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3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54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55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56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57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58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2940784" cy="71859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981B8F"/>
                </a:solidFill>
                <a:cs typeface="Helvetica"/>
              </a:rPr>
              <a:t>Epithelium</a:t>
            </a:r>
            <a:endParaRPr lang="en-US" sz="4000" dirty="0">
              <a:solidFill>
                <a:srgbClr val="981B8F"/>
              </a:solidFill>
              <a:cs typeface="Helvetica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0127" y="540375"/>
            <a:ext cx="4157009" cy="672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rgbClr val="000000"/>
                </a:solidFill>
                <a:latin typeface="+mn-lt"/>
                <a:cs typeface="Helvetica Light"/>
              </a:rPr>
              <a:t>Kristine Krafts, M.D.</a:t>
            </a:r>
            <a:endParaRPr lang="en-US" sz="2800" dirty="0">
              <a:solidFill>
                <a:srgbClr val="000000"/>
              </a:solidFill>
              <a:latin typeface="+mn-l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038908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Epithelium Lecture Objectives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554196" y="1891590"/>
            <a:ext cx="8268155" cy="369007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 smtClean="0"/>
              <a:t>Describe the structural and functional relationship between: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epithelium and connective tissue, and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epithelium and basal lamina.</a:t>
            </a:r>
          </a:p>
          <a:p>
            <a:pPr>
              <a:spcBef>
                <a:spcPts val="2400"/>
              </a:spcBef>
            </a:pPr>
            <a:r>
              <a:rPr lang="en-US" sz="2800" dirty="0" smtClean="0"/>
              <a:t>Describe the structural and functional features of epithelial intercellular junctions and specializations of the apical surface of epithelial cells.</a:t>
            </a:r>
          </a:p>
          <a:p>
            <a:pPr>
              <a:spcBef>
                <a:spcPts val="2400"/>
              </a:spcBef>
            </a:pP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625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More Epithelium Lecture Objectives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785323" y="1973653"/>
            <a:ext cx="7682506" cy="3723493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>
                <a:solidFill>
                  <a:srgbClr val="FFFFFF"/>
                </a:solidFill>
              </a:rPr>
              <a:t>Describe the structural and functional diversity of epithelium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>
              <a:spcBef>
                <a:spcPts val="2400"/>
              </a:spcBef>
            </a:pPr>
            <a:r>
              <a:rPr lang="en-US" sz="2800" dirty="0" smtClean="0">
                <a:solidFill>
                  <a:srgbClr val="FFFFFF"/>
                </a:solidFill>
              </a:rPr>
              <a:t>Describe </a:t>
            </a:r>
            <a:r>
              <a:rPr lang="en-US" sz="2800" dirty="0">
                <a:solidFill>
                  <a:srgbClr val="FFFFFF"/>
                </a:solidFill>
              </a:rPr>
              <a:t>the classification system of </a:t>
            </a:r>
            <a:r>
              <a:rPr lang="en-US" sz="2800" dirty="0" smtClean="0">
                <a:solidFill>
                  <a:srgbClr val="FFFFFF"/>
                </a:solidFill>
              </a:rPr>
              <a:t>covering/lining </a:t>
            </a:r>
            <a:r>
              <a:rPr lang="en-US" sz="2800" dirty="0">
                <a:solidFill>
                  <a:srgbClr val="FFFFFF"/>
                </a:solidFill>
              </a:rPr>
              <a:t>epithelium.</a:t>
            </a:r>
          </a:p>
          <a:p>
            <a:pPr>
              <a:spcBef>
                <a:spcPts val="2400"/>
              </a:spcBef>
            </a:pPr>
            <a:r>
              <a:rPr lang="en-US" sz="2800" dirty="0">
                <a:solidFill>
                  <a:srgbClr val="FFFFFF"/>
                </a:solidFill>
              </a:rPr>
              <a:t>Describe the histologic features of glandular epithelium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176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Epithelium Lecture Outline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63149" y="2417338"/>
            <a:ext cx="5979896" cy="2686863"/>
          </a:xfrm>
        </p:spPr>
        <p:txBody>
          <a:bodyPr>
            <a:noAutofit/>
          </a:bodyPr>
          <a:lstStyle/>
          <a:p>
            <a:r>
              <a:rPr lang="en-US" sz="2800" dirty="0" smtClean="0"/>
              <a:t>Function and types of epithelium</a:t>
            </a: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2800" dirty="0" smtClean="0"/>
              <a:t>Structure of epithelium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Types of covering/lining epithelium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Types of glandular epithelium</a:t>
            </a:r>
          </a:p>
        </p:txBody>
      </p:sp>
    </p:spTree>
    <p:extLst>
      <p:ext uri="{BB962C8B-B14F-4D97-AF65-F5344CB8AC3E}">
        <p14:creationId xmlns:p14="http://schemas.microsoft.com/office/powerpoint/2010/main" val="1483583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Epithelium Lecture Outline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63149" y="2417338"/>
            <a:ext cx="5979896" cy="2686863"/>
          </a:xfrm>
        </p:spPr>
        <p:txBody>
          <a:bodyPr>
            <a:noAutofit/>
          </a:bodyPr>
          <a:lstStyle/>
          <a:p>
            <a:r>
              <a:rPr lang="en-US" sz="2800" dirty="0" smtClean="0"/>
              <a:t>Function and types of epithelium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4414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Functions of Epithelium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078053" y="1850205"/>
            <a:ext cx="4974526" cy="3796472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Covering of external surfaces </a:t>
            </a: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2800" dirty="0" smtClean="0"/>
              <a:t>Lining of internal surfaces  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Protection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Absorption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Secretion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Sensation 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Contraction</a:t>
            </a:r>
          </a:p>
        </p:txBody>
      </p:sp>
    </p:spTree>
    <p:extLst>
      <p:ext uri="{BB962C8B-B14F-4D97-AF65-F5344CB8AC3E}">
        <p14:creationId xmlns:p14="http://schemas.microsoft.com/office/powerpoint/2010/main" val="2255790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Two Main Kinds of Epithelium</a:t>
            </a:r>
            <a:endParaRPr lang="en-US" dirty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695817" y="2302081"/>
            <a:ext cx="6232169" cy="2814449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09601"/>
                </a:solidFill>
              </a:rPr>
              <a:t>C</a:t>
            </a:r>
            <a:r>
              <a:rPr lang="en-US" sz="2800" dirty="0" smtClean="0">
                <a:solidFill>
                  <a:srgbClr val="509601"/>
                </a:solidFill>
              </a:rPr>
              <a:t>overing and lining epithelium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Covers outer surfaces of body and lines internal body passages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 smtClean="0">
                <a:solidFill>
                  <a:srgbClr val="509601"/>
                </a:solidFill>
              </a:rPr>
              <a:t>Glandular epithelium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Contains cells specialized for secretion</a:t>
            </a:r>
          </a:p>
        </p:txBody>
      </p:sp>
    </p:spTree>
    <p:extLst>
      <p:ext uri="{BB962C8B-B14F-4D97-AF65-F5344CB8AC3E}">
        <p14:creationId xmlns:p14="http://schemas.microsoft.com/office/powerpoint/2010/main" val="3940383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7651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Unique Characteristics of Epithelium</a:t>
            </a:r>
            <a:endParaRPr lang="en-US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876412" y="1686502"/>
            <a:ext cx="7816016" cy="437936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 smtClean="0">
                <a:solidFill>
                  <a:srgbClr val="509601"/>
                </a:solidFill>
              </a:rPr>
              <a:t>Basal lamina </a:t>
            </a:r>
            <a:r>
              <a:rPr lang="en-US" sz="2800" dirty="0" smtClean="0"/>
              <a:t>anchors epithelium to underlying connective tissue.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Epithelial cells are very </a:t>
            </a:r>
            <a:r>
              <a:rPr lang="en-US" sz="2800" dirty="0" smtClean="0">
                <a:solidFill>
                  <a:srgbClr val="509601"/>
                </a:solidFill>
              </a:rPr>
              <a:t>cohesive </a:t>
            </a:r>
            <a:r>
              <a:rPr lang="en-US" sz="2800" dirty="0" smtClean="0"/>
              <a:t>due to intercellular junctions.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Epithelial cells </a:t>
            </a:r>
            <a:r>
              <a:rPr lang="en-US" sz="2800" dirty="0" smtClean="0">
                <a:solidFill>
                  <a:srgbClr val="509601"/>
                </a:solidFill>
              </a:rPr>
              <a:t>vary</a:t>
            </a:r>
            <a:r>
              <a:rPr lang="en-US" sz="2800" dirty="0" smtClean="0"/>
              <a:t> a lot in shape and size.  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Epithelial tissues are </a:t>
            </a:r>
            <a:r>
              <a:rPr lang="en-US" sz="2800" dirty="0" smtClean="0">
                <a:solidFill>
                  <a:srgbClr val="509601"/>
                </a:solidFill>
              </a:rPr>
              <a:t>avascular</a:t>
            </a:r>
            <a:r>
              <a:rPr lang="en-US" sz="2800" dirty="0" smtClean="0"/>
              <a:t>.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Epithelial cells demonstrate </a:t>
            </a:r>
            <a:r>
              <a:rPr lang="en-US" sz="2800" dirty="0" smtClean="0">
                <a:solidFill>
                  <a:srgbClr val="509601"/>
                </a:solidFill>
              </a:rPr>
              <a:t>polarity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5830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Epithelium Lecture Outline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63149" y="2417338"/>
            <a:ext cx="5979896" cy="2686863"/>
          </a:xfrm>
        </p:spPr>
        <p:txBody>
          <a:bodyPr>
            <a:noAutofit/>
          </a:bodyPr>
          <a:lstStyle/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Function and types of epithelium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800" dirty="0" smtClean="0"/>
              <a:t>Structure of epithelium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Basement membrane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Connections between cells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Specialized apical structures</a:t>
            </a:r>
          </a:p>
        </p:txBody>
      </p:sp>
    </p:spTree>
    <p:extLst>
      <p:ext uri="{BB962C8B-B14F-4D97-AF65-F5344CB8AC3E}">
        <p14:creationId xmlns:p14="http://schemas.microsoft.com/office/powerpoint/2010/main" val="48669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Epithelium Lecture Outline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63149" y="2417338"/>
            <a:ext cx="5979896" cy="2686863"/>
          </a:xfrm>
        </p:spPr>
        <p:txBody>
          <a:bodyPr>
            <a:noAutofit/>
          </a:bodyPr>
          <a:lstStyle/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Function and types of epithelium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800" dirty="0" smtClean="0"/>
              <a:t>Structure of epithelium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Basement membrane</a:t>
            </a:r>
          </a:p>
        </p:txBody>
      </p:sp>
    </p:spTree>
    <p:extLst>
      <p:ext uri="{BB962C8B-B14F-4D97-AF65-F5344CB8AC3E}">
        <p14:creationId xmlns:p14="http://schemas.microsoft.com/office/powerpoint/2010/main" val="1173272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7-08-09 at 11.23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1670"/>
            <a:ext cx="9144000" cy="66063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86414" y="569161"/>
            <a:ext cx="3348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Basement membrane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838222" y="1058333"/>
            <a:ext cx="1792111" cy="206022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 w="lg" len="lg"/>
          </a:ln>
          <a:effectLst>
            <a:outerShdw blurRad="44450" dist="25400" dir="2700000" algn="tl" rotWithShape="0">
              <a:schemeClr val="bg1">
                <a:alpha val="8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98222" y="211667"/>
            <a:ext cx="2363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Epithelial cells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370667" y="785506"/>
            <a:ext cx="110067" cy="157105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 w="lg" len="lg"/>
          </a:ln>
          <a:effectLst>
            <a:outerShdw blurRad="44450" dist="25400" dir="2700000" algn="tl" rotWithShape="0">
              <a:schemeClr val="bg1">
                <a:alpha val="8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145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226380" y="262145"/>
            <a:ext cx="86868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400" dirty="0">
                <a:solidFill>
                  <a:srgbClr val="E05400"/>
                </a:solidFill>
                <a:latin typeface="Calibri"/>
                <a:cs typeface="Tahoma" pitchFamily="34" charset="0"/>
              </a:rPr>
              <a:t>Basement </a:t>
            </a:r>
            <a:r>
              <a:rPr lang="en-US" sz="3400" dirty="0" smtClean="0">
                <a:solidFill>
                  <a:srgbClr val="E05400"/>
                </a:solidFill>
                <a:latin typeface="Calibri"/>
                <a:cs typeface="Tahoma" pitchFamily="34" charset="0"/>
              </a:rPr>
              <a:t>membrane = </a:t>
            </a:r>
            <a:br>
              <a:rPr lang="en-US" sz="3400" dirty="0" smtClean="0">
                <a:solidFill>
                  <a:srgbClr val="E05400"/>
                </a:solidFill>
                <a:latin typeface="Calibri"/>
                <a:cs typeface="Tahoma" pitchFamily="34" charset="0"/>
              </a:rPr>
            </a:br>
            <a:r>
              <a:rPr lang="en-US" sz="3400" dirty="0" smtClean="0">
                <a:solidFill>
                  <a:srgbClr val="E05400"/>
                </a:solidFill>
                <a:latin typeface="Calibri"/>
                <a:cs typeface="Tahoma" pitchFamily="34" charset="0"/>
              </a:rPr>
              <a:t>Basal Lamina + Reticular Lamina</a:t>
            </a:r>
            <a:endParaRPr lang="en-US" sz="3400" dirty="0">
              <a:solidFill>
                <a:srgbClr val="E05400"/>
              </a:solidFill>
              <a:latin typeface="Calibri"/>
              <a:cs typeface="Tahoma" pitchFamily="34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7360448" y="3932264"/>
            <a:ext cx="345115" cy="1371600"/>
          </a:xfrm>
          <a:prstGeom prst="rightBrace">
            <a:avLst>
              <a:gd name="adj1" fmla="val 8333"/>
              <a:gd name="adj2" fmla="val 50680"/>
            </a:avLst>
          </a:prstGeom>
          <a:ln w="38100" cmpd="sng">
            <a:solidFill>
              <a:srgbClr val="E05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25" name="TextBox 4"/>
          <p:cNvSpPr txBox="1">
            <a:spLocks noChangeArrowheads="1"/>
          </p:cNvSpPr>
          <p:nvPr/>
        </p:nvSpPr>
        <p:spPr bwMode="auto">
          <a:xfrm>
            <a:off x="7696200" y="4232569"/>
            <a:ext cx="14478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200" dirty="0">
                <a:solidFill>
                  <a:srgbClr val="E05400"/>
                </a:solidFill>
                <a:latin typeface="Calibri"/>
              </a:rPr>
              <a:t>Basement membrane</a:t>
            </a:r>
          </a:p>
        </p:txBody>
      </p:sp>
      <p:sp>
        <p:nvSpPr>
          <p:cNvPr id="6" name="Right Brace 5"/>
          <p:cNvSpPr/>
          <p:nvPr/>
        </p:nvSpPr>
        <p:spPr>
          <a:xfrm>
            <a:off x="7360395" y="2373503"/>
            <a:ext cx="345221" cy="1371600"/>
          </a:xfrm>
          <a:prstGeom prst="rightBrace">
            <a:avLst>
              <a:gd name="adj1" fmla="val 8333"/>
              <a:gd name="adj2" fmla="val 5068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27" name="TextBox 4"/>
          <p:cNvSpPr txBox="1">
            <a:spLocks noChangeArrowheads="1"/>
          </p:cNvSpPr>
          <p:nvPr/>
        </p:nvSpPr>
        <p:spPr bwMode="auto">
          <a:xfrm>
            <a:off x="7675617" y="2810498"/>
            <a:ext cx="143564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200" dirty="0">
                <a:solidFill>
                  <a:prstClr val="black"/>
                </a:solidFill>
                <a:latin typeface="Calibri"/>
              </a:rPr>
              <a:t>Epithelium</a:t>
            </a:r>
          </a:p>
        </p:txBody>
      </p:sp>
      <p:pic>
        <p:nvPicPr>
          <p:cNvPr id="3" name="Picture 2" descr="BM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8" y="2256320"/>
            <a:ext cx="7162800" cy="4318000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84932" y="3780849"/>
            <a:ext cx="1245294" cy="7694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200" dirty="0" smtClean="0">
                <a:solidFill>
                  <a:srgbClr val="E05400"/>
                </a:solidFill>
                <a:latin typeface="Calibri"/>
              </a:rPr>
              <a:t>Basal </a:t>
            </a:r>
          </a:p>
          <a:p>
            <a:pPr algn="ctr" eaLnBrk="1" hangingPunct="1"/>
            <a:r>
              <a:rPr lang="en-US" sz="2200" dirty="0" smtClean="0">
                <a:solidFill>
                  <a:srgbClr val="E05400"/>
                </a:solidFill>
                <a:latin typeface="Calibri"/>
              </a:rPr>
              <a:t>lamina</a:t>
            </a:r>
            <a:endParaRPr lang="en-US" sz="2200" dirty="0">
              <a:solidFill>
                <a:srgbClr val="E05400"/>
              </a:solidFill>
              <a:latin typeface="Calibri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343178" y="5449715"/>
            <a:ext cx="2412192" cy="430887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200" dirty="0" smtClean="0">
                <a:solidFill>
                  <a:srgbClr val="E05400"/>
                </a:solidFill>
                <a:latin typeface="Calibri"/>
              </a:rPr>
              <a:t>Reticular</a:t>
            </a:r>
            <a:r>
              <a:rPr lang="en-US" sz="2200" dirty="0">
                <a:solidFill>
                  <a:srgbClr val="E05400"/>
                </a:solidFill>
                <a:latin typeface="Calibri"/>
              </a:rPr>
              <a:t> </a:t>
            </a:r>
            <a:r>
              <a:rPr lang="en-US" sz="2200" dirty="0" smtClean="0">
                <a:solidFill>
                  <a:srgbClr val="E05400"/>
                </a:solidFill>
                <a:latin typeface="Calibri"/>
              </a:rPr>
              <a:t>lamina</a:t>
            </a:r>
            <a:endParaRPr lang="en-US" sz="2200" dirty="0">
              <a:solidFill>
                <a:srgbClr val="E05400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95979" y="3489104"/>
            <a:ext cx="1146660" cy="5548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5576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8327889" y="2333590"/>
            <a:ext cx="822228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 smtClean="0">
                <a:latin typeface="+mj-lt"/>
              </a:rPr>
              <a:t>Basal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lamina</a:t>
            </a:r>
            <a:endParaRPr lang="en-US" dirty="0">
              <a:latin typeface="+mj-lt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7519215" y="4102871"/>
            <a:ext cx="1052638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 smtClean="0">
                <a:latin typeface="+mj-lt"/>
              </a:rPr>
              <a:t>Reticular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lamina</a:t>
            </a:r>
            <a:endParaRPr lang="en-US" dirty="0">
              <a:latin typeface="+mj-lt"/>
            </a:endParaRPr>
          </a:p>
        </p:txBody>
      </p:sp>
      <p:pic>
        <p:nvPicPr>
          <p:cNvPr id="5" name="Picture 4" descr="BM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73" t="1201" r="3020" b="4185"/>
          <a:stretch/>
        </p:blipFill>
        <p:spPr>
          <a:xfrm>
            <a:off x="1763357" y="784289"/>
            <a:ext cx="5548357" cy="5017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58464" y="5401898"/>
            <a:ext cx="228887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Anchoring fibrils</a:t>
            </a:r>
            <a:br>
              <a:rPr lang="en-US" dirty="0" smtClean="0"/>
            </a:br>
            <a:r>
              <a:rPr lang="en-US" dirty="0" smtClean="0"/>
              <a:t>(type VII collagen)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31235" y="6170748"/>
            <a:ext cx="228887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Anchoring plaques</a:t>
            </a:r>
            <a:br>
              <a:rPr lang="en-US" dirty="0" smtClean="0"/>
            </a:br>
            <a:r>
              <a:rPr lang="en-US" dirty="0" smtClean="0"/>
              <a:t>(type IV collagen)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204635" y="5654240"/>
            <a:ext cx="73979" cy="604121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862553" y="5510745"/>
            <a:ext cx="562721" cy="20514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18127" y="5357034"/>
            <a:ext cx="203884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Reticular fibers</a:t>
            </a:r>
            <a:br>
              <a:rPr lang="en-US" dirty="0" smtClean="0"/>
            </a:br>
            <a:r>
              <a:rPr lang="en-US" dirty="0" smtClean="0"/>
              <a:t>(type III collagen)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421278" y="4939159"/>
            <a:ext cx="7883" cy="485281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91189" y="1625802"/>
            <a:ext cx="203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Epithelial cell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-89013" y="2961666"/>
            <a:ext cx="1829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Type IV collagen and </a:t>
            </a:r>
            <a:r>
              <a:rPr lang="en-US" dirty="0" smtClean="0"/>
              <a:t>perlecan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(a proteoglycan) 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1213556" y="2784673"/>
            <a:ext cx="563482" cy="263324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-84667" y="1627494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Laminin </a:t>
            </a:r>
            <a:br>
              <a:rPr lang="en-US" dirty="0" smtClean="0"/>
            </a:br>
            <a:r>
              <a:rPr lang="en-US" dirty="0" smtClean="0"/>
              <a:t>(a glycoprotein)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340556" y="2314219"/>
            <a:ext cx="824531" cy="168569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390519" y="3160886"/>
            <a:ext cx="0" cy="269522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276697" y="2269064"/>
            <a:ext cx="0" cy="8071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>
            <a:spLocks noChangeArrowheads="1"/>
          </p:cNvSpPr>
          <p:nvPr/>
        </p:nvSpPr>
        <p:spPr bwMode="auto">
          <a:xfrm>
            <a:off x="6575779" y="2292227"/>
            <a:ext cx="1622777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dirty="0" smtClean="0">
                <a:latin typeface="+mj-lt"/>
              </a:rPr>
              <a:t>lamina lucida</a:t>
            </a:r>
            <a:endParaRPr lang="en-US" dirty="0">
              <a:latin typeface="+mj-lt"/>
            </a:endParaRPr>
          </a:p>
        </p:txBody>
      </p:sp>
      <p:sp>
        <p:nvSpPr>
          <p:cNvPr id="45" name="TextBox 4"/>
          <p:cNvSpPr txBox="1">
            <a:spLocks noChangeArrowheads="1"/>
          </p:cNvSpPr>
          <p:nvPr/>
        </p:nvSpPr>
        <p:spPr bwMode="auto">
          <a:xfrm>
            <a:off x="6741881" y="2698627"/>
            <a:ext cx="1456675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dirty="0" smtClean="0">
                <a:latin typeface="+mj-lt"/>
              </a:rPr>
              <a:t>lamina densa</a:t>
            </a:r>
            <a:endParaRPr lang="en-US" dirty="0">
              <a:latin typeface="+mj-lt"/>
            </a:endParaRPr>
          </a:p>
        </p:txBody>
      </p:sp>
      <p:sp>
        <p:nvSpPr>
          <p:cNvPr id="50" name="Rectangle 3"/>
          <p:cNvSpPr>
            <a:spLocks noChangeArrowheads="1"/>
          </p:cNvSpPr>
          <p:nvPr/>
        </p:nvSpPr>
        <p:spPr bwMode="auto">
          <a:xfrm>
            <a:off x="268713" y="177479"/>
            <a:ext cx="86868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rgbClr val="E05400"/>
                </a:solidFill>
                <a:latin typeface="+mj-lt"/>
                <a:cs typeface="Tahoma" pitchFamily="34" charset="0"/>
              </a:rPr>
              <a:t>Composition of Basal Lamina and Reticular Lamina</a:t>
            </a:r>
            <a:endParaRPr lang="en-US" sz="3200" dirty="0">
              <a:solidFill>
                <a:srgbClr val="E0540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649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Functions of Basal Lamina</a:t>
            </a:r>
            <a:endParaRPr lang="en-US" dirty="0"/>
          </a:p>
        </p:txBody>
      </p:sp>
      <p:sp>
        <p:nvSpPr>
          <p:cNvPr id="28675" name="Content Placeholder 4"/>
          <p:cNvSpPr>
            <a:spLocks noGrp="1"/>
          </p:cNvSpPr>
          <p:nvPr>
            <p:ph idx="1"/>
          </p:nvPr>
        </p:nvSpPr>
        <p:spPr>
          <a:xfrm>
            <a:off x="477123" y="2283787"/>
            <a:ext cx="8208803" cy="290910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800" dirty="0" smtClean="0">
                <a:solidFill>
                  <a:srgbClr val="509601"/>
                </a:solidFill>
              </a:rPr>
              <a:t>Structure</a:t>
            </a:r>
            <a:r>
              <a:rPr lang="en-US" sz="2800" dirty="0" smtClean="0"/>
              <a:t>:  attaches epithelium to connective tissue </a:t>
            </a:r>
          </a:p>
          <a:p>
            <a:pPr>
              <a:spcBef>
                <a:spcPts val="1200"/>
              </a:spcBef>
            </a:pPr>
            <a:r>
              <a:rPr lang="en-US" sz="2800" dirty="0" smtClean="0">
                <a:solidFill>
                  <a:srgbClr val="509601"/>
                </a:solidFill>
              </a:rPr>
              <a:t>Organization</a:t>
            </a:r>
            <a:r>
              <a:rPr lang="en-US" sz="2800" dirty="0" smtClean="0"/>
              <a:t>: arranges plasma membrane proteins in the basal membrane</a:t>
            </a:r>
            <a:endParaRPr lang="en-US" sz="2800" i="1" dirty="0" smtClean="0"/>
          </a:p>
          <a:p>
            <a:pPr>
              <a:spcBef>
                <a:spcPts val="1200"/>
              </a:spcBef>
            </a:pPr>
            <a:r>
              <a:rPr lang="en-US" sz="2800" dirty="0" smtClean="0">
                <a:solidFill>
                  <a:srgbClr val="509601"/>
                </a:solidFill>
              </a:rPr>
              <a:t>Filtration</a:t>
            </a:r>
            <a:r>
              <a:rPr lang="en-US" sz="2800" dirty="0" smtClean="0"/>
              <a:t>:  regulates movement of material between epithelium and connective tissue</a:t>
            </a:r>
          </a:p>
        </p:txBody>
      </p:sp>
    </p:spTree>
    <p:extLst>
      <p:ext uri="{BB962C8B-B14F-4D97-AF65-F5344CB8AC3E}">
        <p14:creationId xmlns:p14="http://schemas.microsoft.com/office/powerpoint/2010/main" val="2154584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2113" y="94040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Don’t make this mistake!</a:t>
            </a:r>
            <a:endParaRPr lang="en-US" dirty="0"/>
          </a:p>
        </p:txBody>
      </p:sp>
      <p:sp>
        <p:nvSpPr>
          <p:cNvPr id="32771" name="Content Placeholder 3"/>
          <p:cNvSpPr>
            <a:spLocks noGrp="1"/>
          </p:cNvSpPr>
          <p:nvPr>
            <p:ph idx="1"/>
          </p:nvPr>
        </p:nvSpPr>
        <p:spPr>
          <a:xfrm>
            <a:off x="1031026" y="2247527"/>
            <a:ext cx="7085123" cy="2908353"/>
          </a:xfrm>
        </p:spPr>
        <p:txBody>
          <a:bodyPr>
            <a:no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2800" dirty="0" smtClean="0"/>
              <a:t> “Basal lamina” and “basement membrane” </a:t>
            </a:r>
            <a:br>
              <a:rPr lang="en-US" sz="2800" dirty="0" smtClean="0"/>
            </a:br>
            <a:r>
              <a:rPr lang="en-US" sz="2800" dirty="0" smtClean="0"/>
              <a:t>are sometimes used interchangeably. 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2800" dirty="0" smtClean="0"/>
              <a:t>This is wrong, wrong, wrong!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2800" dirty="0" smtClean="0"/>
              <a:t>The basal lamina is </a:t>
            </a:r>
            <a:r>
              <a:rPr lang="en-US" sz="2800" dirty="0" smtClean="0">
                <a:solidFill>
                  <a:srgbClr val="509601"/>
                </a:solidFill>
              </a:rPr>
              <a:t>part of </a:t>
            </a:r>
            <a:r>
              <a:rPr lang="en-US" sz="2800" dirty="0" smtClean="0"/>
              <a:t>the basement membrane. They are not the same thing.</a:t>
            </a:r>
            <a:endParaRPr lang="en-US" sz="2800" dirty="0">
              <a:solidFill>
                <a:srgbClr val="E05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60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Epithelium Lecture Outline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63149" y="2417338"/>
            <a:ext cx="5979896" cy="2686863"/>
          </a:xfrm>
        </p:spPr>
        <p:txBody>
          <a:bodyPr>
            <a:noAutofit/>
          </a:bodyPr>
          <a:lstStyle/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Function and types of epithelium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800" dirty="0" smtClean="0"/>
              <a:t>Structure of epithelium</a:t>
            </a:r>
          </a:p>
          <a:p>
            <a:pPr lvl="1"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Basement membrane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Intercellular junctions</a:t>
            </a:r>
          </a:p>
        </p:txBody>
      </p:sp>
    </p:spTree>
    <p:extLst>
      <p:ext uri="{BB962C8B-B14F-4D97-AF65-F5344CB8AC3E}">
        <p14:creationId xmlns:p14="http://schemas.microsoft.com/office/powerpoint/2010/main" val="1231143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1934" y="274638"/>
            <a:ext cx="8922066" cy="99524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Intercellular junctions connect epithelial cells</a:t>
            </a:r>
            <a:endParaRPr lang="en-US" dirty="0"/>
          </a:p>
        </p:txBody>
      </p:sp>
      <p:sp>
        <p:nvSpPr>
          <p:cNvPr id="37891" name="Content Placeholder 3"/>
          <p:cNvSpPr>
            <a:spLocks noGrp="1"/>
          </p:cNvSpPr>
          <p:nvPr>
            <p:ph idx="1"/>
          </p:nvPr>
        </p:nvSpPr>
        <p:spPr>
          <a:xfrm>
            <a:off x="651651" y="1648976"/>
            <a:ext cx="8116377" cy="4701411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/>
              <a:t>Intercellular junctions are present in most tissues but are especially numerous and prominent in epithelium. </a:t>
            </a:r>
            <a:endParaRPr lang="en-US" sz="2800" dirty="0" smtClean="0"/>
          </a:p>
          <a:p>
            <a:pPr>
              <a:spcBef>
                <a:spcPts val="1800"/>
              </a:spcBef>
            </a:pPr>
            <a:r>
              <a:rPr lang="en-US" sz="2800" dirty="0" smtClean="0"/>
              <a:t>Zonula occludens (tight junction)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Zonula adherens (belt desmosome)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Macula adherens (desmosome)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Hemidesmosomes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Gap junction (nexus)</a:t>
            </a:r>
          </a:p>
          <a:p>
            <a:pPr>
              <a:spcBef>
                <a:spcPts val="1800"/>
              </a:spcBef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276971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2672" y="1000175"/>
            <a:ext cx="4532434" cy="564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9656" y="0"/>
            <a:ext cx="766775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Intercellular Junctions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52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228600"/>
            <a:ext cx="8229600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 smtClean="0"/>
              <a:t>Intercellular junctions</a:t>
            </a:r>
            <a:endParaRPr lang="en-US" sz="3600" dirty="0"/>
          </a:p>
        </p:txBody>
      </p:sp>
      <p:pic>
        <p:nvPicPr>
          <p:cNvPr id="40963" name="Picture 2" descr="F004_004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00" y="1524000"/>
            <a:ext cx="8921750" cy="427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Box 4"/>
          <p:cNvSpPr txBox="1">
            <a:spLocks noChangeArrowheads="1"/>
          </p:cNvSpPr>
          <p:nvPr/>
        </p:nvSpPr>
        <p:spPr bwMode="auto">
          <a:xfrm>
            <a:off x="-36992" y="4621316"/>
            <a:ext cx="16275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smtClean="0">
                <a:latin typeface="+mj-lt"/>
              </a:rPr>
              <a:t>(Zonula adherens)</a:t>
            </a:r>
            <a:endParaRPr lang="en-US" sz="1400" b="1" dirty="0">
              <a:latin typeface="+mj-lt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-36990" y="4021648"/>
            <a:ext cx="16275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smtClean="0">
                <a:latin typeface="+mj-lt"/>
              </a:rPr>
              <a:t>(Zonula occludens)</a:t>
            </a:r>
            <a:endParaRPr lang="en-US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4742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19" y="950042"/>
            <a:ext cx="4532434" cy="564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6600" y="0"/>
            <a:ext cx="8699129" cy="97399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Zona occludens (tight junction)</a:t>
            </a:r>
            <a:endParaRPr lang="en-US" dirty="0"/>
          </a:p>
        </p:txBody>
      </p:sp>
      <p:sp>
        <p:nvSpPr>
          <p:cNvPr id="39940" name="Content Placeholder 1"/>
          <p:cNvSpPr>
            <a:spLocks noGrp="1"/>
          </p:cNvSpPr>
          <p:nvPr>
            <p:ph sz="half" idx="1"/>
          </p:nvPr>
        </p:nvSpPr>
        <p:spPr>
          <a:xfrm>
            <a:off x="5306207" y="1914509"/>
            <a:ext cx="3534175" cy="4139025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Most apical junction in epithelium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Form bands (zonula) that completely encircle each cell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Membranes of adjacent cells fuse to seal off the intercellular space</a:t>
            </a:r>
          </a:p>
        </p:txBody>
      </p:sp>
      <p:sp>
        <p:nvSpPr>
          <p:cNvPr id="2" name="Rectangle 1"/>
          <p:cNvSpPr/>
          <p:nvPr/>
        </p:nvSpPr>
        <p:spPr>
          <a:xfrm>
            <a:off x="4056465" y="2145244"/>
            <a:ext cx="1048023" cy="554805"/>
          </a:xfrm>
          <a:prstGeom prst="rect">
            <a:avLst/>
          </a:prstGeom>
          <a:noFill/>
          <a:ln w="28575" cmpd="sng">
            <a:solidFill>
              <a:srgbClr val="E05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7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004_004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6584" y="833799"/>
            <a:ext cx="5187389" cy="6022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6600" y="0"/>
            <a:ext cx="8699129" cy="97399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Zona occludens (tight junction)</a:t>
            </a:r>
            <a:endParaRPr lang="en-US" dirty="0"/>
          </a:p>
        </p:txBody>
      </p:sp>
      <p:sp>
        <p:nvSpPr>
          <p:cNvPr id="39940" name="Content Placeholder 1"/>
          <p:cNvSpPr>
            <a:spLocks noGrp="1"/>
          </p:cNvSpPr>
          <p:nvPr>
            <p:ph sz="half" idx="1"/>
          </p:nvPr>
        </p:nvSpPr>
        <p:spPr>
          <a:xfrm>
            <a:off x="5417297" y="2218662"/>
            <a:ext cx="3534175" cy="341161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Claudins and occludins are two families of proteins that form a seal to prevent flow of materials between epithelial cells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More zona occludens = tighter seal</a:t>
            </a:r>
          </a:p>
        </p:txBody>
      </p:sp>
      <p:sp>
        <p:nvSpPr>
          <p:cNvPr id="2" name="Rectangle 1"/>
          <p:cNvSpPr/>
          <p:nvPr/>
        </p:nvSpPr>
        <p:spPr>
          <a:xfrm>
            <a:off x="648737" y="5207740"/>
            <a:ext cx="749246" cy="867958"/>
          </a:xfrm>
          <a:prstGeom prst="rect">
            <a:avLst/>
          </a:prstGeom>
          <a:noFill/>
          <a:ln w="79375">
            <a:solidFill>
              <a:srgbClr val="B341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8394" y="2920725"/>
            <a:ext cx="749246" cy="867958"/>
          </a:xfrm>
          <a:prstGeom prst="rect">
            <a:avLst/>
          </a:prstGeom>
          <a:noFill/>
          <a:ln w="508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9819882">
            <a:off x="3210644" y="2822390"/>
            <a:ext cx="2102987" cy="867958"/>
          </a:xfrm>
          <a:prstGeom prst="rect">
            <a:avLst/>
          </a:prstGeom>
          <a:noFill/>
          <a:ln w="508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09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866" y="176410"/>
            <a:ext cx="6593817" cy="659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6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19" y="950042"/>
            <a:ext cx="4532434" cy="564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6600" y="0"/>
            <a:ext cx="8699129" cy="97399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Zonula adherens (belt desmosome)</a:t>
            </a:r>
            <a:endParaRPr lang="en-US" dirty="0"/>
          </a:p>
        </p:txBody>
      </p:sp>
      <p:sp>
        <p:nvSpPr>
          <p:cNvPr id="39940" name="Content Placeholder 1"/>
          <p:cNvSpPr>
            <a:spLocks noGrp="1"/>
          </p:cNvSpPr>
          <p:nvPr>
            <p:ph sz="half" idx="1"/>
          </p:nvPr>
        </p:nvSpPr>
        <p:spPr>
          <a:xfrm>
            <a:off x="5318537" y="1372034"/>
            <a:ext cx="3534175" cy="4139025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Form bands that completely encircle each cell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Cadherin and catenin proteins provide adhesion between adjacent cells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Actin filaments in cytoplasm insert into attachment plaques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044135" y="2749364"/>
            <a:ext cx="1048023" cy="554805"/>
          </a:xfrm>
          <a:prstGeom prst="rect">
            <a:avLst/>
          </a:prstGeom>
          <a:noFill/>
          <a:ln w="28575" cmpd="sng">
            <a:solidFill>
              <a:srgbClr val="E05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28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19" y="950042"/>
            <a:ext cx="4532434" cy="564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6600" y="0"/>
            <a:ext cx="8699129" cy="97399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Macula adherens (spot desmosome)</a:t>
            </a:r>
            <a:endParaRPr lang="en-US" dirty="0"/>
          </a:p>
        </p:txBody>
      </p:sp>
      <p:sp>
        <p:nvSpPr>
          <p:cNvPr id="39940" name="Content Placeholder 1"/>
          <p:cNvSpPr>
            <a:spLocks noGrp="1"/>
          </p:cNvSpPr>
          <p:nvPr>
            <p:ph sz="half" idx="1"/>
          </p:nvPr>
        </p:nvSpPr>
        <p:spPr>
          <a:xfrm>
            <a:off x="5417174" y="2543289"/>
            <a:ext cx="3534175" cy="291845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Spot adhesion between cells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Desmosomes on adjacent cells line up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Cadherins present in intercellular space</a:t>
            </a:r>
          </a:p>
        </p:txBody>
      </p:sp>
      <p:sp>
        <p:nvSpPr>
          <p:cNvPr id="6" name="Rectangle 5"/>
          <p:cNvSpPr/>
          <p:nvPr/>
        </p:nvSpPr>
        <p:spPr>
          <a:xfrm>
            <a:off x="1701496" y="3119234"/>
            <a:ext cx="1048023" cy="554805"/>
          </a:xfrm>
          <a:prstGeom prst="rect">
            <a:avLst/>
          </a:prstGeom>
          <a:noFill/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57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6600" y="0"/>
            <a:ext cx="8699129" cy="97399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Macula adherens (spot desmosome)</a:t>
            </a:r>
            <a:endParaRPr lang="en-US" dirty="0"/>
          </a:p>
        </p:txBody>
      </p:sp>
      <p:sp>
        <p:nvSpPr>
          <p:cNvPr id="39940" name="Content Placeholder 1"/>
          <p:cNvSpPr>
            <a:spLocks noGrp="1"/>
          </p:cNvSpPr>
          <p:nvPr>
            <p:ph sz="half" idx="1"/>
          </p:nvPr>
        </p:nvSpPr>
        <p:spPr>
          <a:xfrm>
            <a:off x="4813009" y="1322719"/>
            <a:ext cx="4159723" cy="4593168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Cytokeratin intermediate filaments insert into attachment plaques containing desmoplakin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and plakoglobin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Super strong attachment points between cells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The more desmosomes, the more tightly the epithelial cells are attached</a:t>
            </a:r>
          </a:p>
          <a:p>
            <a:pPr>
              <a:spcBef>
                <a:spcPts val="1800"/>
              </a:spcBef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pic>
        <p:nvPicPr>
          <p:cNvPr id="8" name="Picture 2" descr="F004_004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4331" y="1365949"/>
            <a:ext cx="2663211" cy="300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ZO1.jpg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"/>
                    </a14:imgEffect>
                    <a14:imgEffect>
                      <a14:brightnessContrast bright="6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73" r="-98"/>
          <a:stretch/>
        </p:blipFill>
        <p:spPr>
          <a:xfrm>
            <a:off x="308066" y="4697344"/>
            <a:ext cx="4919719" cy="2041589"/>
          </a:xfrm>
          <a:prstGeom prst="rect">
            <a:avLst/>
          </a:prstGeom>
        </p:spPr>
      </p:pic>
      <p:sp>
        <p:nvSpPr>
          <p:cNvPr id="39952" name="Freeform 39951"/>
          <p:cNvSpPr/>
          <p:nvPr/>
        </p:nvSpPr>
        <p:spPr>
          <a:xfrm>
            <a:off x="4154719" y="1664413"/>
            <a:ext cx="912780" cy="4216515"/>
          </a:xfrm>
          <a:custGeom>
            <a:avLst/>
            <a:gdLst>
              <a:gd name="connsiteX0" fmla="*/ 912780 w 912780"/>
              <a:gd name="connsiteY0" fmla="*/ 0 h 4216515"/>
              <a:gd name="connsiteX1" fmla="*/ 384 w 912780"/>
              <a:gd name="connsiteY1" fmla="*/ 900017 h 4216515"/>
              <a:gd name="connsiteX2" fmla="*/ 789483 w 912780"/>
              <a:gd name="connsiteY2" fmla="*/ 4216515 h 4216515"/>
              <a:gd name="connsiteX3" fmla="*/ 789483 w 912780"/>
              <a:gd name="connsiteY3" fmla="*/ 4216515 h 4216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2780" h="4216515">
                <a:moveTo>
                  <a:pt x="912780" y="0"/>
                </a:moveTo>
                <a:cubicBezTo>
                  <a:pt x="466856" y="98632"/>
                  <a:pt x="20933" y="197265"/>
                  <a:pt x="384" y="900017"/>
                </a:cubicBezTo>
                <a:cubicBezTo>
                  <a:pt x="-20166" y="1602770"/>
                  <a:pt x="789483" y="4216515"/>
                  <a:pt x="789483" y="4216515"/>
                </a:cubicBezTo>
                <a:lnTo>
                  <a:pt x="789483" y="4216515"/>
                </a:lnTo>
              </a:path>
            </a:pathLst>
          </a:custGeom>
          <a:ln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83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9739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Macula adherens (spot desmosome)</a:t>
            </a:r>
            <a:endParaRPr lang="en-US" dirty="0"/>
          </a:p>
        </p:txBody>
      </p:sp>
      <p:pic>
        <p:nvPicPr>
          <p:cNvPr id="4710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95400" y="838200"/>
            <a:ext cx="6477000" cy="5872163"/>
          </a:xfrm>
        </p:spPr>
      </p:pic>
    </p:spTree>
    <p:extLst>
      <p:ext uri="{BB962C8B-B14F-4D97-AF65-F5344CB8AC3E}">
        <p14:creationId xmlns:p14="http://schemas.microsoft.com/office/powerpoint/2010/main" val="3728186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3" name="Picture 2" descr="Pemphigus vulgaris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7471" y="300809"/>
            <a:ext cx="4467106" cy="621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1"/>
          <p:cNvSpPr txBox="1">
            <a:spLocks/>
          </p:cNvSpPr>
          <p:nvPr/>
        </p:nvSpPr>
        <p:spPr>
          <a:xfrm>
            <a:off x="5032867" y="1256500"/>
            <a:ext cx="3927334" cy="455911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en-US" sz="2800" dirty="0" smtClean="0">
                <a:solidFill>
                  <a:srgbClr val="E05400"/>
                </a:solidFill>
              </a:rPr>
              <a:t>Pemphigus vulgaris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000000"/>
                </a:solidFill>
              </a:rPr>
              <a:t>A blistering disease in which patients make autoantibodies to desmoglein proteins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000000"/>
                </a:solidFill>
              </a:rPr>
              <a:t>Epithelial cell connections (spot desmosomes) loosen, causing fluid accumulation and superficial blisters</a:t>
            </a:r>
          </a:p>
        </p:txBody>
      </p:sp>
    </p:spTree>
    <p:extLst>
      <p:ext uri="{BB962C8B-B14F-4D97-AF65-F5344CB8AC3E}">
        <p14:creationId xmlns:p14="http://schemas.microsoft.com/office/powerpoint/2010/main" val="925197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5"/>
          <p:cNvPicPr>
            <a:picLocks noGrp="1" noChangeAspect="1" noChangeArrowheads="1"/>
          </p:cNvPicPr>
          <p:nvPr>
            <p:ph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8613" y="736600"/>
            <a:ext cx="6237287" cy="5486400"/>
          </a:xfrm>
        </p:spPr>
      </p:pic>
      <p:sp>
        <p:nvSpPr>
          <p:cNvPr id="49155" name="Text Box 6"/>
          <p:cNvSpPr txBox="1">
            <a:spLocks noChangeArrowheads="1"/>
          </p:cNvSpPr>
          <p:nvPr/>
        </p:nvSpPr>
        <p:spPr bwMode="auto">
          <a:xfrm>
            <a:off x="6811963" y="3530600"/>
            <a:ext cx="1815521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000000"/>
                </a:solidFill>
                <a:latin typeface="+mj-lt"/>
              </a:rPr>
              <a:t>Cytokeratin</a:t>
            </a:r>
          </a:p>
          <a:p>
            <a:pPr eaLnBrk="1" hangingPunct="1"/>
            <a:r>
              <a:rPr lang="en-US" sz="2400" dirty="0">
                <a:solidFill>
                  <a:srgbClr val="000000"/>
                </a:solidFill>
                <a:latin typeface="+mj-lt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ntermediate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filaments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9156" name="Line 7"/>
          <p:cNvSpPr>
            <a:spLocks noChangeShapeType="1"/>
          </p:cNvSpPr>
          <p:nvPr/>
        </p:nvSpPr>
        <p:spPr bwMode="auto">
          <a:xfrm flipV="1">
            <a:off x="5014913" y="4098925"/>
            <a:ext cx="1824037" cy="26035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Text Box 8"/>
          <p:cNvSpPr txBox="1">
            <a:spLocks noChangeArrowheads="1"/>
          </p:cNvSpPr>
          <p:nvPr/>
        </p:nvSpPr>
        <p:spPr bwMode="auto">
          <a:xfrm>
            <a:off x="6704013" y="1824038"/>
            <a:ext cx="1700255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000000"/>
                </a:solidFill>
                <a:latin typeface="+mj-lt"/>
              </a:rPr>
              <a:t>Cytoplasmic</a:t>
            </a: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attachment 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plaques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9158" name="Line 9"/>
          <p:cNvSpPr>
            <a:spLocks noChangeShapeType="1"/>
          </p:cNvSpPr>
          <p:nvPr/>
        </p:nvSpPr>
        <p:spPr bwMode="auto">
          <a:xfrm flipV="1">
            <a:off x="4495800" y="2247900"/>
            <a:ext cx="2284413" cy="190500"/>
          </a:xfrm>
          <a:prstGeom prst="line">
            <a:avLst/>
          </a:prstGeom>
          <a:noFill/>
          <a:ln w="38100" cmpd="sng">
            <a:solidFill>
              <a:srgbClr val="C00000"/>
            </a:solidFill>
            <a:round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9" name="Line 10"/>
          <p:cNvSpPr>
            <a:spLocks noChangeShapeType="1"/>
          </p:cNvSpPr>
          <p:nvPr/>
        </p:nvSpPr>
        <p:spPr bwMode="auto">
          <a:xfrm>
            <a:off x="1860550" y="5441950"/>
            <a:ext cx="1727200" cy="1008063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0" name="Line 11"/>
          <p:cNvSpPr>
            <a:spLocks noChangeShapeType="1"/>
          </p:cNvSpPr>
          <p:nvPr/>
        </p:nvSpPr>
        <p:spPr bwMode="auto">
          <a:xfrm>
            <a:off x="2351088" y="5994400"/>
            <a:ext cx="1204912" cy="43815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1" name="Text Box 13"/>
          <p:cNvSpPr txBox="1">
            <a:spLocks noChangeArrowheads="1"/>
          </p:cNvSpPr>
          <p:nvPr/>
        </p:nvSpPr>
        <p:spPr bwMode="auto">
          <a:xfrm>
            <a:off x="3594100" y="6286500"/>
            <a:ext cx="2695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latin typeface="+mj-lt"/>
              </a:rPr>
              <a:t>Plasma membranes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609600" y="50198"/>
            <a:ext cx="8229600" cy="739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600" dirty="0" smtClean="0">
                <a:solidFill>
                  <a:srgbClr val="D47310"/>
                </a:solidFill>
              </a:rPr>
              <a:t>Macula adherens (spot desmosome)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8913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167895"/>
            <a:ext cx="8229600" cy="6253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000000"/>
                </a:solidFill>
              </a:rPr>
              <a:t>Spot desmosomes in stratum spinosum of skin</a:t>
            </a:r>
            <a:endParaRPr lang="en-US" sz="3200" dirty="0">
              <a:solidFill>
                <a:srgbClr val="000000"/>
              </a:solidFill>
            </a:endParaRP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897" y="245616"/>
            <a:ext cx="7965690" cy="59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2428945" y="4200246"/>
            <a:ext cx="330571" cy="21615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08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9892" y="1442491"/>
            <a:ext cx="4193802" cy="520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Arrow Connector 24"/>
          <p:cNvCxnSpPr/>
          <p:nvPr/>
        </p:nvCxnSpPr>
        <p:spPr>
          <a:xfrm flipH="1">
            <a:off x="2826067" y="2219218"/>
            <a:ext cx="2142795" cy="2126237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4953002" y="1781711"/>
            <a:ext cx="4038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E05400"/>
                </a:solidFill>
                <a:latin typeface="+mj-lt"/>
              </a:rPr>
              <a:t>Hemidesmosomes </a:t>
            </a:r>
            <a:r>
              <a:rPr lang="en-US" sz="2400" dirty="0" smtClean="0">
                <a:latin typeface="+mj-lt"/>
              </a:rPr>
              <a:t>attach epithelial cells to basal lamina. </a:t>
            </a:r>
          </a:p>
          <a:p>
            <a:pPr eaLnBrk="1" hangingPunct="1"/>
            <a:endParaRPr lang="en-US" sz="2400" dirty="0">
              <a:latin typeface="+mj-lt"/>
            </a:endParaRPr>
          </a:p>
          <a:p>
            <a:pPr eaLnBrk="1" hangingPunct="1"/>
            <a:r>
              <a:rPr lang="en-US" sz="2400" dirty="0" smtClean="0">
                <a:latin typeface="+mj-lt"/>
              </a:rPr>
              <a:t>Integrins attach the basal portion of the cell to the basal lamina.</a:t>
            </a:r>
            <a:endParaRPr lang="en-US" sz="2400" dirty="0">
              <a:latin typeface="+mj-lt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Hemidesmosomes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54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2674" y="1569405"/>
            <a:ext cx="5943905" cy="4385498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 flipH="1">
            <a:off x="5427632" y="2958957"/>
            <a:ext cx="1563297" cy="1608419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6648995" y="2306944"/>
            <a:ext cx="24741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latin typeface="+mj-lt"/>
              </a:rPr>
              <a:t>Keratin intermediate filaments in epithelial cell</a:t>
            </a:r>
            <a:endParaRPr lang="en-US" sz="2400" dirty="0">
              <a:latin typeface="+mj-lt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Hemidesmosomes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148491" y="4574055"/>
            <a:ext cx="1398570" cy="503263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6465195" y="4251962"/>
            <a:ext cx="26788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Attachment plaque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661915" y="5634348"/>
            <a:ext cx="3082421" cy="24659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6465195" y="5353694"/>
            <a:ext cx="26788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Reticular lamina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1931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5250084" y="761280"/>
            <a:ext cx="3534175" cy="556241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en-US" sz="2800" dirty="0" smtClean="0">
                <a:solidFill>
                  <a:srgbClr val="E05400"/>
                </a:solidFill>
              </a:rPr>
              <a:t>Bullous pemphigoid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000000"/>
                </a:solidFill>
              </a:rPr>
              <a:t>A blistering disease in which patients make autoantibodies to “bullous pemphigoid antigen” in hemidesmosome attachment plaques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000000"/>
                </a:solidFill>
              </a:rPr>
              <a:t>Epithelial cells detach from basal lamina, causing fluid accumulation and blister formation</a:t>
            </a:r>
          </a:p>
        </p:txBody>
      </p:sp>
      <p:pic>
        <p:nvPicPr>
          <p:cNvPr id="4" name="Picture 2" descr="bullous pemphigoid"/>
          <p:cNvPicPr>
            <a:picLocks noChangeAspect="1" noChangeArrowheads="1"/>
          </p:cNvPicPr>
          <p:nvPr/>
        </p:nvPicPr>
        <p:blipFill rotWithShape="1">
          <a:blip r:embed="rId3" cstate="screen">
            <a:lum bright="12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3799" y="210777"/>
            <a:ext cx="4806969" cy="642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121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937" y="536825"/>
            <a:ext cx="5141478" cy="141115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/>
              <a:t>Junctional complex of intercellular junctions</a:t>
            </a:r>
            <a:endParaRPr lang="en-US" sz="3200" dirty="0"/>
          </a:p>
        </p:txBody>
      </p:sp>
      <p:sp>
        <p:nvSpPr>
          <p:cNvPr id="38915" name="Content Placeholder 3"/>
          <p:cNvSpPr>
            <a:spLocks noGrp="1"/>
          </p:cNvSpPr>
          <p:nvPr>
            <p:ph sz="half" idx="1"/>
          </p:nvPr>
        </p:nvSpPr>
        <p:spPr>
          <a:xfrm>
            <a:off x="3962400" y="2364597"/>
            <a:ext cx="5181600" cy="362729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ZO: zonula occludens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ZA: zonula adherens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D: desmosome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In some types of epithelia </a:t>
            </a:r>
            <a:br>
              <a:rPr lang="en-US" sz="2400" dirty="0" smtClean="0"/>
            </a:br>
            <a:r>
              <a:rPr lang="en-US" sz="2400" dirty="0" smtClean="0"/>
              <a:t>(simple columnar of digestive tract) junctions occur in this order</a:t>
            </a:r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4167" y="252651"/>
            <a:ext cx="3264452" cy="634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981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633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Gap (communicating) junction</a:t>
            </a:r>
            <a:endParaRPr lang="en-US" dirty="0"/>
          </a:p>
        </p:txBody>
      </p:sp>
      <p:sp>
        <p:nvSpPr>
          <p:cNvPr id="51203" name="Content Placeholder 3"/>
          <p:cNvSpPr>
            <a:spLocks noGrp="1"/>
          </p:cNvSpPr>
          <p:nvPr>
            <p:ph sz="half" idx="1"/>
          </p:nvPr>
        </p:nvSpPr>
        <p:spPr>
          <a:xfrm>
            <a:off x="4765051" y="1146254"/>
            <a:ext cx="4050672" cy="526741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Occur almost anywhere along lateral surfaces of epithelial cells and also in other cells, such as cardiac muscle cells</a:t>
            </a:r>
          </a:p>
          <a:p>
            <a:pPr>
              <a:spcBef>
                <a:spcPts val="12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Connexons are protein channels with central pores connecting plasma membranes </a:t>
            </a:r>
          </a:p>
          <a:p>
            <a:pPr>
              <a:spcBef>
                <a:spcPts val="12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Allow ions and other small molecules to pass through to adjacent cells to facilitate communication</a:t>
            </a:r>
          </a:p>
          <a:p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pPr>
              <a:buFont typeface="Wingdings" pitchFamily="2" charset="2"/>
              <a:buNone/>
            </a:pPr>
            <a:endParaRPr lang="en-US" b="1" dirty="0" smtClean="0"/>
          </a:p>
          <a:p>
            <a:pPr>
              <a:buFont typeface="Wingdings" pitchFamily="2" charset="2"/>
              <a:buNone/>
            </a:pPr>
            <a:endParaRPr lang="en-US" b="1" dirty="0" smtClean="0"/>
          </a:p>
          <a:p>
            <a:pPr>
              <a:buFont typeface="Wingdings" pitchFamily="2" charset="2"/>
              <a:buNone/>
            </a:pPr>
            <a:endParaRPr lang="en-US" b="1" dirty="0" smtClean="0"/>
          </a:p>
          <a:p>
            <a:pPr>
              <a:buFont typeface="Wingdings" pitchFamily="2" charset="2"/>
              <a:buNone/>
            </a:pPr>
            <a:endParaRPr lang="en-US" b="1" dirty="0" smtClean="0"/>
          </a:p>
          <a:p>
            <a:endParaRPr lang="en-US" dirty="0" smtClean="0"/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9616" y="1208240"/>
            <a:ext cx="4401939" cy="507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4621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7" name="Text Box 4"/>
          <p:cNvSpPr txBox="1">
            <a:spLocks noChangeArrowheads="1"/>
          </p:cNvSpPr>
          <p:nvPr/>
        </p:nvSpPr>
        <p:spPr bwMode="auto">
          <a:xfrm>
            <a:off x="7289800" y="1350963"/>
            <a:ext cx="806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2000"/>
              <a:t>name</a:t>
            </a:r>
          </a:p>
        </p:txBody>
      </p:sp>
      <p:sp>
        <p:nvSpPr>
          <p:cNvPr id="200708" name="Text Box 6"/>
          <p:cNvSpPr txBox="1">
            <a:spLocks noChangeArrowheads="1"/>
          </p:cNvSpPr>
          <p:nvPr/>
        </p:nvSpPr>
        <p:spPr bwMode="auto">
          <a:xfrm>
            <a:off x="7137400" y="1879600"/>
            <a:ext cx="10795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2000"/>
              <a:t>tight</a:t>
            </a:r>
          </a:p>
          <a:p>
            <a:pPr algn="ctr"/>
            <a:r>
              <a:rPr lang="en-US" sz="2000"/>
              <a:t>junction</a:t>
            </a:r>
          </a:p>
        </p:txBody>
      </p:sp>
      <p:sp>
        <p:nvSpPr>
          <p:cNvPr id="200709" name="Text Box 7"/>
          <p:cNvSpPr txBox="1">
            <a:spLocks noChangeArrowheads="1"/>
          </p:cNvSpPr>
          <p:nvPr/>
        </p:nvSpPr>
        <p:spPr bwMode="auto">
          <a:xfrm>
            <a:off x="7069138" y="2774950"/>
            <a:ext cx="12128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2000"/>
              <a:t>adherens</a:t>
            </a:r>
          </a:p>
          <a:p>
            <a:pPr algn="ctr"/>
            <a:r>
              <a:rPr lang="en-US" sz="2000"/>
              <a:t>junction</a:t>
            </a:r>
          </a:p>
        </p:txBody>
      </p:sp>
      <p:sp>
        <p:nvSpPr>
          <p:cNvPr id="200710" name="Text Box 9"/>
          <p:cNvSpPr txBox="1">
            <a:spLocks noChangeArrowheads="1"/>
          </p:cNvSpPr>
          <p:nvPr/>
        </p:nvSpPr>
        <p:spPr bwMode="auto">
          <a:xfrm>
            <a:off x="6907213" y="3689350"/>
            <a:ext cx="1520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2000"/>
              <a:t>desmosome</a:t>
            </a:r>
          </a:p>
          <a:p>
            <a:pPr algn="ctr"/>
            <a:r>
              <a:rPr lang="en-US" sz="2000"/>
              <a:t>junction</a:t>
            </a:r>
          </a:p>
        </p:txBody>
      </p:sp>
      <p:sp>
        <p:nvSpPr>
          <p:cNvPr id="200711" name="Text Box 10"/>
          <p:cNvSpPr txBox="1">
            <a:spLocks noChangeArrowheads="1"/>
          </p:cNvSpPr>
          <p:nvPr/>
        </p:nvSpPr>
        <p:spPr bwMode="auto">
          <a:xfrm>
            <a:off x="7150100" y="4578350"/>
            <a:ext cx="10795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2000"/>
              <a:t>gap</a:t>
            </a:r>
          </a:p>
          <a:p>
            <a:pPr algn="ctr"/>
            <a:r>
              <a:rPr lang="en-US" sz="2000"/>
              <a:t>junction</a:t>
            </a:r>
          </a:p>
        </p:txBody>
      </p:sp>
      <p:sp>
        <p:nvSpPr>
          <p:cNvPr id="200712" name="Text Box 11"/>
          <p:cNvSpPr txBox="1">
            <a:spLocks noChangeArrowheads="1"/>
          </p:cNvSpPr>
          <p:nvPr/>
        </p:nvSpPr>
        <p:spPr bwMode="auto">
          <a:xfrm>
            <a:off x="6672263" y="5467350"/>
            <a:ext cx="20685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2000"/>
              <a:t>hemidesmosome</a:t>
            </a:r>
          </a:p>
          <a:p>
            <a:pPr algn="ctr"/>
            <a:r>
              <a:rPr lang="en-US" sz="2000"/>
              <a:t>junction</a:t>
            </a:r>
          </a:p>
        </p:txBody>
      </p:sp>
    </p:spTree>
    <p:extLst>
      <p:ext uri="{BB962C8B-B14F-4D97-AF65-F5344CB8AC3E}">
        <p14:creationId xmlns:p14="http://schemas.microsoft.com/office/powerpoint/2010/main" val="1288855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Epithelium Lecture Outline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63149" y="2417338"/>
            <a:ext cx="5979896" cy="2686863"/>
          </a:xfrm>
        </p:spPr>
        <p:txBody>
          <a:bodyPr>
            <a:noAutofit/>
          </a:bodyPr>
          <a:lstStyle/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Function and types of epithelium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800" dirty="0" smtClean="0"/>
              <a:t>Structure of epithelium</a:t>
            </a:r>
          </a:p>
          <a:p>
            <a:pPr lvl="1"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Basement membrane</a:t>
            </a:r>
          </a:p>
          <a:p>
            <a:pPr lvl="1"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Intercellular junctions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Specialized apical structures</a:t>
            </a:r>
          </a:p>
        </p:txBody>
      </p:sp>
    </p:spTree>
    <p:extLst>
      <p:ext uri="{BB962C8B-B14F-4D97-AF65-F5344CB8AC3E}">
        <p14:creationId xmlns:p14="http://schemas.microsoft.com/office/powerpoint/2010/main" val="1262737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Microvilli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349" y="1321085"/>
            <a:ext cx="6120056" cy="523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131708" y="1134266"/>
            <a:ext cx="1048023" cy="554805"/>
          </a:xfrm>
          <a:prstGeom prst="rect">
            <a:avLst/>
          </a:prstGeom>
          <a:noFill/>
          <a:ln w="28575" cmpd="sng">
            <a:solidFill>
              <a:srgbClr val="E05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499006" y="1109608"/>
            <a:ext cx="1048023" cy="554805"/>
          </a:xfrm>
          <a:prstGeom prst="rect">
            <a:avLst/>
          </a:prstGeom>
          <a:noFill/>
          <a:ln w="28575" cmpd="sng">
            <a:solidFill>
              <a:srgbClr val="E05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6465195" y="2089937"/>
            <a:ext cx="267880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latin typeface="+mj-lt"/>
              </a:rPr>
              <a:t>Microvilli + cell coat (or glyocalyx) = brush border or striated border</a:t>
            </a:r>
            <a:endParaRPr lang="en-US" sz="2400" dirty="0">
              <a:latin typeface="+mj-lt"/>
            </a:endParaRPr>
          </a:p>
        </p:txBody>
      </p: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6465195" y="4116343"/>
            <a:ext cx="267880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latin typeface="+mj-lt"/>
              </a:rPr>
              <a:t>Purpose of microvilli: increase surface area for absorption or secretion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77188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138" name="Text Box 3"/>
          <p:cNvSpPr txBox="1">
            <a:spLocks noChangeArrowheads="1"/>
          </p:cNvSpPr>
          <p:nvPr/>
        </p:nvSpPr>
        <p:spPr bwMode="auto">
          <a:xfrm>
            <a:off x="746125" y="1503363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219139" name="Text Box 4"/>
          <p:cNvSpPr txBox="1">
            <a:spLocks noChangeArrowheads="1"/>
          </p:cNvSpPr>
          <p:nvPr/>
        </p:nvSpPr>
        <p:spPr bwMode="auto">
          <a:xfrm>
            <a:off x="1531938" y="1219200"/>
            <a:ext cx="11096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/>
              <a:t>Microvillus</a:t>
            </a:r>
          </a:p>
        </p:txBody>
      </p:sp>
      <p:sp>
        <p:nvSpPr>
          <p:cNvPr id="219140" name="Text Box 5"/>
          <p:cNvSpPr txBox="1">
            <a:spLocks noChangeArrowheads="1"/>
          </p:cNvSpPr>
          <p:nvPr/>
        </p:nvSpPr>
        <p:spPr bwMode="auto">
          <a:xfrm>
            <a:off x="1531938" y="2603500"/>
            <a:ext cx="15128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/>
              <a:t>Tight junctions</a:t>
            </a:r>
          </a:p>
        </p:txBody>
      </p:sp>
      <p:sp>
        <p:nvSpPr>
          <p:cNvPr id="219141" name="Text Box 6"/>
          <p:cNvSpPr txBox="1">
            <a:spLocks noChangeArrowheads="1"/>
          </p:cNvSpPr>
          <p:nvPr/>
        </p:nvSpPr>
        <p:spPr bwMode="auto">
          <a:xfrm>
            <a:off x="1524000" y="3168650"/>
            <a:ext cx="16589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/>
              <a:t>Belt desmosome</a:t>
            </a:r>
          </a:p>
        </p:txBody>
      </p:sp>
      <p:sp>
        <p:nvSpPr>
          <p:cNvPr id="219142" name="Text Box 7"/>
          <p:cNvSpPr txBox="1">
            <a:spLocks noChangeArrowheads="1"/>
          </p:cNvSpPr>
          <p:nvPr/>
        </p:nvSpPr>
        <p:spPr bwMode="auto">
          <a:xfrm>
            <a:off x="1531938" y="3600450"/>
            <a:ext cx="17208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/>
              <a:t>Spot desmosome</a:t>
            </a:r>
          </a:p>
        </p:txBody>
      </p:sp>
      <p:sp>
        <p:nvSpPr>
          <p:cNvPr id="219143" name="Text Box 8"/>
          <p:cNvSpPr txBox="1">
            <a:spLocks noChangeArrowheads="1"/>
          </p:cNvSpPr>
          <p:nvPr/>
        </p:nvSpPr>
        <p:spPr bwMode="auto">
          <a:xfrm>
            <a:off x="1520825" y="4298950"/>
            <a:ext cx="1317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/>
              <a:t>Gap junction</a:t>
            </a:r>
          </a:p>
        </p:txBody>
      </p:sp>
      <p:sp>
        <p:nvSpPr>
          <p:cNvPr id="219144" name="Text Box 9"/>
          <p:cNvSpPr txBox="1">
            <a:spLocks noChangeArrowheads="1"/>
          </p:cNvSpPr>
          <p:nvPr/>
        </p:nvSpPr>
        <p:spPr bwMode="auto">
          <a:xfrm>
            <a:off x="1519238" y="4752975"/>
            <a:ext cx="13398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/>
              <a:t>Intermediate</a:t>
            </a:r>
          </a:p>
          <a:p>
            <a:r>
              <a:rPr lang="en-US"/>
              <a:t>filament</a:t>
            </a:r>
          </a:p>
        </p:txBody>
      </p:sp>
      <p:sp>
        <p:nvSpPr>
          <p:cNvPr id="219145" name="Text Box 10"/>
          <p:cNvSpPr txBox="1">
            <a:spLocks noChangeArrowheads="1"/>
          </p:cNvSpPr>
          <p:nvPr/>
        </p:nvSpPr>
        <p:spPr bwMode="auto">
          <a:xfrm>
            <a:off x="1522413" y="5530850"/>
            <a:ext cx="17145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/>
              <a:t>Hemidesmosome</a:t>
            </a:r>
          </a:p>
        </p:txBody>
      </p:sp>
      <p:sp>
        <p:nvSpPr>
          <p:cNvPr id="219146" name="Text Box 11"/>
          <p:cNvSpPr txBox="1">
            <a:spLocks noChangeArrowheads="1"/>
          </p:cNvSpPr>
          <p:nvPr/>
        </p:nvSpPr>
        <p:spPr bwMode="auto">
          <a:xfrm>
            <a:off x="1514475" y="6203950"/>
            <a:ext cx="13081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/>
              <a:t>Basal lamina</a:t>
            </a:r>
          </a:p>
        </p:txBody>
      </p:sp>
    </p:spTree>
    <p:extLst>
      <p:ext uri="{BB962C8B-B14F-4D97-AF65-F5344CB8AC3E}">
        <p14:creationId xmlns:p14="http://schemas.microsoft.com/office/powerpoint/2010/main" val="4264454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Microvilli</a:t>
            </a:r>
            <a:endParaRPr lang="en-US" dirty="0"/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5047282" y="2102266"/>
            <a:ext cx="3287583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latin typeface="+mj-lt"/>
              </a:rPr>
              <a:t>Microvilli have a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central core of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solidFill>
                  <a:srgbClr val="509601"/>
                </a:solidFill>
                <a:latin typeface="+mj-lt"/>
              </a:rPr>
              <a:t>actin</a:t>
            </a:r>
            <a:r>
              <a:rPr lang="en-US" sz="2400" dirty="0" smtClean="0">
                <a:latin typeface="+mj-lt"/>
              </a:rPr>
              <a:t> microfilaments</a:t>
            </a:r>
            <a:endParaRPr lang="en-US" sz="2400" dirty="0"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015" y="1282215"/>
            <a:ext cx="3496703" cy="547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3872715" y="2648508"/>
            <a:ext cx="1490696" cy="396752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5224342" y="4017711"/>
            <a:ext cx="32875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latin typeface="+mj-lt"/>
              </a:rPr>
              <a:t>Microvilli don’t wave back and forth like cilia.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9788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Stereocilia</a:t>
            </a:r>
            <a:endParaRPr lang="en-US" dirty="0"/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5047282" y="2102266"/>
            <a:ext cx="354650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Stereocilia </a:t>
            </a:r>
            <a:r>
              <a:rPr lang="en-US" sz="2400" dirty="0" smtClean="0">
                <a:latin typeface="+mj-lt"/>
              </a:rPr>
              <a:t>are long,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non-motile microvilli found in parts of the male reproductive system</a:t>
            </a:r>
            <a:endParaRPr lang="en-US" sz="2400" dirty="0">
              <a:latin typeface="+mj-lt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3709" y="2552101"/>
            <a:ext cx="3765086" cy="400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6657" y="986320"/>
            <a:ext cx="3614934" cy="139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2145368" y="2465798"/>
            <a:ext cx="3242703" cy="1393176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2928208" y="1440952"/>
            <a:ext cx="1535137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dirty="0" smtClean="0">
                <a:latin typeface="+mj-lt"/>
              </a:rPr>
              <a:t>Stereocilia</a:t>
            </a:r>
            <a:endParaRPr lang="en-US" sz="2000" dirty="0">
              <a:latin typeface="+mj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2458051" y="4407983"/>
            <a:ext cx="1781547" cy="22577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288917" y="4183270"/>
            <a:ext cx="1653989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dirty="0" smtClean="0">
                <a:latin typeface="+mj-lt"/>
              </a:rPr>
              <a:t>Spermatozoa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3600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004_010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7622" y="1984967"/>
            <a:ext cx="6633368" cy="415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Cilia</a:t>
            </a:r>
            <a:endParaRPr lang="en-US" dirty="0"/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110967" y="1029643"/>
            <a:ext cx="88727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latin typeface="+mj-lt"/>
              </a:rPr>
              <a:t>Cilia</a:t>
            </a:r>
            <a:r>
              <a:rPr lang="en-US" sz="2400" dirty="0" smtClean="0">
                <a:solidFill>
                  <a:srgbClr val="509601"/>
                </a:solidFill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are much longer and wider than microvilli.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They move back and forth to propel fluid along the epithelial surface. </a:t>
            </a:r>
            <a:endParaRPr lang="en-US" sz="2400" dirty="0">
              <a:latin typeface="+mj-lt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35626" y="6174951"/>
            <a:ext cx="88727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dirty="0" smtClean="0">
                <a:latin typeface="+mj-lt"/>
              </a:rPr>
              <a:t>Cilia on respiratory epithelial cells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7335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7725" y="2015787"/>
            <a:ext cx="4027174" cy="386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Cilia</a:t>
            </a:r>
            <a:endParaRPr lang="en-US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20531" y="1197580"/>
            <a:ext cx="458664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200" dirty="0" smtClean="0">
                <a:latin typeface="+mj-lt"/>
              </a:rPr>
              <a:t>Cilia contain microtubules in a 9 + 2 configuration called an “</a:t>
            </a:r>
            <a:r>
              <a:rPr lang="en-US" sz="2200" dirty="0" smtClean="0">
                <a:solidFill>
                  <a:srgbClr val="509601"/>
                </a:solidFill>
                <a:latin typeface="+mj-lt"/>
              </a:rPr>
              <a:t>axoneme</a:t>
            </a:r>
            <a:r>
              <a:rPr lang="en-US" sz="2200" dirty="0" smtClean="0">
                <a:latin typeface="+mj-lt"/>
              </a:rPr>
              <a:t>”</a:t>
            </a:r>
            <a:endParaRPr lang="en-US" sz="2200" dirty="0"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62055" y="1199425"/>
            <a:ext cx="2502925" cy="457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447440" y="3770923"/>
            <a:ext cx="1184022" cy="2215477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72616" y="5889214"/>
            <a:ext cx="420442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200" dirty="0" smtClean="0">
                <a:latin typeface="+mj-lt"/>
              </a:rPr>
              <a:t>2 central microtubules surrounded by 9 pairs of microtubules </a:t>
            </a:r>
            <a:endParaRPr lang="en-US" sz="2200" dirty="0">
              <a:latin typeface="+mj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262007" y="4112846"/>
            <a:ext cx="564839" cy="2226711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697599" y="5882376"/>
            <a:ext cx="427050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200" dirty="0" smtClean="0">
                <a:latin typeface="+mj-lt"/>
              </a:rPr>
              <a:t>Cilia insert into </a:t>
            </a:r>
            <a:r>
              <a:rPr lang="en-US" sz="2200" dirty="0" smtClean="0">
                <a:solidFill>
                  <a:srgbClr val="509601"/>
                </a:solidFill>
                <a:latin typeface="+mj-lt"/>
              </a:rPr>
              <a:t>basal bodies</a:t>
            </a:r>
            <a:r>
              <a:rPr lang="en-US" sz="2200" dirty="0" smtClean="0">
                <a:latin typeface="+mj-lt"/>
              </a:rPr>
              <a:t> </a:t>
            </a:r>
          </a:p>
          <a:p>
            <a:pPr algn="ctr" eaLnBrk="1" hangingPunct="1"/>
            <a:r>
              <a:rPr lang="en-US" sz="2200" dirty="0" smtClean="0">
                <a:latin typeface="+mj-lt"/>
              </a:rPr>
              <a:t>with 9 triplets of microtubules</a:t>
            </a:r>
            <a:endParaRPr lang="en-US" sz="2200" dirty="0">
              <a:latin typeface="+mj-lt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6953940" y="4931596"/>
            <a:ext cx="214049" cy="1094275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07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Epithelium Lecture Outline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63149" y="2417338"/>
            <a:ext cx="5979896" cy="2686863"/>
          </a:xfrm>
        </p:spPr>
        <p:txBody>
          <a:bodyPr>
            <a:noAutofit/>
          </a:bodyPr>
          <a:lstStyle/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Function and types of epithelium</a:t>
            </a:r>
            <a:endParaRPr lang="en-US" sz="2800" dirty="0">
              <a:solidFill>
                <a:srgbClr val="595959"/>
              </a:solidFill>
            </a:endParaRPr>
          </a:p>
          <a:p>
            <a:pPr>
              <a:spcBef>
                <a:spcPts val="12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Structure of epithelium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Types of covering/lining epithelium</a:t>
            </a:r>
          </a:p>
        </p:txBody>
      </p:sp>
    </p:spTree>
    <p:extLst>
      <p:ext uri="{BB962C8B-B14F-4D97-AF65-F5344CB8AC3E}">
        <p14:creationId xmlns:p14="http://schemas.microsoft.com/office/powerpoint/2010/main" val="3095515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127" y="124230"/>
            <a:ext cx="9010328" cy="92859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How is covering/lining epithelium categorized?</a:t>
            </a:r>
            <a:endParaRPr lang="en-US" dirty="0"/>
          </a:p>
        </p:txBody>
      </p:sp>
      <p:sp>
        <p:nvSpPr>
          <p:cNvPr id="61443" name="Content Placeholder 4"/>
          <p:cNvSpPr>
            <a:spLocks noGrp="1"/>
          </p:cNvSpPr>
          <p:nvPr>
            <p:ph idx="1"/>
          </p:nvPr>
        </p:nvSpPr>
        <p:spPr>
          <a:xfrm>
            <a:off x="1390523" y="2289832"/>
            <a:ext cx="6366129" cy="227242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09601"/>
                </a:solidFill>
              </a:rPr>
              <a:t>Shape of superficial cells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>
                <a:solidFill>
                  <a:srgbClr val="509601"/>
                </a:solidFill>
              </a:rPr>
              <a:t>Number of cell layers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>
                <a:solidFill>
                  <a:srgbClr val="509601"/>
                </a:solidFill>
              </a:rPr>
              <a:t>Presence of specialized structures </a:t>
            </a:r>
            <a:endParaRPr lang="en-US" sz="2800" dirty="0">
              <a:solidFill>
                <a:srgbClr val="5096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67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127" y="124230"/>
            <a:ext cx="9010328" cy="92859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How is covering/lining epithelium categorized?</a:t>
            </a:r>
            <a:endParaRPr lang="en-US" dirty="0"/>
          </a:p>
        </p:txBody>
      </p:sp>
      <p:sp>
        <p:nvSpPr>
          <p:cNvPr id="61443" name="Content Placeholder 4"/>
          <p:cNvSpPr>
            <a:spLocks noGrp="1"/>
          </p:cNvSpPr>
          <p:nvPr>
            <p:ph idx="1"/>
          </p:nvPr>
        </p:nvSpPr>
        <p:spPr>
          <a:xfrm>
            <a:off x="1390523" y="2289832"/>
            <a:ext cx="6997395" cy="227242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09601"/>
                </a:solidFill>
              </a:rPr>
              <a:t>Shape of superficial </a:t>
            </a:r>
            <a:r>
              <a:rPr lang="en-US" sz="2800" dirty="0" smtClean="0">
                <a:solidFill>
                  <a:srgbClr val="509601"/>
                </a:solidFill>
              </a:rPr>
              <a:t>cells</a:t>
            </a:r>
          </a:p>
          <a:p>
            <a:pPr>
              <a:spcBef>
                <a:spcPts val="600"/>
              </a:spcBef>
              <a:buClr>
                <a:srgbClr val="D47310"/>
              </a:buClr>
            </a:pPr>
            <a:r>
              <a:rPr lang="en-US" sz="2800" dirty="0"/>
              <a:t>Squamous: width &gt; height (flattened)</a:t>
            </a:r>
          </a:p>
          <a:p>
            <a:pPr>
              <a:spcBef>
                <a:spcPts val="600"/>
              </a:spcBef>
              <a:buClr>
                <a:srgbClr val="D47310"/>
              </a:buClr>
            </a:pPr>
            <a:r>
              <a:rPr lang="en-US" sz="2800" dirty="0"/>
              <a:t>Cuboidal: width = height (square, round)</a:t>
            </a:r>
          </a:p>
          <a:p>
            <a:pPr>
              <a:spcBef>
                <a:spcPts val="600"/>
              </a:spcBef>
              <a:buClr>
                <a:srgbClr val="D47310"/>
              </a:buClr>
            </a:pPr>
            <a:r>
              <a:rPr lang="en-US" sz="2800" dirty="0"/>
              <a:t>Columnar: width &lt; height  (tall </a:t>
            </a:r>
            <a:r>
              <a:rPr lang="en-US" sz="2800" dirty="0" smtClean="0"/>
              <a:t>and </a:t>
            </a:r>
            <a:r>
              <a:rPr lang="en-US" sz="2800" dirty="0"/>
              <a:t>slender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084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274638"/>
            <a:ext cx="91440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400" dirty="0" smtClean="0"/>
              <a:t>Epithelial cells have different shapes</a:t>
            </a:r>
            <a:endParaRPr lang="en-US" sz="3400" dirty="0"/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344507" y="3113755"/>
            <a:ext cx="42290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squamous cells are flat</a:t>
            </a:r>
            <a:endParaRPr lang="en-US" sz="2000" dirty="0">
              <a:latin typeface="+mj-lt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5079829" y="3113755"/>
            <a:ext cx="3674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cuboidal cells are cute and boxy</a:t>
            </a:r>
            <a:endParaRPr lang="en-US" sz="2000" dirty="0">
              <a:latin typeface="+mj-lt"/>
            </a:endParaRP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2314028" y="5818256"/>
            <a:ext cx="44968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+mj-lt"/>
              </a:rPr>
              <a:t>c</a:t>
            </a:r>
            <a:r>
              <a:rPr lang="en-US" sz="2000" dirty="0" smtClean="0">
                <a:latin typeface="+mj-lt"/>
              </a:rPr>
              <a:t>olumnar cells are tall and regal</a:t>
            </a:r>
            <a:endParaRPr lang="en-US" sz="2000" dirty="0">
              <a:latin typeface="+mj-lt"/>
            </a:endParaRPr>
          </a:p>
        </p:txBody>
      </p:sp>
      <p:pic>
        <p:nvPicPr>
          <p:cNvPr id="15" name="Picture 5" descr="F004_01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2505" y="1503195"/>
            <a:ext cx="3903975" cy="145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F004_012.jpg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78687" y="1516466"/>
            <a:ext cx="3937036" cy="143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F004_013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3163" y="4320796"/>
            <a:ext cx="3858624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2613892" y="2268534"/>
            <a:ext cx="394550" cy="949332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7262182" y="1984967"/>
            <a:ext cx="238707" cy="1212693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4635960" y="5424755"/>
            <a:ext cx="184945" cy="468503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8864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127" y="124230"/>
            <a:ext cx="9010328" cy="92859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How is covering/lining epithelium categorized?</a:t>
            </a:r>
            <a:endParaRPr lang="en-US" dirty="0"/>
          </a:p>
        </p:txBody>
      </p:sp>
      <p:sp>
        <p:nvSpPr>
          <p:cNvPr id="61443" name="Content Placeholder 4"/>
          <p:cNvSpPr>
            <a:spLocks noGrp="1"/>
          </p:cNvSpPr>
          <p:nvPr>
            <p:ph idx="1"/>
          </p:nvPr>
        </p:nvSpPr>
        <p:spPr>
          <a:xfrm>
            <a:off x="1390523" y="2289832"/>
            <a:ext cx="7632337" cy="227242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Shape of superficial cells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>
                <a:solidFill>
                  <a:srgbClr val="509601"/>
                </a:solidFill>
              </a:rPr>
              <a:t>Number of cell layers</a:t>
            </a:r>
          </a:p>
          <a:p>
            <a:pPr>
              <a:spcBef>
                <a:spcPts val="600"/>
              </a:spcBef>
              <a:buClr>
                <a:srgbClr val="D47310"/>
              </a:buClr>
            </a:pPr>
            <a:r>
              <a:rPr lang="en-US" sz="2800" dirty="0"/>
              <a:t>Simple: one layer of cells</a:t>
            </a:r>
          </a:p>
          <a:p>
            <a:pPr>
              <a:spcBef>
                <a:spcPts val="600"/>
              </a:spcBef>
              <a:buClr>
                <a:srgbClr val="D47310"/>
              </a:buClr>
            </a:pPr>
            <a:r>
              <a:rPr lang="en-US" sz="2800" dirty="0"/>
              <a:t>Stratified: two or more layers of cells</a:t>
            </a:r>
          </a:p>
          <a:p>
            <a:pPr>
              <a:spcBef>
                <a:spcPts val="600"/>
              </a:spcBef>
              <a:buClr>
                <a:srgbClr val="D47310"/>
              </a:buClr>
            </a:pPr>
            <a:r>
              <a:rPr lang="en-US" sz="2800" dirty="0"/>
              <a:t>Pseudostratified: all cells contact basal lamina, </a:t>
            </a:r>
            <a:br>
              <a:rPr lang="en-US" sz="2800" dirty="0"/>
            </a:br>
            <a:r>
              <a:rPr lang="en-US" sz="2800" dirty="0"/>
              <a:t>but not all cells reach lumen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 smtClean="0">
              <a:solidFill>
                <a:srgbClr val="5096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500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9962" y="1442492"/>
            <a:ext cx="4419690" cy="191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Simple epithelium: one layer of cells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71586" y="1368518"/>
            <a:ext cx="4142013" cy="192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894" t="52247" r="47611"/>
          <a:stretch/>
        </p:blipFill>
        <p:spPr bwMode="auto">
          <a:xfrm>
            <a:off x="2525713" y="3957604"/>
            <a:ext cx="4598971" cy="2328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317129" y="3200058"/>
            <a:ext cx="32875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Simple squamous epithelium</a:t>
            </a:r>
            <a:endParaRPr lang="en-US" sz="2000" dirty="0">
              <a:latin typeface="+mj-lt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4883555" y="3200058"/>
            <a:ext cx="32875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Simple cuboidal epithelium</a:t>
            </a:r>
            <a:endParaRPr lang="en-US" sz="2000" dirty="0">
              <a:latin typeface="+mj-lt"/>
            </a:endParaRP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2034404" y="6311415"/>
            <a:ext cx="44968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Simple ciliated columnar epithelium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31511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236" y="1007278"/>
            <a:ext cx="4516689" cy="470795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" y="5824125"/>
            <a:ext cx="9144000" cy="9336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Endothelium is simple squamous epithelium. 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It lines blood and lymphatic vessels.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" y="0"/>
            <a:ext cx="9144000" cy="874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dirty="0" smtClean="0"/>
              <a:t>Simple Squamous Epithelium</a:t>
            </a:r>
            <a:endParaRPr lang="en-US" dirty="0"/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0" y="1994080"/>
            <a:ext cx="22557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Flattened squamous cells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in a single layer</a:t>
            </a:r>
            <a:endParaRPr lang="en-US" sz="2000" dirty="0">
              <a:latin typeface="+mj-l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972484" y="2532693"/>
            <a:ext cx="1319189" cy="7462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6608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" y="5824125"/>
            <a:ext cx="9144000" cy="9336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Mesothelium is simple squamous epithelium. 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It lines serous cavities (pleura, pericardium, peritoneum).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" y="0"/>
            <a:ext cx="9144000" cy="874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dirty="0" smtClean="0"/>
              <a:t>Simple Squamous Epithelium</a:t>
            </a:r>
            <a:endParaRPr lang="en-US" dirty="0"/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33926" y="2796239"/>
            <a:ext cx="22557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Flattened squamous cells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in a single layer</a:t>
            </a:r>
            <a:endParaRPr lang="en-US" sz="2000" dirty="0">
              <a:latin typeface="+mj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7000"/>
                    </a14:imgEffect>
                    <a14:imgEffect>
                      <a14:brightnessContrast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88303" y="1236654"/>
            <a:ext cx="3802294" cy="425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2239828" y="3334847"/>
            <a:ext cx="1319189" cy="7462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6400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295" y="857137"/>
            <a:ext cx="5524291" cy="490280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" y="5824125"/>
            <a:ext cx="9144000" cy="9336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Duct linings often have simple cuboidal epithelium, 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like this smallish duct in the pancreas.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" y="0"/>
            <a:ext cx="9144000" cy="874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dirty="0" smtClean="0"/>
              <a:t>Simple Cuboidal Epithelium</a:t>
            </a:r>
            <a:endParaRPr lang="en-US" dirty="0"/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" y="1810258"/>
            <a:ext cx="133672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Cuboidal cells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in one cute layer</a:t>
            </a:r>
            <a:endParaRPr lang="en-US" sz="2000" dirty="0">
              <a:latin typeface="+mj-l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170452" y="2399000"/>
            <a:ext cx="2171348" cy="258136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5973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Stratified and pseudostratified epithelium</a:t>
            </a:r>
            <a:endParaRPr lang="en-US" dirty="0"/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47402" y="4452878"/>
            <a:ext cx="37728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Stratified squamous epithelium</a:t>
            </a:r>
            <a:endParaRPr lang="en-US" sz="2000" dirty="0">
              <a:latin typeface="+mj-lt"/>
            </a:endParaRP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4380348" y="4452878"/>
            <a:ext cx="44968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Pseudostratified columnar epithelium</a:t>
            </a:r>
            <a:endParaRPr lang="en-US" sz="2000" dirty="0">
              <a:latin typeface="+mj-lt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7095" y="2391487"/>
            <a:ext cx="4259404" cy="202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37542" y="2117698"/>
            <a:ext cx="4213527" cy="223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988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725" y="900605"/>
            <a:ext cx="5668684" cy="509295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" y="0"/>
            <a:ext cx="9144000" cy="874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dirty="0" smtClean="0"/>
              <a:t>Stratified Squamous Epithelium</a:t>
            </a:r>
            <a:endParaRPr lang="en-US" dirty="0"/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7807280" y="1843678"/>
            <a:ext cx="133672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Several layers of squamous epithelial cells</a:t>
            </a:r>
            <a:endParaRPr lang="en-US" sz="2000" dirty="0">
              <a:latin typeface="+mj-l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6436094" y="2675391"/>
            <a:ext cx="1431892" cy="9437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1" y="5824125"/>
            <a:ext cx="9144000" cy="9336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  <a:defRPr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Mucous membranes are composed of stratified squamous epithelium.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4446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0" y="852427"/>
            <a:ext cx="5935062" cy="496134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" y="5874261"/>
            <a:ext cx="9144000" cy="9336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Some ducts are lined by stratified cuboidal epithelium, 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like this larger duct in the pancreas.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" y="0"/>
            <a:ext cx="9144000" cy="874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dirty="0" smtClean="0"/>
              <a:t>Stratified Cuboidal Epithelium</a:t>
            </a:r>
            <a:endParaRPr lang="en-US" dirty="0"/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7569178" y="1659854"/>
            <a:ext cx="133672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Cuboidal cells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in a few layers</a:t>
            </a:r>
            <a:endParaRPr lang="en-US" sz="2000" dirty="0">
              <a:latin typeface="+mj-l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430426" y="2205926"/>
            <a:ext cx="2286224" cy="301329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915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127" y="124230"/>
            <a:ext cx="9010328" cy="92859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How is covering/lining epithelium categorized?</a:t>
            </a:r>
            <a:endParaRPr lang="en-US" dirty="0"/>
          </a:p>
        </p:txBody>
      </p:sp>
      <p:sp>
        <p:nvSpPr>
          <p:cNvPr id="61443" name="Content Placeholder 4"/>
          <p:cNvSpPr>
            <a:spLocks noGrp="1"/>
          </p:cNvSpPr>
          <p:nvPr>
            <p:ph idx="1"/>
          </p:nvPr>
        </p:nvSpPr>
        <p:spPr>
          <a:xfrm>
            <a:off x="1390523" y="2289832"/>
            <a:ext cx="6366129" cy="227242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95959"/>
                </a:solidFill>
              </a:rPr>
              <a:t>Shape of superficial cells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>
                <a:solidFill>
                  <a:srgbClr val="595959"/>
                </a:solidFill>
              </a:rPr>
              <a:t>Number of cell layers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>
                <a:solidFill>
                  <a:srgbClr val="509601"/>
                </a:solidFill>
              </a:rPr>
              <a:t>Presence of specialized structures</a:t>
            </a:r>
          </a:p>
          <a:p>
            <a:pPr>
              <a:spcBef>
                <a:spcPts val="600"/>
              </a:spcBef>
              <a:buClr>
                <a:srgbClr val="D47310"/>
              </a:buClr>
            </a:pPr>
            <a:r>
              <a:rPr lang="en-US" sz="2800" dirty="0" smtClean="0"/>
              <a:t>Cilia</a:t>
            </a:r>
            <a:endParaRPr lang="en-US" sz="2800" dirty="0"/>
          </a:p>
          <a:p>
            <a:pPr>
              <a:spcBef>
                <a:spcPts val="600"/>
              </a:spcBef>
              <a:buClr>
                <a:srgbClr val="D47310"/>
              </a:buClr>
            </a:pPr>
            <a:r>
              <a:rPr lang="en-US" sz="2800" dirty="0" smtClean="0"/>
              <a:t>Microvilli</a:t>
            </a:r>
            <a:endParaRPr lang="en-US" sz="2800" dirty="0"/>
          </a:p>
          <a:p>
            <a:pPr>
              <a:spcBef>
                <a:spcPts val="600"/>
              </a:spcBef>
              <a:buClr>
                <a:srgbClr val="D47310"/>
              </a:buClr>
            </a:pPr>
            <a:r>
              <a:rPr lang="en-US" sz="2800" dirty="0" smtClean="0"/>
              <a:t>Keratin</a:t>
            </a:r>
            <a:endParaRPr lang="en-US" sz="2800" dirty="0">
              <a:solidFill>
                <a:srgbClr val="5096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360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4656" y="274638"/>
            <a:ext cx="9099303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Pseudostratified Ciliated Columnar Epithelium</a:t>
            </a:r>
            <a:endParaRPr lang="en-US" dirty="0"/>
          </a:p>
        </p:txBody>
      </p:sp>
      <p:pic>
        <p:nvPicPr>
          <p:cNvPr id="8" name="Picture 2" descr="F04_19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5704" y="1243343"/>
            <a:ext cx="7162133" cy="425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3"/>
          <p:cNvSpPr txBox="1">
            <a:spLocks/>
          </p:cNvSpPr>
          <p:nvPr/>
        </p:nvSpPr>
        <p:spPr>
          <a:xfrm>
            <a:off x="4500069" y="942126"/>
            <a:ext cx="1775474" cy="53271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</a:rPr>
              <a:t>g</a:t>
            </a:r>
            <a:r>
              <a:rPr lang="en-US" dirty="0" smtClean="0">
                <a:solidFill>
                  <a:srgbClr val="000000"/>
                </a:solidFill>
              </a:rPr>
              <a:t>oblet cell</a:t>
            </a: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6104793" y="946578"/>
            <a:ext cx="1298325" cy="53271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solidFill>
                  <a:srgbClr val="000000"/>
                </a:solidFill>
              </a:rPr>
              <a:t>cilia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" y="5740565"/>
            <a:ext cx="9144000" cy="9336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Respiratory epithelium is pseudostratified columnar,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with goblet cells and ciliated cells.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672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75989" y="-453739"/>
            <a:ext cx="4573699" cy="758333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7363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/>
              <a:t>Simple Columnar Epithelium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5740565"/>
            <a:ext cx="9144000" cy="9336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The epithelium of the small intestine is simple columnar, 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with goblet cells and absorptive cells with microvilli.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3815000" y="1109247"/>
            <a:ext cx="1775474" cy="53271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</a:rPr>
              <a:t>g</a:t>
            </a:r>
            <a:r>
              <a:rPr lang="en-US" dirty="0" smtClean="0">
                <a:solidFill>
                  <a:srgbClr val="000000"/>
                </a:solidFill>
              </a:rPr>
              <a:t>oblet cell</a:t>
            </a: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6255174" y="1464641"/>
            <a:ext cx="1798564" cy="53271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solidFill>
                  <a:srgbClr val="000000"/>
                </a:solidFill>
              </a:rPr>
              <a:t>microvilli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361050" y="1537468"/>
            <a:ext cx="300761" cy="735309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151452" y="1905122"/>
            <a:ext cx="1" cy="568195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534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086" y="591461"/>
            <a:ext cx="6196353" cy="534435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" y="6016151"/>
            <a:ext cx="9144000" cy="841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Keratin covers areas where skin is thin but needs protection.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" y="0"/>
            <a:ext cx="9144000" cy="874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dirty="0" smtClean="0"/>
              <a:t>Keratinized Stratified Squamous Epithelium</a:t>
            </a:r>
            <a:endParaRPr lang="en-US" dirty="0"/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" y="1977378"/>
            <a:ext cx="133672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Squamous cells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in several layers</a:t>
            </a:r>
            <a:endParaRPr lang="en-US" sz="2000" dirty="0">
              <a:latin typeface="+mj-l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170452" y="2356332"/>
            <a:ext cx="1285771" cy="209788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6702329" y="1561586"/>
            <a:ext cx="13367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Keratin</a:t>
            </a:r>
            <a:endParaRPr lang="en-US" sz="2000" dirty="0">
              <a:latin typeface="+mj-lt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931695" y="1832808"/>
            <a:ext cx="955254" cy="406543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962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4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4" r="462"/>
          <a:stretch/>
        </p:blipFill>
        <p:spPr>
          <a:xfrm>
            <a:off x="1747183" y="843050"/>
            <a:ext cx="5642461" cy="494248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" y="5824125"/>
            <a:ext cx="9144000" cy="9336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Areas that are always moist (like the esophagus) are often lined by stratified squamous epithelium without a layer of keratin.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" y="0"/>
            <a:ext cx="9144000" cy="874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dirty="0" smtClean="0"/>
              <a:t>Non-Keratinized Stratified Squamous Epithelium</a:t>
            </a:r>
            <a:endParaRPr lang="en-US" dirty="0"/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87582" y="2182514"/>
            <a:ext cx="133672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Squamous cells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in several layers</a:t>
            </a:r>
            <a:endParaRPr lang="en-US" sz="2000" dirty="0">
              <a:latin typeface="+mj-l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258033" y="2561468"/>
            <a:ext cx="1285771" cy="209788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3152729" y="826273"/>
            <a:ext cx="18050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+mj-lt"/>
              </a:rPr>
              <a:t>No keratin!</a:t>
            </a:r>
            <a:endParaRPr lang="en-US" sz="2000" dirty="0">
              <a:latin typeface="+mj-lt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938874" y="1214476"/>
            <a:ext cx="4450" cy="590371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175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Epithelium Lecture Outline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63149" y="2417338"/>
            <a:ext cx="5979896" cy="2686863"/>
          </a:xfrm>
        </p:spPr>
        <p:txBody>
          <a:bodyPr>
            <a:noAutofit/>
          </a:bodyPr>
          <a:lstStyle/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Function and types of epithelium</a:t>
            </a:r>
            <a:endParaRPr lang="en-US" sz="2800" dirty="0">
              <a:solidFill>
                <a:srgbClr val="595959"/>
              </a:solidFill>
            </a:endParaRPr>
          </a:p>
          <a:p>
            <a:pPr>
              <a:spcBef>
                <a:spcPts val="12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Structure of epithelium</a:t>
            </a:r>
          </a:p>
          <a:p>
            <a:pPr>
              <a:spcBef>
                <a:spcPts val="12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Types of covering/lining epithelium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Types of glandular epithelium</a:t>
            </a:r>
          </a:p>
        </p:txBody>
      </p:sp>
    </p:spTree>
    <p:extLst>
      <p:ext uri="{BB962C8B-B14F-4D97-AF65-F5344CB8AC3E}">
        <p14:creationId xmlns:p14="http://schemas.microsoft.com/office/powerpoint/2010/main" val="1521416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Content Placeholder 3"/>
          <p:cNvSpPr>
            <a:spLocks noGrp="1"/>
          </p:cNvSpPr>
          <p:nvPr>
            <p:ph idx="1"/>
          </p:nvPr>
        </p:nvSpPr>
        <p:spPr>
          <a:xfrm>
            <a:off x="864080" y="2306206"/>
            <a:ext cx="7939313" cy="314320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800" dirty="0" smtClean="0"/>
              <a:t>Mucous goblet cell: unicellular gland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Exocrine gland: retains connection with surface epithelium; hormones secreted through ducts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Endocrine gland: no connection with surface epithelium; hormones secreted through blood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Types of Glandular Epithelia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40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160280" y="262309"/>
            <a:ext cx="9538551" cy="9336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dirty="0" smtClean="0"/>
              <a:t>Formation of glands from surface epithelium</a:t>
            </a:r>
            <a:endParaRPr lang="en-US" dirty="0"/>
          </a:p>
        </p:txBody>
      </p:sp>
      <p:pic>
        <p:nvPicPr>
          <p:cNvPr id="4" name="Picture 2" descr="F04_2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40" y="1852088"/>
            <a:ext cx="88328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918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392012" y="678100"/>
            <a:ext cx="2876800" cy="796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sz="2800" dirty="0" smtClean="0">
                <a:solidFill>
                  <a:srgbClr val="FF5F09"/>
                </a:solidFill>
                <a:latin typeface="Calibri"/>
              </a:rPr>
              <a:t>Exocrine gland</a:t>
            </a:r>
            <a:endParaRPr lang="en-US" sz="2800" dirty="0">
              <a:solidFill>
                <a:srgbClr val="FF5F09"/>
              </a:solidFill>
              <a:latin typeface="Calibri"/>
            </a:endParaRPr>
          </a:p>
        </p:txBody>
      </p:sp>
      <p:pic>
        <p:nvPicPr>
          <p:cNvPr id="2" name="Picture 1" descr="glands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8284" y="1675905"/>
            <a:ext cx="5015371" cy="411039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349129" y="678100"/>
            <a:ext cx="2876800" cy="796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20"/>
              </a:lnSpc>
              <a:defRPr/>
            </a:pPr>
            <a:r>
              <a:rPr lang="en-US" sz="2800" dirty="0" smtClean="0">
                <a:solidFill>
                  <a:srgbClr val="FF5F09"/>
                </a:solidFill>
                <a:latin typeface="Calibri"/>
              </a:rPr>
              <a:t>Endocrine gland</a:t>
            </a:r>
            <a:endParaRPr lang="en-US" sz="2800" dirty="0">
              <a:solidFill>
                <a:srgbClr val="FF5F09"/>
              </a:solidFill>
              <a:latin typeface="Calibri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651425" y="5349040"/>
            <a:ext cx="1517019" cy="61555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0" rIns="9144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Secretory</a:t>
            </a:r>
            <a:br>
              <a:rPr lang="en-US" sz="2000" dirty="0" smtClean="0">
                <a:solidFill>
                  <a:prstClr val="black"/>
                </a:solidFill>
                <a:latin typeface="Calibri"/>
              </a:rPr>
            </a:b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portion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92869" y="5218878"/>
            <a:ext cx="737115" cy="328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6334880" y="5349040"/>
            <a:ext cx="1517019" cy="61555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0" rIns="9144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Secretory</a:t>
            </a:r>
            <a:br>
              <a:rPr lang="en-US" sz="2000" dirty="0" smtClean="0">
                <a:solidFill>
                  <a:prstClr val="black"/>
                </a:solidFill>
                <a:latin typeface="Calibri"/>
              </a:rPr>
            </a:b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portion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45064" y="4891729"/>
            <a:ext cx="504786" cy="549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371347" y="4323374"/>
            <a:ext cx="753452" cy="163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802137" y="2877965"/>
            <a:ext cx="1120945" cy="131601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7099623" y="4192445"/>
            <a:ext cx="1517019" cy="307777"/>
          </a:xfrm>
          <a:prstGeom prst="rect">
            <a:avLst/>
          </a:prstGeom>
          <a:noFill/>
        </p:spPr>
        <p:txBody>
          <a:bodyPr vert="horz" wrap="square" lIns="91440" tIns="0" rIns="9144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Blood vessel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6884597" y="2708621"/>
            <a:ext cx="1727687" cy="615553"/>
          </a:xfrm>
          <a:prstGeom prst="rect">
            <a:avLst/>
          </a:prstGeom>
          <a:noFill/>
        </p:spPr>
        <p:txBody>
          <a:bodyPr vert="horz" wrap="square" lIns="91440" tIns="0" rIns="9144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Disappearance of duct cells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5208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Content Placeholder 3"/>
          <p:cNvSpPr>
            <a:spLocks noGrp="1"/>
          </p:cNvSpPr>
          <p:nvPr>
            <p:ph idx="1"/>
          </p:nvPr>
        </p:nvSpPr>
        <p:spPr>
          <a:xfrm>
            <a:off x="728450" y="2054423"/>
            <a:ext cx="7939313" cy="314320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Merocrine</a:t>
            </a:r>
            <a:r>
              <a:rPr lang="en-US" sz="2800" dirty="0"/>
              <a:t>: secretory granules leave cell by exocytosis.  Most common method.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Holocrine</a:t>
            </a:r>
            <a:r>
              <a:rPr lang="en-US" sz="2800" dirty="0"/>
              <a:t>: Secretory product shed with entire cell. Example: sebaceous gland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Apocrine</a:t>
            </a:r>
            <a:r>
              <a:rPr lang="en-US" sz="2800" dirty="0"/>
              <a:t>: secretory product shed with apical cytoplasm. Example: mammary gland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Methods of secretion in exocrine glands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049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Content Placeholder 5"/>
          <p:cNvSpPr>
            <a:spLocks noGrp="1"/>
          </p:cNvSpPr>
          <p:nvPr>
            <p:ph sz="half" idx="1"/>
          </p:nvPr>
        </p:nvSpPr>
        <p:spPr>
          <a:xfrm>
            <a:off x="5303982" y="1846780"/>
            <a:ext cx="3733674" cy="3997161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Secretes by merocrine mode of secretion: exocytosis of product at apical end of cell.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By far the most common type of exocrine gland based on mode of secretion.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6888" y="147947"/>
            <a:ext cx="8229600" cy="912149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Merocrine gland</a:t>
            </a:r>
            <a:endParaRPr lang="en-US" dirty="0"/>
          </a:p>
        </p:txBody>
      </p:sp>
      <p:pic>
        <p:nvPicPr>
          <p:cNvPr id="5" name="Picture 4" descr="M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347" y="1192401"/>
            <a:ext cx="4965700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87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Content Placeholder 5"/>
          <p:cNvSpPr>
            <a:spLocks noGrp="1"/>
          </p:cNvSpPr>
          <p:nvPr>
            <p:ph sz="half" idx="1"/>
          </p:nvPr>
        </p:nvSpPr>
        <p:spPr>
          <a:xfrm>
            <a:off x="5501257" y="2302954"/>
            <a:ext cx="3474751" cy="229576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Secretion occurs by disintegration of secretory cells.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Example: sebaceous glands.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6888" y="147947"/>
            <a:ext cx="8229600" cy="912149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Holocrine gland</a:t>
            </a:r>
            <a:endParaRPr lang="en-US" dirty="0"/>
          </a:p>
        </p:txBody>
      </p:sp>
      <p:pic>
        <p:nvPicPr>
          <p:cNvPr id="2" name="Picture 1" descr="HG.jpg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32" t="910" r="652" b="1241"/>
          <a:stretch/>
        </p:blipFill>
        <p:spPr>
          <a:xfrm>
            <a:off x="254000" y="1465385"/>
            <a:ext cx="5099538" cy="493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22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Content Placeholder 5"/>
          <p:cNvSpPr>
            <a:spLocks noGrp="1"/>
          </p:cNvSpPr>
          <p:nvPr>
            <p:ph sz="half" idx="1"/>
          </p:nvPr>
        </p:nvSpPr>
        <p:spPr>
          <a:xfrm>
            <a:off x="5501257" y="2302954"/>
            <a:ext cx="3474751" cy="229576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Secretion occurs by loss of large amount of apical cytoplasm.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Example: mammary glands.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6888" y="147947"/>
            <a:ext cx="8229600" cy="912149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Apocrine gland</a:t>
            </a:r>
            <a:endParaRPr lang="en-US" dirty="0"/>
          </a:p>
        </p:txBody>
      </p:sp>
      <p:pic>
        <p:nvPicPr>
          <p:cNvPr id="5" name="Picture 4" descr="F004_02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067" y="1487013"/>
            <a:ext cx="489743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915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Content Placeholder 5"/>
          <p:cNvSpPr>
            <a:spLocks noGrp="1"/>
          </p:cNvSpPr>
          <p:nvPr>
            <p:ph sz="half" idx="1"/>
          </p:nvPr>
        </p:nvSpPr>
        <p:spPr>
          <a:xfrm>
            <a:off x="4907213" y="2732088"/>
            <a:ext cx="3908510" cy="16555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Note loss of apical portions of cytoplasm.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6888" y="147947"/>
            <a:ext cx="8229600" cy="912149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Mammary gland</a:t>
            </a:r>
            <a:endParaRPr lang="en-US" dirty="0"/>
          </a:p>
        </p:txBody>
      </p:sp>
      <p:pic>
        <p:nvPicPr>
          <p:cNvPr id="6" name="Picture 2" descr="F04_2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932" y="1119370"/>
            <a:ext cx="4020756" cy="542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057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Examples of glandular epithelial cells</a:t>
            </a:r>
            <a:endParaRPr lang="en-US" dirty="0"/>
          </a:p>
        </p:txBody>
      </p:sp>
      <p:sp>
        <p:nvSpPr>
          <p:cNvPr id="82947" name="Content Placeholder 3"/>
          <p:cNvSpPr>
            <a:spLocks noGrp="1"/>
          </p:cNvSpPr>
          <p:nvPr>
            <p:ph idx="1"/>
          </p:nvPr>
        </p:nvSpPr>
        <p:spPr>
          <a:xfrm>
            <a:off x="2494307" y="2092490"/>
            <a:ext cx="4234761" cy="3578846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 smtClean="0"/>
              <a:t>Ion transporting cells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Serous secretory cells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Mucous secretory cells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Neuroendocrine cells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Myoepithelial cells</a:t>
            </a:r>
          </a:p>
        </p:txBody>
      </p:sp>
    </p:spTree>
    <p:extLst>
      <p:ext uri="{BB962C8B-B14F-4D97-AF65-F5344CB8AC3E}">
        <p14:creationId xmlns:p14="http://schemas.microsoft.com/office/powerpoint/2010/main" val="507595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Ion-transporting cells</a:t>
            </a:r>
            <a:endParaRPr lang="en-US" dirty="0"/>
          </a:p>
        </p:txBody>
      </p:sp>
      <p:pic>
        <p:nvPicPr>
          <p:cNvPr id="83973" name="Picture 2" descr="F04_2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72458"/>
            <a:ext cx="40481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3688491" y="4080895"/>
            <a:ext cx="1009118" cy="461995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1" name="Content Placeholder 3"/>
          <p:cNvSpPr>
            <a:spLocks noGrp="1"/>
          </p:cNvSpPr>
          <p:nvPr>
            <p:ph sz="half" idx="1"/>
          </p:nvPr>
        </p:nvSpPr>
        <p:spPr>
          <a:xfrm>
            <a:off x="4343400" y="2204321"/>
            <a:ext cx="4800600" cy="347934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Deep invaginations of basal cell membranes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Zonula occludens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Mitochondria in basal cytoplasm provide energy for ion transport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Examples: proximal tubules in kidney</a:t>
            </a:r>
          </a:p>
        </p:txBody>
      </p:sp>
    </p:spTree>
    <p:extLst>
      <p:ext uri="{BB962C8B-B14F-4D97-AF65-F5344CB8AC3E}">
        <p14:creationId xmlns:p14="http://schemas.microsoft.com/office/powerpoint/2010/main" val="3373482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5599"/>
            <a:ext cx="8229600" cy="588391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Serous secretory cells</a:t>
            </a:r>
            <a:endParaRPr lang="en-US" dirty="0"/>
          </a:p>
        </p:txBody>
      </p:sp>
      <p:pic>
        <p:nvPicPr>
          <p:cNvPr id="8" name="Picture 2" descr="F04_2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763" y="1316038"/>
            <a:ext cx="3884560" cy="545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3"/>
          <p:cNvSpPr>
            <a:spLocks noGrp="1"/>
          </p:cNvSpPr>
          <p:nvPr>
            <p:ph sz="half" idx="1"/>
          </p:nvPr>
        </p:nvSpPr>
        <p:spPr>
          <a:xfrm>
            <a:off x="4956598" y="2228978"/>
            <a:ext cx="3744871" cy="3060157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Large rounded nucleus and abundant rough ER, Golgi and secretory granules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Examples: pancreatic acinar cells, serous cells in salivary glands</a:t>
            </a:r>
          </a:p>
        </p:txBody>
      </p:sp>
    </p:spTree>
    <p:extLst>
      <p:ext uri="{BB962C8B-B14F-4D97-AF65-F5344CB8AC3E}">
        <p14:creationId xmlns:p14="http://schemas.microsoft.com/office/powerpoint/2010/main" val="1908913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42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Serous secretory cells</a:t>
            </a:r>
            <a:endParaRPr lang="en-US" dirty="0"/>
          </a:p>
        </p:txBody>
      </p:sp>
      <p:pic>
        <p:nvPicPr>
          <p:cNvPr id="6" name="Picture 2" descr="F04_26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936657" y="678645"/>
            <a:ext cx="5273861" cy="650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11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61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Mucous secretory cells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"/>
          </p:nvPr>
        </p:nvSpPr>
        <p:spPr>
          <a:xfrm>
            <a:off x="4771652" y="1834451"/>
            <a:ext cx="3744871" cy="409579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Abundant rough ER, Golgi and secretory granules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Produce mucins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(protective, lubricant glycoproteins)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Examples: mucous cells in stomach, goblet cells in small and large intestine, and mucous cells in salivary glands</a:t>
            </a:r>
          </a:p>
        </p:txBody>
      </p:sp>
      <p:pic>
        <p:nvPicPr>
          <p:cNvPr id="5" name="Picture 2" descr="F04_3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954" y="1186027"/>
            <a:ext cx="2971800" cy="546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361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61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Goblet cells in small intestine</a:t>
            </a:r>
            <a:endParaRPr lang="en-US" dirty="0"/>
          </a:p>
        </p:txBody>
      </p:sp>
      <p:pic>
        <p:nvPicPr>
          <p:cNvPr id="6" name="Picture 2" descr="F04_30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27518" y="1454820"/>
            <a:ext cx="5538725" cy="487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37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61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Mucous secretory cells</a:t>
            </a:r>
            <a:endParaRPr lang="en-US" dirty="0"/>
          </a:p>
        </p:txBody>
      </p:sp>
      <p:pic>
        <p:nvPicPr>
          <p:cNvPr id="4" name="Picture 2" descr="F04_33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80409" y="1229132"/>
            <a:ext cx="6135558" cy="53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695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61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Neuroendocrine cells</a:t>
            </a:r>
            <a:endParaRPr lang="en-US" dirty="0"/>
          </a:p>
        </p:txBody>
      </p:sp>
      <p:pic>
        <p:nvPicPr>
          <p:cNvPr id="5" name="Picture 2" descr="F04_3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588" y="1312182"/>
            <a:ext cx="4038600" cy="513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4848917" y="2216650"/>
            <a:ext cx="3843508" cy="388619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Dense secretory granules in cytoplasm contain polypeptides and/or amines (like epinephrine and norepinephrine)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Scattered throughout the body</a:t>
            </a:r>
          </a:p>
        </p:txBody>
      </p:sp>
    </p:spTree>
    <p:extLst>
      <p:ext uri="{BB962C8B-B14F-4D97-AF65-F5344CB8AC3E}">
        <p14:creationId xmlns:p14="http://schemas.microsoft.com/office/powerpoint/2010/main" val="1167918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661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Myoepithelial cells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4848917" y="1834846"/>
            <a:ext cx="3843508" cy="4004375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Spindle-shaped cells found in glandular epithelial between basal lamina and basal cytoplasm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Embrace gland acini </a:t>
            </a:r>
            <a:r>
              <a:rPr lang="en-US" sz="2400" smtClean="0">
                <a:solidFill>
                  <a:srgbClr val="000000"/>
                </a:solidFill>
              </a:rPr>
              <a:t>like an “</a:t>
            </a:r>
            <a:r>
              <a:rPr lang="en-US" sz="2400" dirty="0" smtClean="0">
                <a:solidFill>
                  <a:srgbClr val="000000"/>
                </a:solidFill>
              </a:rPr>
              <a:t>octopus on a rock”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Contain actin: contract and squeeze out secretory product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9588" y="1600200"/>
            <a:ext cx="4038600" cy="4525963"/>
          </a:xfrm>
        </p:spPr>
      </p:pic>
    </p:spTree>
    <p:extLst>
      <p:ext uri="{BB962C8B-B14F-4D97-AF65-F5344CB8AC3E}">
        <p14:creationId xmlns:p14="http://schemas.microsoft.com/office/powerpoint/2010/main" val="4101409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Epithelium Lecture Outline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63149" y="2417338"/>
            <a:ext cx="5979896" cy="2686863"/>
          </a:xfrm>
        </p:spPr>
        <p:txBody>
          <a:bodyPr>
            <a:noAutofit/>
          </a:bodyPr>
          <a:lstStyle/>
          <a:p>
            <a:r>
              <a:rPr lang="en-US" sz="2800" dirty="0" smtClean="0"/>
              <a:t>Function and types of epithelium</a:t>
            </a: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2800" dirty="0" smtClean="0"/>
              <a:t>Structure of epithelium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Types of covering/lining epithelium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Types of glandular epithelium</a:t>
            </a:r>
          </a:p>
        </p:txBody>
      </p:sp>
    </p:spTree>
    <p:extLst>
      <p:ext uri="{BB962C8B-B14F-4D97-AF65-F5344CB8AC3E}">
        <p14:creationId xmlns:p14="http://schemas.microsoft.com/office/powerpoint/2010/main" val="2755124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4749</TotalTime>
  <Words>1562</Words>
  <Application>Microsoft Macintosh PowerPoint</Application>
  <PresentationFormat>On-screen Show (4:3)</PresentationFormat>
  <Paragraphs>321</Paragraphs>
  <Slides>78</Slides>
  <Notes>76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78</vt:i4>
      </vt:variant>
    </vt:vector>
  </HeadingPairs>
  <TitlesOfParts>
    <vt:vector size="81" baseType="lpstr">
      <vt:lpstr>Office Theme</vt:lpstr>
      <vt:lpstr>1_Office Theme</vt:lpstr>
      <vt:lpstr>2_Office Theme</vt:lpstr>
      <vt:lpstr>Epithelium</vt:lpstr>
      <vt:lpstr>Epithelium Lecture Objectives</vt:lpstr>
      <vt:lpstr>More Epithelium Lecture Objectives</vt:lpstr>
      <vt:lpstr>Epithelium Lecture Outline</vt:lpstr>
      <vt:lpstr>Epithelium Lecture Outline</vt:lpstr>
      <vt:lpstr>Functions of Epithelium</vt:lpstr>
      <vt:lpstr>Two Main Kinds of Epithelium</vt:lpstr>
      <vt:lpstr>Unique Characteristics of Epithelium</vt:lpstr>
      <vt:lpstr>Epithelium Lecture Outline</vt:lpstr>
      <vt:lpstr>Epithelium Lecture Outline</vt:lpstr>
      <vt:lpstr>PowerPoint Presentation</vt:lpstr>
      <vt:lpstr>PowerPoint Presentation</vt:lpstr>
      <vt:lpstr>PowerPoint Presentation</vt:lpstr>
      <vt:lpstr>Functions of Basal Lamina</vt:lpstr>
      <vt:lpstr>Don’t make this mistake!</vt:lpstr>
      <vt:lpstr>Epithelium Lecture Outline</vt:lpstr>
      <vt:lpstr>Intercellular junctions connect epithelial cells</vt:lpstr>
      <vt:lpstr>Intercellular Junctions</vt:lpstr>
      <vt:lpstr>Intercellular junctions</vt:lpstr>
      <vt:lpstr>Zona occludens (tight junction)</vt:lpstr>
      <vt:lpstr>Zona occludens (tight junction)</vt:lpstr>
      <vt:lpstr>PowerPoint Presentation</vt:lpstr>
      <vt:lpstr>Zonula adherens (belt desmosome)</vt:lpstr>
      <vt:lpstr>Macula adherens (spot desmosome)</vt:lpstr>
      <vt:lpstr>Macula adherens (spot desmosome)</vt:lpstr>
      <vt:lpstr>Macula adherens (spot desmosome)</vt:lpstr>
      <vt:lpstr>PowerPoint Presentation</vt:lpstr>
      <vt:lpstr>PowerPoint Presentation</vt:lpstr>
      <vt:lpstr>Spot desmosomes in stratum spinosum of skin</vt:lpstr>
      <vt:lpstr>PowerPoint Presentation</vt:lpstr>
      <vt:lpstr>PowerPoint Presentation</vt:lpstr>
      <vt:lpstr>PowerPoint Presentation</vt:lpstr>
      <vt:lpstr>Junctional complex of intercellular junctions</vt:lpstr>
      <vt:lpstr>Gap (communicating) junction</vt:lpstr>
      <vt:lpstr>PowerPoint Presentation</vt:lpstr>
      <vt:lpstr>Epithelium Lecture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Epithelium Lecture Outline</vt:lpstr>
      <vt:lpstr>How is covering/lining epithelium categorized?</vt:lpstr>
      <vt:lpstr>How is covering/lining epithelium categorized?</vt:lpstr>
      <vt:lpstr>PowerPoint Presentation</vt:lpstr>
      <vt:lpstr>How is covering/lining epithelium categorized?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is covering/lining epithelium categorized?</vt:lpstr>
      <vt:lpstr>PowerPoint Presentation</vt:lpstr>
      <vt:lpstr>PowerPoint Presentation</vt:lpstr>
      <vt:lpstr>PowerPoint Presentation</vt:lpstr>
      <vt:lpstr>PowerPoint Presentation</vt:lpstr>
      <vt:lpstr>Epithelium Lecture Outline</vt:lpstr>
      <vt:lpstr>Types of Glandular Epithelia</vt:lpstr>
      <vt:lpstr>PowerPoint Presentation</vt:lpstr>
      <vt:lpstr>PowerPoint Presentation</vt:lpstr>
      <vt:lpstr>Methods of secretion in exocrine glands</vt:lpstr>
      <vt:lpstr>Merocrine gland</vt:lpstr>
      <vt:lpstr>Holocrine gland</vt:lpstr>
      <vt:lpstr>Apocrine gland</vt:lpstr>
      <vt:lpstr>Mammary gland</vt:lpstr>
      <vt:lpstr>Examples of glandular epithelial cells</vt:lpstr>
      <vt:lpstr>Ion-transporting cells</vt:lpstr>
      <vt:lpstr>Serous secretory cells</vt:lpstr>
      <vt:lpstr>Serous secretory cells</vt:lpstr>
      <vt:lpstr>Mucous secretory cells</vt:lpstr>
      <vt:lpstr>Goblet cells in small intestine</vt:lpstr>
      <vt:lpstr>Mucous secretory cells</vt:lpstr>
      <vt:lpstr>Neuroendocrine cells</vt:lpstr>
      <vt:lpstr>Myoepithelial cells</vt:lpstr>
      <vt:lpstr>Epithelium Lecture Outline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Krafts</dc:creator>
  <cp:lastModifiedBy>kkrafts</cp:lastModifiedBy>
  <cp:revision>516</cp:revision>
  <cp:lastPrinted>2017-08-22T23:16:55Z</cp:lastPrinted>
  <dcterms:created xsi:type="dcterms:W3CDTF">2011-10-27T17:49:46Z</dcterms:created>
  <dcterms:modified xsi:type="dcterms:W3CDTF">2017-08-22T23:38:26Z</dcterms:modified>
</cp:coreProperties>
</file>