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4"/>
  </p:notesMasterIdLst>
  <p:handoutMasterIdLst>
    <p:handoutMasterId r:id="rId35"/>
  </p:handoutMasterIdLst>
  <p:sldIdLst>
    <p:sldId id="437" r:id="rId3"/>
    <p:sldId id="339" r:id="rId4"/>
    <p:sldId id="453" r:id="rId5"/>
    <p:sldId id="440" r:id="rId6"/>
    <p:sldId id="341" r:id="rId7"/>
    <p:sldId id="422" r:id="rId8"/>
    <p:sldId id="441" r:id="rId9"/>
    <p:sldId id="417" r:id="rId10"/>
    <p:sldId id="442" r:id="rId11"/>
    <p:sldId id="259" r:id="rId12"/>
    <p:sldId id="261" r:id="rId13"/>
    <p:sldId id="443" r:id="rId14"/>
    <p:sldId id="421" r:id="rId15"/>
    <p:sldId id="420" r:id="rId16"/>
    <p:sldId id="352" r:id="rId17"/>
    <p:sldId id="444" r:id="rId18"/>
    <p:sldId id="418" r:id="rId19"/>
    <p:sldId id="445" r:id="rId20"/>
    <p:sldId id="357" r:id="rId21"/>
    <p:sldId id="388" r:id="rId22"/>
    <p:sldId id="446" r:id="rId23"/>
    <p:sldId id="360" r:id="rId24"/>
    <p:sldId id="455" r:id="rId25"/>
    <p:sldId id="447" r:id="rId26"/>
    <p:sldId id="423" r:id="rId27"/>
    <p:sldId id="361" r:id="rId28"/>
    <p:sldId id="362" r:id="rId29"/>
    <p:sldId id="266" r:id="rId30"/>
    <p:sldId id="449" r:id="rId31"/>
    <p:sldId id="450" r:id="rId32"/>
    <p:sldId id="451" r:id="rId3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5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DE5"/>
    <a:srgbClr val="ECA187"/>
    <a:srgbClr val="E19982"/>
    <a:srgbClr val="A67366"/>
    <a:srgbClr val="EC7D64"/>
    <a:srgbClr val="E59686"/>
    <a:srgbClr val="91C3E0"/>
    <a:srgbClr val="D47310"/>
    <a:srgbClr val="509601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1701" autoAdjust="0"/>
  </p:normalViewPr>
  <p:slideViewPr>
    <p:cSldViewPr snapToGrid="0">
      <p:cViewPr varScale="1">
        <p:scale>
          <a:sx n="117" d="100"/>
          <a:sy n="117" d="100"/>
        </p:scale>
        <p:origin x="1016" y="176"/>
      </p:cViewPr>
      <p:guideLst>
        <p:guide orient="horz" pos="2015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BD3312C-6F80-4196-8015-A7BC72FB513F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930EC17-0A1E-4D4D-AA59-E1E41C2787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71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32454F1-FF6E-43F7-B07D-532AE5D03EC5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F348F66-6D8A-402E-B9A5-41E10BE6E1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61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8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12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75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27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38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3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27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88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83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75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83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1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83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15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276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65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26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91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404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8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5885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600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85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85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85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089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276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276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27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2191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3848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9147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5338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8070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8132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9378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1961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18367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891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067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E98A3-4EB4-48E8-8C10-B40E4F1FC920}" type="datetimeFigureOut">
              <a:rPr lang="en-US" smtClean="0"/>
              <a:pPr/>
              <a:t>8/16/22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E98A3-4EB4-48E8-8C10-B40E4F1FC92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8/16/22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F5F04-1610-4E0B-9989-01C6ACF5D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468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026"/>
          <p:cNvSpPr txBox="1">
            <a:spLocks noChangeArrowheads="1"/>
          </p:cNvSpPr>
          <p:nvPr/>
        </p:nvSpPr>
        <p:spPr bwMode="auto">
          <a:xfrm>
            <a:off x="372140" y="5493638"/>
            <a:ext cx="3962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US" sz="3600" dirty="0">
                <a:solidFill>
                  <a:prstClr val="white"/>
                </a:solidFill>
                <a:latin typeface="Calibri"/>
              </a:rPr>
              <a:t>Early Embryology</a:t>
            </a:r>
            <a:br>
              <a:rPr lang="en-US" sz="3600" dirty="0">
                <a:solidFill>
                  <a:prstClr val="white"/>
                </a:solidFill>
                <a:latin typeface="Calibri"/>
              </a:rPr>
            </a:br>
            <a:r>
              <a:rPr lang="en-US" sz="2800" dirty="0">
                <a:solidFill>
                  <a:prstClr val="white"/>
                </a:solidFill>
                <a:latin typeface="Calibri"/>
              </a:rPr>
              <a:t>Kristine Krafts, M.D.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-6865"/>
            <a:ext cx="4572000" cy="68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10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4629" y="1754809"/>
            <a:ext cx="796217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8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In general, what happens in the first and second phases of the embryonic period?</a:t>
            </a:r>
          </a:p>
          <a:p>
            <a:pPr marL="457200" indent="-457200">
              <a:spcBef>
                <a:spcPts val="18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What happens during week 1 and 2?</a:t>
            </a:r>
          </a:p>
          <a:p>
            <a:pPr marL="457200" indent="-457200">
              <a:spcBef>
                <a:spcPts val="18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Describe what happens during gastrulation.</a:t>
            </a:r>
          </a:p>
          <a:p>
            <a:pPr marL="457200" indent="-457200">
              <a:spcBef>
                <a:spcPts val="18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How does the neural tube form, and what happens to it?</a:t>
            </a:r>
          </a:p>
          <a:p>
            <a:pPr marL="457200" indent="-457200">
              <a:spcBef>
                <a:spcPts val="18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What structures are derived from the endoderm, mesoderm, ectoderm, and neural crest?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</a:t>
            </a:r>
            <a:r>
              <a:rPr lang="en-US" dirty="0">
                <a:latin typeface="Calibri"/>
              </a:rPr>
              <a:t>Objectives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81276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General overview of prenatal development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1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Formation of bilaminar disk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Formation of trilaminar disk (gastrulation)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2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Formation of neural tube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Differentiation of mesoderm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Folding of embryo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359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General overview of prenatal development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3582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Prenatal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09" y="5562601"/>
            <a:ext cx="1676400" cy="5333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Fertilization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241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22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2014623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417905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001643" y="5105401"/>
            <a:ext cx="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914400" y="2614339"/>
            <a:ext cx="1600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Phase 1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Cellular </a:t>
            </a:r>
            <a:br>
              <a:rPr lang="en-US" sz="1800" dirty="0"/>
            </a:br>
            <a:r>
              <a:rPr lang="en-US" sz="1800" dirty="0"/>
              <a:t>proliferation </a:t>
            </a:r>
            <a:br>
              <a:rPr lang="en-US" sz="1800" dirty="0"/>
            </a:br>
            <a:r>
              <a:rPr lang="en-US" sz="1800" dirty="0"/>
              <a:t>and migration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808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189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581400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9846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438400" y="2614339"/>
            <a:ext cx="1981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Phase 2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Differentiation of internal &amp; external structures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012882" y="4343401"/>
            <a:ext cx="7315200" cy="304800"/>
            <a:chOff x="838200" y="3733800"/>
            <a:chExt cx="7315200" cy="3048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38200" y="3886200"/>
              <a:ext cx="73152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382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382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6383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383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384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8050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50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6051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0051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151613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8045564" y="4572001"/>
            <a:ext cx="565036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40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34000" y="2614339"/>
            <a:ext cx="1981200" cy="107106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Phase 3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Growth and maturation</a:t>
            </a:r>
          </a:p>
        </p:txBody>
      </p:sp>
      <p:sp>
        <p:nvSpPr>
          <p:cNvPr id="43" name="Left Brace 42"/>
          <p:cNvSpPr/>
          <p:nvPr/>
        </p:nvSpPr>
        <p:spPr>
          <a:xfrm rot="5400000">
            <a:off x="2438400" y="685800"/>
            <a:ext cx="304800" cy="32004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1600200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660066"/>
                </a:solidFill>
              </a:rPr>
              <a:t>Embryo</a:t>
            </a:r>
          </a:p>
        </p:txBody>
      </p:sp>
      <p:sp>
        <p:nvSpPr>
          <p:cNvPr id="45" name="Left Brace 44"/>
          <p:cNvSpPr/>
          <p:nvPr/>
        </p:nvSpPr>
        <p:spPr>
          <a:xfrm rot="5400000">
            <a:off x="6134100" y="266700"/>
            <a:ext cx="304800" cy="40386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5280082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Fetus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815918" y="4572000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7718678" y="5486401"/>
            <a:ext cx="12192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Delivery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8328278" y="5029201"/>
            <a:ext cx="0" cy="533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466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33400"/>
            <a:ext cx="7467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This YouTube video is awesome at explaining </a:t>
            </a:r>
            <a:br>
              <a:rPr lang="en-US" sz="2400" dirty="0"/>
            </a:br>
            <a:r>
              <a:rPr lang="en-US" sz="2400" dirty="0"/>
              <a:t>early embryonic development:</a:t>
            </a:r>
          </a:p>
          <a:p>
            <a:pPr algn="ctr">
              <a:spcBef>
                <a:spcPts val="1200"/>
              </a:spcBef>
            </a:pPr>
            <a:r>
              <a:rPr lang="en-US" sz="2400" dirty="0"/>
              <a:t>http://www.youtube.com/watch?v=rN3lep6roRI</a:t>
            </a:r>
          </a:p>
        </p:txBody>
      </p:sp>
      <p:pic>
        <p:nvPicPr>
          <p:cNvPr id="5" name="Picture 4" descr="youtub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362200"/>
            <a:ext cx="5562600" cy="398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17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General overview of prenatal development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50531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Prenatal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09" y="5562601"/>
            <a:ext cx="1676400" cy="5333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7F7F7F"/>
                </a:solidFill>
              </a:rPr>
              <a:t>Fertilization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241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22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2014623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417905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4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001643" y="5105401"/>
            <a:ext cx="0" cy="5334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914400" y="2614339"/>
            <a:ext cx="1600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Phase 1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Cellular </a:t>
            </a:r>
            <a:br>
              <a:rPr lang="en-US" sz="1800" dirty="0"/>
            </a:br>
            <a:r>
              <a:rPr lang="en-US" sz="1800" dirty="0"/>
              <a:t>proliferation </a:t>
            </a:r>
            <a:br>
              <a:rPr lang="en-US" sz="1800" dirty="0"/>
            </a:br>
            <a:r>
              <a:rPr lang="en-US" sz="1800" dirty="0"/>
              <a:t>and migration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808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5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189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6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581400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7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9846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8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438400" y="2614339"/>
            <a:ext cx="1981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Phase 2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Differentiation of internal &amp; external structures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012882" y="4343401"/>
            <a:ext cx="7315200" cy="304800"/>
            <a:chOff x="838200" y="3733800"/>
            <a:chExt cx="7315200" cy="3048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38200" y="3886200"/>
              <a:ext cx="73152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382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382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6383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383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384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8050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50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6051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0051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151613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8045564" y="4572001"/>
            <a:ext cx="565036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40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34000" y="2614339"/>
            <a:ext cx="1981200" cy="107106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Phase 3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>
                <a:solidFill>
                  <a:srgbClr val="7F7F7F"/>
                </a:solidFill>
              </a:rPr>
              <a:t>Growth and maturation</a:t>
            </a:r>
          </a:p>
        </p:txBody>
      </p:sp>
      <p:sp>
        <p:nvSpPr>
          <p:cNvPr id="43" name="Left Brace 42"/>
          <p:cNvSpPr/>
          <p:nvPr/>
        </p:nvSpPr>
        <p:spPr>
          <a:xfrm rot="5400000">
            <a:off x="2438400" y="685800"/>
            <a:ext cx="304800" cy="32004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1600200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Embryo</a:t>
            </a:r>
          </a:p>
        </p:txBody>
      </p:sp>
      <p:sp>
        <p:nvSpPr>
          <p:cNvPr id="45" name="Left Brace 44"/>
          <p:cNvSpPr/>
          <p:nvPr/>
        </p:nvSpPr>
        <p:spPr>
          <a:xfrm rot="5400000">
            <a:off x="6134100" y="266700"/>
            <a:ext cx="304800" cy="40386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5280082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Fetus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815918" y="4572000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7718678" y="5486401"/>
            <a:ext cx="12192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Delivery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8328278" y="5029201"/>
            <a:ext cx="0" cy="5334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034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1667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General overview of prenatal development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1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Formation of bilaminar disk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50159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11331" y="457200"/>
            <a:ext cx="8365591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Week 1: Differentiation of Morula into Blastocyst</a:t>
            </a:r>
          </a:p>
        </p:txBody>
      </p:sp>
      <p:pic>
        <p:nvPicPr>
          <p:cNvPr id="83970" name="Picture 2" descr="http://coursewareobjects.elsevier.com/objects/elr/TenCate8e/IC/images/002005.jpg"/>
          <p:cNvPicPr>
            <a:picLocks noChangeAspect="1" noChangeArrowheads="1"/>
          </p:cNvPicPr>
          <p:nvPr/>
        </p:nvPicPr>
        <p:blipFill rotWithShape="1">
          <a:blip r:embed="rId3" cstate="print"/>
          <a:srcRect l="646" t="1367" r="662" b="6640"/>
          <a:stretch/>
        </p:blipFill>
        <p:spPr bwMode="auto">
          <a:xfrm>
            <a:off x="435202" y="1875656"/>
            <a:ext cx="8327798" cy="315354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2438400" y="42672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05400" y="4267200"/>
            <a:ext cx="6858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90600" y="4912668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Morula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200" y="4912668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Blastocyst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054"/>
          <p:cNvSpPr txBox="1">
            <a:spLocks noChangeArrowheads="1"/>
          </p:cNvSpPr>
          <p:nvPr/>
        </p:nvSpPr>
        <p:spPr bwMode="auto">
          <a:xfrm>
            <a:off x="900607" y="152400"/>
            <a:ext cx="730680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Week 2: Formation of Bilaminar Germ Disk</a:t>
            </a:r>
          </a:p>
        </p:txBody>
      </p:sp>
      <p:pic>
        <p:nvPicPr>
          <p:cNvPr id="3" name="Picture 2" descr="Bilaminar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1" b="1766"/>
          <a:stretch/>
        </p:blipFill>
        <p:spPr>
          <a:xfrm>
            <a:off x="2540637" y="885301"/>
            <a:ext cx="4469763" cy="56678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586740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40120" y="3930962"/>
            <a:ext cx="1219200" cy="4308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dirty="0"/>
              <a:t>epiblast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7000" y="4432756"/>
            <a:ext cx="1295400" cy="4308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dirty="0"/>
              <a:t>hypoblast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2149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General overview of prenatal development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1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Formation of bilaminar disk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Formation of trilaminar disk (gastrulation)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7973" y="4453467"/>
            <a:ext cx="68648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509601"/>
                </a:solidFill>
              </a:rPr>
              <a:t>"It is not birth, marriage, or death, but gastrulation </a:t>
            </a:r>
          </a:p>
          <a:p>
            <a:pPr algn="ctr"/>
            <a:r>
              <a:rPr lang="en-US" sz="2400" dirty="0">
                <a:solidFill>
                  <a:srgbClr val="509601"/>
                </a:solidFill>
              </a:rPr>
              <a:t>which is truly the most important time in your life.”</a:t>
            </a:r>
          </a:p>
          <a:p>
            <a:pPr algn="ctr"/>
            <a:r>
              <a:rPr lang="en-US" sz="2400" dirty="0">
                <a:solidFill>
                  <a:srgbClr val="509601"/>
                </a:solidFill>
              </a:rPr>
              <a:t>- Lewis Wolpert (1986)</a:t>
            </a:r>
          </a:p>
          <a:p>
            <a:r>
              <a:rPr lang="en-US" sz="24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9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054"/>
          <p:cNvSpPr txBox="1">
            <a:spLocks noChangeArrowheads="1"/>
          </p:cNvSpPr>
          <p:nvPr/>
        </p:nvSpPr>
        <p:spPr bwMode="auto">
          <a:xfrm>
            <a:off x="961630" y="152400"/>
            <a:ext cx="726172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Gastrulation: formation of primitive streak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946" t="1672" r="65097" b="6697"/>
          <a:stretch/>
        </p:blipFill>
        <p:spPr>
          <a:xfrm>
            <a:off x="685800" y="1828800"/>
            <a:ext cx="3314700" cy="34571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66800" y="6172200"/>
            <a:ext cx="3048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28543">
            <a:off x="5873132" y="2259707"/>
            <a:ext cx="2033265" cy="30996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91000" y="2362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primitive streak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3124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primitive node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486400" y="4825258"/>
            <a:ext cx="8382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68060" y="4594432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epiblast</a:t>
            </a:r>
          </a:p>
        </p:txBody>
      </p:sp>
    </p:spTree>
    <p:extLst>
      <p:ext uri="{BB962C8B-B14F-4D97-AF65-F5344CB8AC3E}">
        <p14:creationId xmlns:p14="http://schemas.microsoft.com/office/powerpoint/2010/main" val="2068426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514600" y="3505200"/>
            <a:ext cx="1600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2054"/>
          <p:cNvSpPr txBox="1">
            <a:spLocks noChangeArrowheads="1"/>
          </p:cNvSpPr>
          <p:nvPr/>
        </p:nvSpPr>
        <p:spPr bwMode="auto">
          <a:xfrm>
            <a:off x="850025" y="152400"/>
            <a:ext cx="748494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Gastrulation: movement and differentiation </a:t>
            </a:r>
            <a:br>
              <a:rPr lang="en-US" sz="3200" dirty="0"/>
            </a:br>
            <a:r>
              <a:rPr lang="en-US" sz="3200" dirty="0"/>
              <a:t>of epiblast cells</a:t>
            </a:r>
          </a:p>
        </p:txBody>
      </p:sp>
      <p:sp>
        <p:nvSpPr>
          <p:cNvPr id="9" name="Text Box 2054"/>
          <p:cNvSpPr txBox="1">
            <a:spLocks noChangeArrowheads="1"/>
          </p:cNvSpPr>
          <p:nvPr/>
        </p:nvSpPr>
        <p:spPr bwMode="auto">
          <a:xfrm>
            <a:off x="1336961" y="5722203"/>
            <a:ext cx="65166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Epiblast cells give rise to </a:t>
            </a:r>
            <a:r>
              <a:rPr lang="en-US" sz="2400" b="1" dirty="0"/>
              <a:t>all three germ cell layers</a:t>
            </a:r>
            <a:r>
              <a:rPr lang="en-US" sz="2400" dirty="0"/>
              <a:t>!</a:t>
            </a:r>
            <a:br>
              <a:rPr lang="en-US" sz="2400" dirty="0"/>
            </a:br>
            <a:r>
              <a:rPr lang="en-US" sz="2400" dirty="0"/>
              <a:t>(the hypoblast does NOT turn into endoderm)</a:t>
            </a:r>
            <a:endParaRPr lang="en-US" sz="3200" dirty="0"/>
          </a:p>
        </p:txBody>
      </p:sp>
      <p:pic>
        <p:nvPicPr>
          <p:cNvPr id="2" name="Picture 1" descr="trilayer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447800"/>
            <a:ext cx="8613648" cy="39380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1445" y="1735667"/>
            <a:ext cx="2441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Bilaminar germ disk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77" y="3849511"/>
            <a:ext cx="9849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Epiblast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4110" y="4185354"/>
            <a:ext cx="1123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Hypoblast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6844" y="5060245"/>
            <a:ext cx="13433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Endoderm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16800" y="5064478"/>
            <a:ext cx="1473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Endoderm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3354" y="5064478"/>
            <a:ext cx="13433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Mesoderm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6025" y="2404533"/>
            <a:ext cx="19388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Primitive streak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8133" y="5064478"/>
            <a:ext cx="13433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Ectoderm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503333" y="4318000"/>
            <a:ext cx="211667" cy="790223"/>
          </a:xfrm>
          <a:prstGeom prst="line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518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6172200"/>
            <a:ext cx="3048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3404"/>
          <a:stretch/>
        </p:blipFill>
        <p:spPr>
          <a:xfrm>
            <a:off x="349756" y="1219200"/>
            <a:ext cx="8458200" cy="4248549"/>
          </a:xfrm>
          <a:prstGeom prst="rect">
            <a:avLst/>
          </a:prstGeom>
        </p:spPr>
      </p:pic>
      <p:sp>
        <p:nvSpPr>
          <p:cNvPr id="7" name="Text Box 2054"/>
          <p:cNvSpPr txBox="1">
            <a:spLocks noChangeArrowheads="1"/>
          </p:cNvSpPr>
          <p:nvPr/>
        </p:nvSpPr>
        <p:spPr bwMode="auto">
          <a:xfrm>
            <a:off x="1393637" y="329624"/>
            <a:ext cx="6397705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Gastrulation: formation of notochord</a:t>
            </a:r>
          </a:p>
        </p:txBody>
      </p:sp>
      <p:sp>
        <p:nvSpPr>
          <p:cNvPr id="8" name="Rectangle 7"/>
          <p:cNvSpPr/>
          <p:nvPr/>
        </p:nvSpPr>
        <p:spPr>
          <a:xfrm>
            <a:off x="403478" y="5181600"/>
            <a:ext cx="1524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2054"/>
          <p:cNvSpPr txBox="1">
            <a:spLocks noChangeArrowheads="1"/>
          </p:cNvSpPr>
          <p:nvPr/>
        </p:nvSpPr>
        <p:spPr bwMode="auto">
          <a:xfrm>
            <a:off x="1824066" y="5352872"/>
            <a:ext cx="54959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The notochord is super important because </a:t>
            </a:r>
            <a:br>
              <a:rPr lang="en-US" sz="2400" dirty="0"/>
            </a:br>
            <a:r>
              <a:rPr lang="en-US" sz="2400" dirty="0"/>
              <a:t>it tells the three layers what to do next.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76926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2811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General overview of prenatal development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Embryonic period phase 1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bilaminar disk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trilaminar disk (gastrulation)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2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1569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Prenatal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09" y="5562601"/>
            <a:ext cx="1676400" cy="5333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7F7F7F"/>
                </a:solidFill>
              </a:rPr>
              <a:t>Fertilization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241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1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22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2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2014623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3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417905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001643" y="5105401"/>
            <a:ext cx="0" cy="533400"/>
          </a:xfrm>
          <a:prstGeom prst="straightConnector1">
            <a:avLst/>
          </a:prstGeom>
          <a:ln>
            <a:solidFill>
              <a:srgbClr val="7F7F7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914400" y="2614339"/>
            <a:ext cx="1600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Phase 1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>
                <a:solidFill>
                  <a:srgbClr val="7F7F7F"/>
                </a:solidFill>
              </a:rPr>
              <a:t>Cellular </a:t>
            </a:r>
            <a:br>
              <a:rPr lang="en-US" sz="1800" dirty="0">
                <a:solidFill>
                  <a:srgbClr val="7F7F7F"/>
                </a:solidFill>
              </a:rPr>
            </a:br>
            <a:r>
              <a:rPr lang="en-US" sz="1800" dirty="0">
                <a:solidFill>
                  <a:srgbClr val="7F7F7F"/>
                </a:solidFill>
              </a:rPr>
              <a:t>proliferation </a:t>
            </a:r>
            <a:br>
              <a:rPr lang="en-US" sz="1800" dirty="0">
                <a:solidFill>
                  <a:srgbClr val="7F7F7F"/>
                </a:solidFill>
              </a:rPr>
            </a:br>
            <a:r>
              <a:rPr lang="en-US" sz="1800" dirty="0">
                <a:solidFill>
                  <a:srgbClr val="7F7F7F"/>
                </a:solidFill>
              </a:rPr>
              <a:t>and migration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808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189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581400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9846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438400" y="2614339"/>
            <a:ext cx="1981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Phase 2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Differentiation of internal &amp; external structures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012882" y="4343401"/>
            <a:ext cx="7315200" cy="304800"/>
            <a:chOff x="838200" y="3733800"/>
            <a:chExt cx="7315200" cy="3048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38200" y="3886200"/>
              <a:ext cx="73152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382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382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6383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383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384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8050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50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6051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0051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151613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8045564" y="4572001"/>
            <a:ext cx="565036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40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34000" y="2614339"/>
            <a:ext cx="1981200" cy="107106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Phase 3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>
                <a:solidFill>
                  <a:srgbClr val="7F7F7F"/>
                </a:solidFill>
              </a:rPr>
              <a:t>Growth and maturation</a:t>
            </a:r>
          </a:p>
        </p:txBody>
      </p:sp>
      <p:sp>
        <p:nvSpPr>
          <p:cNvPr id="43" name="Left Brace 42"/>
          <p:cNvSpPr/>
          <p:nvPr/>
        </p:nvSpPr>
        <p:spPr>
          <a:xfrm rot="5400000">
            <a:off x="2438400" y="685800"/>
            <a:ext cx="304800" cy="32004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1600200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Embryo</a:t>
            </a:r>
          </a:p>
        </p:txBody>
      </p:sp>
      <p:sp>
        <p:nvSpPr>
          <p:cNvPr id="45" name="Left Brace 44"/>
          <p:cNvSpPr/>
          <p:nvPr/>
        </p:nvSpPr>
        <p:spPr>
          <a:xfrm rot="5400000">
            <a:off x="6134100" y="266700"/>
            <a:ext cx="304800" cy="40386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5280082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Fetus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815918" y="4572000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0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7718678" y="5486401"/>
            <a:ext cx="12192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7F7F7F"/>
                </a:solidFill>
              </a:rPr>
              <a:t>Delivery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8328278" y="5029201"/>
            <a:ext cx="0" cy="533400"/>
          </a:xfrm>
          <a:prstGeom prst="straightConnector1">
            <a:avLst/>
          </a:prstGeom>
          <a:ln>
            <a:solidFill>
              <a:srgbClr val="7F7F7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219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General overview of prenatal development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Embryonic period phase 1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bilaminar disk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trilaminar disk (gastrulation)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2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Formation of neural tube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8183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054"/>
          <p:cNvSpPr txBox="1">
            <a:spLocks noChangeArrowheads="1"/>
          </p:cNvSpPr>
          <p:nvPr/>
        </p:nvSpPr>
        <p:spPr bwMode="auto">
          <a:xfrm>
            <a:off x="2308244" y="152400"/>
            <a:ext cx="4491534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Formation of Neural Tube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2607"/>
          <a:stretch/>
        </p:blipFill>
        <p:spPr>
          <a:xfrm>
            <a:off x="466376" y="1066800"/>
            <a:ext cx="8211248" cy="536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34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054"/>
          <p:cNvSpPr txBox="1">
            <a:spLocks noChangeArrowheads="1"/>
          </p:cNvSpPr>
          <p:nvPr/>
        </p:nvSpPr>
        <p:spPr bwMode="auto">
          <a:xfrm>
            <a:off x="1983238" y="152400"/>
            <a:ext cx="514155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Formation of the Neural Tube</a:t>
            </a:r>
          </a:p>
        </p:txBody>
      </p:sp>
      <p:pic>
        <p:nvPicPr>
          <p:cNvPr id="5" name="Picture 4" descr="Neural tube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800" y="838200"/>
            <a:ext cx="3683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80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3775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General overview of prenatal development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Embryonic period phase 1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bilaminar disk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trilaminar disk (gastrulation)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2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neural tube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Differentiation of mesoderm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34402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054"/>
          <p:cNvSpPr txBox="1">
            <a:spLocks noChangeArrowheads="1"/>
          </p:cNvSpPr>
          <p:nvPr/>
        </p:nvSpPr>
        <p:spPr bwMode="auto">
          <a:xfrm>
            <a:off x="2078834" y="152400"/>
            <a:ext cx="4950394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Differentiation of mesoderm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" y="5854760"/>
            <a:ext cx="5334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6096000"/>
            <a:ext cx="304800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05325" y="55626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0980BB-3EEA-0DD2-5E95-2B8AEAF4B486}"/>
              </a:ext>
            </a:extLst>
          </p:cNvPr>
          <p:cNvGrpSpPr/>
          <p:nvPr/>
        </p:nvGrpSpPr>
        <p:grpSpPr>
          <a:xfrm>
            <a:off x="2513156" y="1987034"/>
            <a:ext cx="4291631" cy="2883932"/>
            <a:chOff x="2197470" y="1524000"/>
            <a:chExt cx="4291631" cy="288393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2848"/>
            <a:stretch/>
          </p:blipFill>
          <p:spPr>
            <a:xfrm>
              <a:off x="2197698" y="1524000"/>
              <a:ext cx="4291403" cy="281940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032130" y="3657600"/>
              <a:ext cx="304800" cy="1524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197470" y="4038600"/>
              <a:ext cx="184666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29088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17" t="1200" r="1241" b="16902"/>
          <a:stretch/>
        </p:blipFill>
        <p:spPr>
          <a:xfrm>
            <a:off x="1411066" y="767238"/>
            <a:ext cx="6279242" cy="56165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05325" y="55626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53472" y="3356176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" y="49530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4400" y="51054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41862" y="50292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480060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24600" y="464820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 Box 2054"/>
          <p:cNvSpPr txBox="1">
            <a:spLocks noChangeArrowheads="1"/>
          </p:cNvSpPr>
          <p:nvPr/>
        </p:nvSpPr>
        <p:spPr bwMode="auto">
          <a:xfrm>
            <a:off x="220272" y="2470090"/>
            <a:ext cx="17357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/>
            <a:r>
              <a:rPr lang="en-US" sz="2800" dirty="0">
                <a:solidFill>
                  <a:prstClr val="black"/>
                </a:solidFill>
                <a:latin typeface="Calibri"/>
              </a:rPr>
              <a:t>Know this!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071109" y="654338"/>
            <a:ext cx="7577502" cy="6080414"/>
            <a:chOff x="1071109" y="320098"/>
            <a:chExt cx="7577502" cy="6080414"/>
          </a:xfrm>
        </p:grpSpPr>
        <p:sp>
          <p:nvSpPr>
            <p:cNvPr id="16" name="Rectangle 15"/>
            <p:cNvSpPr/>
            <p:nvPr/>
          </p:nvSpPr>
          <p:spPr>
            <a:xfrm>
              <a:off x="3276600" y="5209048"/>
              <a:ext cx="228600" cy="3048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071109" y="320098"/>
              <a:ext cx="7577502" cy="6080414"/>
              <a:chOff x="1071109" y="320098"/>
              <a:chExt cx="7577502" cy="6080414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1784462" y="320098"/>
                <a:ext cx="5747500" cy="1786100"/>
                <a:chOff x="1784462" y="320098"/>
                <a:chExt cx="5747500" cy="1786100"/>
              </a:xfrm>
            </p:grpSpPr>
            <p:sp>
              <p:nvSpPr>
                <p:cNvPr id="14" name="Rectangle 13"/>
                <p:cNvSpPr/>
                <p:nvPr/>
              </p:nvSpPr>
              <p:spPr>
                <a:xfrm>
                  <a:off x="1784462" y="397621"/>
                  <a:ext cx="1926781" cy="14452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4805138" y="320098"/>
                  <a:ext cx="1926781" cy="106290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008509" y="1504019"/>
                  <a:ext cx="1523453" cy="6021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43" name="Group 42"/>
              <p:cNvGrpSpPr/>
              <p:nvPr/>
            </p:nvGrpSpPr>
            <p:grpSpPr>
              <a:xfrm>
                <a:off x="1071109" y="835514"/>
                <a:ext cx="7577502" cy="5564998"/>
                <a:chOff x="1071109" y="634970"/>
                <a:chExt cx="7577502" cy="5564998"/>
              </a:xfrm>
            </p:grpSpPr>
            <p:grpSp>
              <p:nvGrpSpPr>
                <p:cNvPr id="42" name="Group 41"/>
                <p:cNvGrpSpPr/>
                <p:nvPr/>
              </p:nvGrpSpPr>
              <p:grpSpPr>
                <a:xfrm>
                  <a:off x="1102024" y="634970"/>
                  <a:ext cx="7305742" cy="1281388"/>
                  <a:chOff x="1102024" y="634970"/>
                  <a:chExt cx="7305742" cy="1281388"/>
                </a:xfrm>
              </p:grpSpPr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1102024" y="634970"/>
                    <a:ext cx="5537462" cy="1041396"/>
                    <a:chOff x="1102024" y="634970"/>
                    <a:chExt cx="5537462" cy="1041396"/>
                  </a:xfrm>
                </p:grpSpPr>
                <p:grpSp>
                  <p:nvGrpSpPr>
                    <p:cNvPr id="40" name="Group 39"/>
                    <p:cNvGrpSpPr/>
                    <p:nvPr/>
                  </p:nvGrpSpPr>
                  <p:grpSpPr>
                    <a:xfrm>
                      <a:off x="1102024" y="1086757"/>
                      <a:ext cx="2835434" cy="589609"/>
                      <a:chOff x="1102024" y="1086757"/>
                      <a:chExt cx="2835434" cy="589609"/>
                    </a:xfrm>
                  </p:grpSpPr>
                  <p:sp>
                    <p:nvSpPr>
                      <p:cNvPr id="6" name="TextBox 5"/>
                      <p:cNvSpPr txBox="1"/>
                      <p:nvPr/>
                    </p:nvSpPr>
                    <p:spPr>
                      <a:xfrm>
                        <a:off x="1102024" y="1086757"/>
                        <a:ext cx="2835434" cy="276999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 defTabSz="914400"/>
                        <a:r>
                          <a:rPr lang="en-US" sz="1200" dirty="0">
                            <a:solidFill>
                              <a:prstClr val="black"/>
                            </a:solidFill>
                          </a:rPr>
                          <a:t>Bones of the head</a:t>
                        </a:r>
                      </a:p>
                    </p:txBody>
                  </p:sp>
                  <p:sp>
                    <p:nvSpPr>
                      <p:cNvPr id="15" name="TextBox 14"/>
                      <p:cNvSpPr txBox="1"/>
                      <p:nvPr/>
                    </p:nvSpPr>
                    <p:spPr>
                      <a:xfrm>
                        <a:off x="1904887" y="1368589"/>
                        <a:ext cx="1313714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 defTabSz="914400"/>
                        <a:r>
                          <a:rPr lang="en-US" sz="1400" dirty="0">
                            <a:solidFill>
                              <a:prstClr val="black"/>
                            </a:solidFill>
                            <a:latin typeface="Calibri"/>
                          </a:rPr>
                          <a:t>Neural crest</a:t>
                        </a:r>
                      </a:p>
                    </p:txBody>
                  </p:sp>
                </p:grpSp>
                <p:grpSp>
                  <p:nvGrpSpPr>
                    <p:cNvPr id="34" name="Group 33"/>
                    <p:cNvGrpSpPr/>
                    <p:nvPr/>
                  </p:nvGrpSpPr>
                  <p:grpSpPr>
                    <a:xfrm>
                      <a:off x="4696505" y="634970"/>
                      <a:ext cx="1942981" cy="558771"/>
                      <a:chOff x="4696505" y="634970"/>
                      <a:chExt cx="1942981" cy="558771"/>
                    </a:xfrm>
                  </p:grpSpPr>
                  <p:sp>
                    <p:nvSpPr>
                      <p:cNvPr id="26" name="TextBox 25"/>
                      <p:cNvSpPr txBox="1"/>
                      <p:nvPr/>
                    </p:nvSpPr>
                    <p:spPr>
                      <a:xfrm>
                        <a:off x="4936509" y="885964"/>
                        <a:ext cx="1391214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 defTabSz="914400"/>
                        <a:r>
                          <a:rPr lang="en-US" sz="1400" dirty="0">
                            <a:solidFill>
                              <a:prstClr val="black"/>
                            </a:solidFill>
                            <a:latin typeface="Calibri"/>
                          </a:rPr>
                          <a:t>Neuroectoderm</a:t>
                        </a:r>
                      </a:p>
                    </p:txBody>
                  </p:sp>
                  <p:sp>
                    <p:nvSpPr>
                      <p:cNvPr id="32" name="TextBox 31"/>
                      <p:cNvSpPr txBox="1"/>
                      <p:nvPr/>
                    </p:nvSpPr>
                    <p:spPr>
                      <a:xfrm>
                        <a:off x="4696505" y="634970"/>
                        <a:ext cx="1942981" cy="276999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 defTabSz="914400"/>
                        <a:r>
                          <a:rPr lang="en-US" sz="1200" dirty="0">
                            <a:solidFill>
                              <a:prstClr val="black"/>
                            </a:solidFill>
                            <a:latin typeface="Calibri"/>
                          </a:rPr>
                          <a:t>Central nervous system</a:t>
                        </a:r>
                      </a:p>
                    </p:txBody>
                  </p:sp>
                </p:grpSp>
              </p:grpSp>
              <p:grpSp>
                <p:nvGrpSpPr>
                  <p:cNvPr id="33" name="Group 32"/>
                  <p:cNvGrpSpPr/>
                  <p:nvPr/>
                </p:nvGrpSpPr>
                <p:grpSpPr>
                  <a:xfrm>
                    <a:off x="5823263" y="1344931"/>
                    <a:ext cx="2584503" cy="571427"/>
                    <a:chOff x="5823263" y="1344931"/>
                    <a:chExt cx="2584503" cy="571427"/>
                  </a:xfrm>
                </p:grpSpPr>
                <p:sp>
                  <p:nvSpPr>
                    <p:cNvPr id="27" name="TextBox 26"/>
                    <p:cNvSpPr txBox="1"/>
                    <p:nvPr/>
                  </p:nvSpPr>
                  <p:spPr>
                    <a:xfrm>
                      <a:off x="5823263" y="1608581"/>
                      <a:ext cx="258450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 defTabSz="914400"/>
                      <a:r>
                        <a:rPr lang="en-US" sz="1400" dirty="0">
                          <a:solidFill>
                            <a:prstClr val="black"/>
                          </a:solidFill>
                          <a:latin typeface="Calibri"/>
                        </a:rPr>
                        <a:t>Intermediate plate mesoderm</a:t>
                      </a:r>
                    </a:p>
                  </p:txBody>
                </p:sp>
                <p:sp>
                  <p:nvSpPr>
                    <p:cNvPr id="35" name="TextBox 34"/>
                    <p:cNvSpPr txBox="1"/>
                    <p:nvPr/>
                  </p:nvSpPr>
                  <p:spPr>
                    <a:xfrm>
                      <a:off x="6315899" y="1344931"/>
                      <a:ext cx="1610191" cy="276999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 defTabSz="914400"/>
                      <a:r>
                        <a:rPr lang="en-US" sz="1200" dirty="0">
                          <a:solidFill>
                            <a:prstClr val="black"/>
                          </a:solidFill>
                          <a:latin typeface="Calibri"/>
                        </a:rPr>
                        <a:t>Urogenital system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p:txBody>
                </p:sp>
              </p:grpSp>
            </p:grpSp>
            <p:grpSp>
              <p:nvGrpSpPr>
                <p:cNvPr id="3" name="Group 2"/>
                <p:cNvGrpSpPr/>
                <p:nvPr/>
              </p:nvGrpSpPr>
              <p:grpSpPr>
                <a:xfrm>
                  <a:off x="3601767" y="3009132"/>
                  <a:ext cx="5046844" cy="2136763"/>
                  <a:chOff x="3601767" y="3009132"/>
                  <a:chExt cx="5046844" cy="2136763"/>
                </a:xfrm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5986616" y="3120383"/>
                    <a:ext cx="1775248" cy="202551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3" name="Rectangle 22"/>
                  <p:cNvSpPr/>
                  <p:nvPr/>
                </p:nvSpPr>
                <p:spPr>
                  <a:xfrm>
                    <a:off x="3764247" y="3164178"/>
                    <a:ext cx="1926781" cy="11496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6150824" y="3009132"/>
                    <a:ext cx="2114622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defTabSz="914400"/>
                    <a:r>
                      <a:rPr lang="en-US" sz="1400" dirty="0">
                        <a:solidFill>
                          <a:prstClr val="black"/>
                        </a:solidFill>
                        <a:latin typeface="Calibri"/>
                      </a:rPr>
                      <a:t>Lateral plate mesoderm</a:t>
                    </a:r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3886406" y="3052926"/>
                    <a:ext cx="16303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defTabSz="914400"/>
                    <a:r>
                      <a:rPr lang="en-US" sz="1400" dirty="0">
                        <a:solidFill>
                          <a:prstClr val="black"/>
                        </a:solidFill>
                        <a:latin typeface="Calibri"/>
                      </a:rPr>
                      <a:t>Paraxial mesoderm</a:t>
                    </a:r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5900763" y="3379580"/>
                    <a:ext cx="2747848" cy="46166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 defTabSz="914400"/>
                    <a:r>
                      <a:rPr lang="en-US" sz="1200" dirty="0">
                        <a:solidFill>
                          <a:prstClr val="black"/>
                        </a:solidFill>
                        <a:latin typeface="Calibri"/>
                      </a:rPr>
                      <a:t>Heart</a:t>
                    </a:r>
                  </a:p>
                  <a:p>
                    <a:pPr algn="ctr" defTabSz="914400"/>
                    <a:r>
                      <a:rPr lang="en-US" sz="1200" dirty="0">
                        <a:solidFill>
                          <a:prstClr val="black"/>
                        </a:solidFill>
                        <a:latin typeface="Calibri"/>
                      </a:rPr>
                      <a:t>Hematopoietic system</a:t>
                    </a:r>
                  </a:p>
                </p:txBody>
              </p: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3601767" y="3381391"/>
                    <a:ext cx="2189523" cy="646331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 defTabSz="914400"/>
                    <a:r>
                      <a:rPr lang="en-US" sz="1200" dirty="0">
                        <a:solidFill>
                          <a:srgbClr val="000000"/>
                        </a:solidFill>
                        <a:latin typeface="Calibri"/>
                      </a:rPr>
                      <a:t>All the muscles of the body</a:t>
                    </a:r>
                  </a:p>
                  <a:p>
                    <a:pPr algn="ctr" defTabSz="914400"/>
                    <a:r>
                      <a:rPr lang="en-US" sz="1200" dirty="0">
                        <a:solidFill>
                          <a:srgbClr val="000000"/>
                        </a:solidFill>
                        <a:latin typeface="Calibri"/>
                      </a:rPr>
                      <a:t>Most of the bones of the body (except the bones of the head)</a:t>
                    </a:r>
                  </a:p>
                </p:txBody>
              </p:sp>
            </p:grpSp>
            <p:grpSp>
              <p:nvGrpSpPr>
                <p:cNvPr id="19" name="Group 18"/>
                <p:cNvGrpSpPr/>
                <p:nvPr/>
              </p:nvGrpSpPr>
              <p:grpSpPr>
                <a:xfrm>
                  <a:off x="1071109" y="3020071"/>
                  <a:ext cx="3450278" cy="3179897"/>
                  <a:chOff x="1071109" y="3020071"/>
                  <a:chExt cx="3450278" cy="3179897"/>
                </a:xfrm>
              </p:grpSpPr>
              <p:grpSp>
                <p:nvGrpSpPr>
                  <p:cNvPr id="5" name="Group 4"/>
                  <p:cNvGrpSpPr/>
                  <p:nvPr/>
                </p:nvGrpSpPr>
                <p:grpSpPr>
                  <a:xfrm>
                    <a:off x="2165862" y="4936106"/>
                    <a:ext cx="2355525" cy="1263862"/>
                    <a:chOff x="2165862" y="4936106"/>
                    <a:chExt cx="2355525" cy="1263862"/>
                  </a:xfrm>
                </p:grpSpPr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417690" y="5047358"/>
                      <a:ext cx="2070834" cy="115261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/>
                      <a:endParaRPr lang="en-US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0" name="TextBox 29"/>
                    <p:cNvSpPr txBox="1"/>
                    <p:nvPr/>
                  </p:nvSpPr>
                  <p:spPr>
                    <a:xfrm>
                      <a:off x="2614747" y="4936106"/>
                      <a:ext cx="145689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 defTabSz="914400"/>
                      <a:r>
                        <a:rPr lang="en-US" sz="1400" dirty="0">
                          <a:solidFill>
                            <a:prstClr val="black"/>
                          </a:solidFill>
                          <a:latin typeface="Calibri"/>
                        </a:rPr>
                        <a:t>Endoderm</a:t>
                      </a:r>
                    </a:p>
                  </p:txBody>
                </p:sp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2165862" y="5263687"/>
                      <a:ext cx="2355525" cy="276999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 defTabSz="914400"/>
                      <a:r>
                        <a:rPr lang="en-US" sz="1200" dirty="0">
                          <a:solidFill>
                            <a:prstClr val="black"/>
                          </a:solidFill>
                          <a:latin typeface="Calibri"/>
                        </a:rPr>
                        <a:t>Lining of GI tract</a:t>
                      </a:r>
                    </a:p>
                  </p:txBody>
                </p:sp>
              </p:grpSp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1071109" y="3020071"/>
                    <a:ext cx="2005173" cy="1961594"/>
                    <a:chOff x="1071109" y="3020071"/>
                    <a:chExt cx="2005173" cy="1961594"/>
                  </a:xfrm>
                </p:grpSpPr>
                <p:sp>
                  <p:nvSpPr>
                    <p:cNvPr id="25" name="Rectangle 24"/>
                    <p:cNvSpPr/>
                    <p:nvPr/>
                  </p:nvSpPr>
                  <p:spPr>
                    <a:xfrm>
                      <a:off x="1355772" y="3098487"/>
                      <a:ext cx="1720510" cy="188317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/>
                      <a:endParaRPr lang="en-US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083823" y="3020071"/>
                      <a:ext cx="18164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 defTabSz="914400"/>
                      <a:r>
                        <a:rPr lang="en-US" sz="1400" dirty="0">
                          <a:solidFill>
                            <a:prstClr val="black"/>
                          </a:solidFill>
                          <a:latin typeface="Calibri"/>
                        </a:rPr>
                        <a:t>Surface ectoderm</a:t>
                      </a:r>
                    </a:p>
                  </p:txBody>
                </p:sp>
                <p:sp>
                  <p:nvSpPr>
                    <p:cNvPr id="39" name="TextBox 38"/>
                    <p:cNvSpPr txBox="1"/>
                    <p:nvPr/>
                  </p:nvSpPr>
                  <p:spPr>
                    <a:xfrm>
                      <a:off x="1071109" y="3358612"/>
                      <a:ext cx="1942981" cy="276999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 defTabSz="914400"/>
                      <a:r>
                        <a:rPr lang="en-US" sz="1200" dirty="0">
                          <a:solidFill>
                            <a:prstClr val="black"/>
                          </a:solidFill>
                          <a:latin typeface="Calibri"/>
                        </a:rPr>
                        <a:t>Epidermis</a:t>
                      </a: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734274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2973" y="1511222"/>
            <a:ext cx="7548916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General overview of prenatal development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95959"/>
                </a:solidFill>
              </a:rPr>
              <a:t>Embryonic period phase 1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bilaminar disk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trilaminar disk (gastrulation)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chemeClr val="bg1"/>
                </a:solidFill>
              </a:rPr>
              <a:t>Embryonic period phase 2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Formation of neural tube</a:t>
            </a:r>
          </a:p>
          <a:p>
            <a:pPr marL="742950" lvl="1" indent="-285750">
              <a:spcBef>
                <a:spcPts val="400"/>
              </a:spcBef>
              <a:buClr>
                <a:schemeClr val="tx1">
                  <a:lumMod val="65000"/>
                  <a:lumOff val="35000"/>
                </a:schemeClr>
              </a:buClr>
              <a:buFont typeface="Arial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Differentiation of mesoderm</a:t>
            </a:r>
          </a:p>
          <a:p>
            <a:pPr marL="742950" lvl="1" indent="-285750">
              <a:spcBef>
                <a:spcPts val="400"/>
              </a:spcBef>
              <a:buClr>
                <a:srgbClr val="509601"/>
              </a:buClr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Folding of embryo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E054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Embryology Lecture Outline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054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41286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5854760"/>
            <a:ext cx="5334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44" b="7186"/>
          <a:stretch/>
        </p:blipFill>
        <p:spPr>
          <a:xfrm>
            <a:off x="2451937" y="1066800"/>
            <a:ext cx="4215923" cy="185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2848"/>
          <a:stretch/>
        </p:blipFill>
        <p:spPr>
          <a:xfrm>
            <a:off x="2414197" y="3505200"/>
            <a:ext cx="4291403" cy="2819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3899" y="6096000"/>
            <a:ext cx="304800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56388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19800" y="29718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81800" y="1676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Lateral plate mesoderm splits in two.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4265473"/>
            <a:ext cx="2133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part remains near the ectoderm.</a:t>
            </a:r>
          </a:p>
          <a:p>
            <a:endParaRPr lang="en-US" dirty="0"/>
          </a:p>
          <a:p>
            <a:r>
              <a:rPr lang="en-US" dirty="0"/>
              <a:t>The other part follows the endoderm.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6248400" y="2094387"/>
            <a:ext cx="533400" cy="80665"/>
          </a:xfrm>
          <a:prstGeom prst="line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248400" y="2175052"/>
            <a:ext cx="533400" cy="147935"/>
          </a:xfrm>
          <a:prstGeom prst="line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324600" y="5334000"/>
            <a:ext cx="533400" cy="147935"/>
          </a:xfrm>
          <a:prstGeom prst="line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6324600" y="4648200"/>
            <a:ext cx="533400" cy="80665"/>
          </a:xfrm>
          <a:prstGeom prst="line">
            <a:avLst/>
          </a:prstGeom>
          <a:ln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2054"/>
          <p:cNvSpPr txBox="1">
            <a:spLocks noChangeArrowheads="1"/>
          </p:cNvSpPr>
          <p:nvPr/>
        </p:nvSpPr>
        <p:spPr bwMode="auto">
          <a:xfrm>
            <a:off x="2620869" y="152400"/>
            <a:ext cx="38663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Folding of the Embryo</a:t>
            </a:r>
          </a:p>
        </p:txBody>
      </p:sp>
    </p:spTree>
    <p:extLst>
      <p:ext uri="{BB962C8B-B14F-4D97-AF65-F5344CB8AC3E}">
        <p14:creationId xmlns:p14="http://schemas.microsoft.com/office/powerpoint/2010/main" val="247567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05325" y="55626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19800" y="29718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3129"/>
          <a:stretch/>
        </p:blipFill>
        <p:spPr>
          <a:xfrm>
            <a:off x="762000" y="1447800"/>
            <a:ext cx="3737756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2272"/>
          <a:stretch/>
        </p:blipFill>
        <p:spPr>
          <a:xfrm>
            <a:off x="4945789" y="1447800"/>
            <a:ext cx="3678249" cy="38481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2000" y="49530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4400" y="51054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41862" y="50292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2000" y="5530334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Endodermal layer (lined by mesoderm) bends, the edges reaching towards each other, meeting in front to form the gut.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6800" y="5530334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Ectodermal layer (lined by mesoderm) grows forward, reaches around the gut, and zips up the front to form the anterior body wall.</a:t>
            </a:r>
          </a:p>
        </p:txBody>
      </p:sp>
      <p:sp>
        <p:nvSpPr>
          <p:cNvPr id="17" name="Text Box 2054"/>
          <p:cNvSpPr txBox="1">
            <a:spLocks noChangeArrowheads="1"/>
          </p:cNvSpPr>
          <p:nvPr/>
        </p:nvSpPr>
        <p:spPr bwMode="auto">
          <a:xfrm>
            <a:off x="2620869" y="152400"/>
            <a:ext cx="38663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Folding of the Embryo</a:t>
            </a:r>
          </a:p>
        </p:txBody>
      </p:sp>
      <p:sp>
        <p:nvSpPr>
          <p:cNvPr id="3" name="Rectangle 2"/>
          <p:cNvSpPr/>
          <p:nvPr/>
        </p:nvSpPr>
        <p:spPr>
          <a:xfrm>
            <a:off x="3010596" y="3930588"/>
            <a:ext cx="1456033" cy="6897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923914" y="3906106"/>
            <a:ext cx="393793" cy="763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1911319">
            <a:off x="2855368" y="3879738"/>
            <a:ext cx="83461" cy="45719"/>
          </a:xfrm>
          <a:prstGeom prst="rect">
            <a:avLst/>
          </a:prstGeom>
          <a:solidFill>
            <a:srgbClr val="ECA1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1911319">
            <a:off x="2802909" y="3845857"/>
            <a:ext cx="63353" cy="45719"/>
          </a:xfrm>
          <a:prstGeom prst="rect">
            <a:avLst/>
          </a:prstGeom>
          <a:solidFill>
            <a:srgbClr val="FEED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17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5854760"/>
            <a:ext cx="5334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05325" y="55626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19800" y="29718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2000" y="49530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4400" y="51054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41862" y="50292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2100"/>
          <a:stretch/>
        </p:blipFill>
        <p:spPr>
          <a:xfrm>
            <a:off x="3276600" y="1445335"/>
            <a:ext cx="3505200" cy="35618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" y="480060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429000" y="472440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Box 2054"/>
          <p:cNvSpPr txBox="1">
            <a:spLocks noChangeArrowheads="1"/>
          </p:cNvSpPr>
          <p:nvPr/>
        </p:nvSpPr>
        <p:spPr bwMode="auto">
          <a:xfrm>
            <a:off x="2620869" y="152400"/>
            <a:ext cx="38663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Folding of the Embryo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1000" y="53340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Amnion (and amniotic cavity) comes along for the ride, eventually surrounding entire embryo.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90600" y="4191000"/>
            <a:ext cx="2438400" cy="1219200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4580233" y="3886200"/>
            <a:ext cx="1668167" cy="914400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48400" y="46482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Gut (lined by endoderm, surrounded by mesoderm)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 flipV="1">
            <a:off x="4876802" y="4495800"/>
            <a:ext cx="761998" cy="990600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562600" y="54102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Anterior thoracic wall (mesoderm covered with ectoderm)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4724400" y="1447800"/>
            <a:ext cx="762000" cy="762000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486400" y="118246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Back, with ectoderm overlying neural tube </a:t>
            </a:r>
          </a:p>
        </p:txBody>
      </p:sp>
    </p:spTree>
    <p:extLst>
      <p:ext uri="{BB962C8B-B14F-4D97-AF65-F5344CB8AC3E}">
        <p14:creationId xmlns:p14="http://schemas.microsoft.com/office/powerpoint/2010/main" val="1836370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19" t="13523" r="1065" b="3175"/>
          <a:stretch/>
        </p:blipFill>
        <p:spPr>
          <a:xfrm>
            <a:off x="4009778" y="658462"/>
            <a:ext cx="4649262" cy="5836552"/>
          </a:xfrm>
          <a:prstGeom prst="rect">
            <a:avLst/>
          </a:prstGeom>
        </p:spPr>
      </p:pic>
      <p:sp>
        <p:nvSpPr>
          <p:cNvPr id="6" name="Text Box 2054"/>
          <p:cNvSpPr txBox="1">
            <a:spLocks noChangeArrowheads="1"/>
          </p:cNvSpPr>
          <p:nvPr/>
        </p:nvSpPr>
        <p:spPr bwMode="auto">
          <a:xfrm>
            <a:off x="1588911" y="152400"/>
            <a:ext cx="593022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What happens to the neural tube?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851" y="3965143"/>
            <a:ext cx="4046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Hey, what’s that mesoderm doing there? It’s forming: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Font typeface="Arial"/>
              <a:buChar char="•"/>
            </a:pPr>
            <a:r>
              <a:rPr lang="en-US" sz="2000" dirty="0" err="1">
                <a:solidFill>
                  <a:srgbClr val="FF0000"/>
                </a:solidFill>
              </a:rPr>
              <a:t>Somatomeres</a:t>
            </a:r>
            <a:r>
              <a:rPr lang="en-US" sz="2000" dirty="0"/>
              <a:t> (which turn into muscles of the head and neck)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Font typeface="Arial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Somites </a:t>
            </a:r>
            <a:r>
              <a:rPr lang="en-US" sz="2000" dirty="0"/>
              <a:t>(which turn into the bones and muscles of the back).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50787" y="613129"/>
            <a:ext cx="1775590" cy="13136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57903" y="942814"/>
            <a:ext cx="3939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It turns into the </a:t>
            </a:r>
            <a:r>
              <a:rPr lang="en-US" sz="2000" dirty="0">
                <a:solidFill>
                  <a:srgbClr val="FF0000"/>
                </a:solidFill>
              </a:rPr>
              <a:t>brain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(forebrain, midbrain and hindbrain) </a:t>
            </a:r>
            <a:br>
              <a:rPr lang="en-US" sz="2000" dirty="0"/>
            </a:br>
            <a:r>
              <a:rPr lang="en-US" sz="2000" dirty="0"/>
              <a:t>and the </a:t>
            </a:r>
            <a:r>
              <a:rPr lang="en-US" sz="2000" dirty="0">
                <a:solidFill>
                  <a:srgbClr val="FF0000"/>
                </a:solidFill>
              </a:rPr>
              <a:t>spinal cord</a:t>
            </a:r>
            <a:r>
              <a:rPr lang="en-US" sz="2000" dirty="0"/>
              <a:t>.</a:t>
            </a:r>
          </a:p>
        </p:txBody>
      </p:sp>
      <p:cxnSp>
        <p:nvCxnSpPr>
          <p:cNvPr id="8" name="Curved Connector 7"/>
          <p:cNvCxnSpPr/>
          <p:nvPr/>
        </p:nvCxnSpPr>
        <p:spPr>
          <a:xfrm rot="16200000" flipH="1">
            <a:off x="4827055" y="1393328"/>
            <a:ext cx="1305166" cy="917193"/>
          </a:xfrm>
          <a:prstGeom prst="curvedConnector3">
            <a:avLst>
              <a:gd name="adj1" fmla="val -20270"/>
            </a:avLst>
          </a:prstGeom>
          <a:ln w="381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950489" y="1787254"/>
            <a:ext cx="1669761" cy="940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998020" y="3327127"/>
            <a:ext cx="1175421" cy="3649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41869" y="3471589"/>
            <a:ext cx="388716" cy="1161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254627" y="3413124"/>
            <a:ext cx="182561" cy="88898"/>
          </a:xfrm>
          <a:prstGeom prst="rect">
            <a:avLst/>
          </a:prstGeom>
          <a:solidFill>
            <a:srgbClr val="E199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966805" y="3262717"/>
            <a:ext cx="2386581" cy="788307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Prenatal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09" y="5562601"/>
            <a:ext cx="1676400" cy="5333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Fertilization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241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22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2014623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417905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001643" y="5105401"/>
            <a:ext cx="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914400" y="2614339"/>
            <a:ext cx="1600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Phase 1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Cellular </a:t>
            </a:r>
            <a:br>
              <a:rPr lang="en-US" sz="1800" dirty="0"/>
            </a:br>
            <a:r>
              <a:rPr lang="en-US" sz="1800" dirty="0"/>
              <a:t>proliferation </a:t>
            </a:r>
            <a:br>
              <a:rPr lang="en-US" sz="1800" dirty="0"/>
            </a:br>
            <a:r>
              <a:rPr lang="en-US" sz="1800" dirty="0"/>
              <a:t>and migration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808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189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581400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9846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438400" y="2614339"/>
            <a:ext cx="1981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Phase 2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Differentiation of internal &amp; external structures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012882" y="4343401"/>
            <a:ext cx="7315200" cy="304800"/>
            <a:chOff x="838200" y="3733800"/>
            <a:chExt cx="7315200" cy="3048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38200" y="3886200"/>
              <a:ext cx="73152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382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382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6383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383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384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8050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50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6051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0051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151613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8045564" y="4572001"/>
            <a:ext cx="565036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40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34000" y="2614339"/>
            <a:ext cx="1981200" cy="107106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Phase 3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Growth and maturation</a:t>
            </a:r>
          </a:p>
        </p:txBody>
      </p:sp>
      <p:sp>
        <p:nvSpPr>
          <p:cNvPr id="43" name="Left Brace 42"/>
          <p:cNvSpPr/>
          <p:nvPr/>
        </p:nvSpPr>
        <p:spPr>
          <a:xfrm rot="5400000">
            <a:off x="2438400" y="685800"/>
            <a:ext cx="304800" cy="32004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1600200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660066"/>
                </a:solidFill>
              </a:rPr>
              <a:t>Embryo</a:t>
            </a:r>
          </a:p>
        </p:txBody>
      </p:sp>
      <p:sp>
        <p:nvSpPr>
          <p:cNvPr id="45" name="Left Brace 44"/>
          <p:cNvSpPr/>
          <p:nvPr/>
        </p:nvSpPr>
        <p:spPr>
          <a:xfrm rot="5400000">
            <a:off x="6134100" y="266700"/>
            <a:ext cx="304800" cy="40386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5280082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Fetus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815918" y="4572000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7718678" y="5486401"/>
            <a:ext cx="12192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Delivery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8328278" y="5029201"/>
            <a:ext cx="0" cy="533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596445" y="5376334"/>
            <a:ext cx="760413" cy="5503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/>
          <p:cNvSpPr txBox="1">
            <a:spLocks/>
          </p:cNvSpPr>
          <p:nvPr/>
        </p:nvSpPr>
        <p:spPr>
          <a:xfrm>
            <a:off x="3286303" y="5723467"/>
            <a:ext cx="2417407" cy="83099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We covered this in this lecture.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9667" y="2540000"/>
            <a:ext cx="1876777" cy="2864556"/>
          </a:xfrm>
          <a:prstGeom prst="rect">
            <a:avLst/>
          </a:prstGeom>
          <a:noFill/>
          <a:ln w="38100" cmpd="sng">
            <a:solidFill>
              <a:srgbClr val="D473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23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Prenatal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09" y="5562601"/>
            <a:ext cx="1676400" cy="5333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Fertilization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241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22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2014623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417905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001643" y="5105401"/>
            <a:ext cx="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914400" y="2614339"/>
            <a:ext cx="1600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Phase 1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Cellular </a:t>
            </a:r>
            <a:br>
              <a:rPr lang="en-US" sz="1800" dirty="0"/>
            </a:br>
            <a:r>
              <a:rPr lang="en-US" sz="1800" dirty="0"/>
              <a:t>proliferation </a:t>
            </a:r>
            <a:br>
              <a:rPr lang="en-US" sz="1800" dirty="0"/>
            </a:br>
            <a:r>
              <a:rPr lang="en-US" sz="1800" dirty="0"/>
              <a:t>and migration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808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189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581400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9846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438400" y="2614339"/>
            <a:ext cx="1981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Phase 2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Differentiation of internal &amp; external structures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012882" y="4343401"/>
            <a:ext cx="7315200" cy="304800"/>
            <a:chOff x="838200" y="3733800"/>
            <a:chExt cx="7315200" cy="3048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38200" y="3886200"/>
              <a:ext cx="73152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382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382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6383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383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384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8050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50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6051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0051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151613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8045564" y="4572001"/>
            <a:ext cx="565036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40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34000" y="2614339"/>
            <a:ext cx="1981200" cy="107106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Phase 3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Growth and maturation</a:t>
            </a:r>
          </a:p>
        </p:txBody>
      </p:sp>
      <p:sp>
        <p:nvSpPr>
          <p:cNvPr id="43" name="Left Brace 42"/>
          <p:cNvSpPr/>
          <p:nvPr/>
        </p:nvSpPr>
        <p:spPr>
          <a:xfrm rot="5400000">
            <a:off x="2438400" y="685800"/>
            <a:ext cx="304800" cy="32004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1600200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660066"/>
                </a:solidFill>
              </a:rPr>
              <a:t>Embryo</a:t>
            </a:r>
          </a:p>
        </p:txBody>
      </p:sp>
      <p:sp>
        <p:nvSpPr>
          <p:cNvPr id="45" name="Left Brace 44"/>
          <p:cNvSpPr/>
          <p:nvPr/>
        </p:nvSpPr>
        <p:spPr>
          <a:xfrm rot="5400000">
            <a:off x="6134100" y="266700"/>
            <a:ext cx="304800" cy="40386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5280082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Fetus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815918" y="4572000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7718678" y="5486401"/>
            <a:ext cx="12192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Delivery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8328278" y="5029201"/>
            <a:ext cx="0" cy="533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13" idx="2"/>
          </p:cNvCxnSpPr>
          <p:nvPr/>
        </p:nvCxnSpPr>
        <p:spPr>
          <a:xfrm flipH="1">
            <a:off x="3429000" y="5418667"/>
            <a:ext cx="1" cy="5785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/>
          <p:cNvSpPr txBox="1">
            <a:spLocks/>
          </p:cNvSpPr>
          <p:nvPr/>
        </p:nvSpPr>
        <p:spPr>
          <a:xfrm>
            <a:off x="1711801" y="5928226"/>
            <a:ext cx="3466420" cy="83099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We covered some of this in this lecture.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40001" y="2554111"/>
            <a:ext cx="1777999" cy="2864556"/>
          </a:xfrm>
          <a:prstGeom prst="rect">
            <a:avLst/>
          </a:prstGeom>
          <a:noFill/>
          <a:ln w="38100" cmpd="sng">
            <a:solidFill>
              <a:srgbClr val="D473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18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Prenatal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09" y="5562601"/>
            <a:ext cx="1676400" cy="5333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Fertilization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241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224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2014623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417905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001643" y="5105401"/>
            <a:ext cx="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914400" y="2614339"/>
            <a:ext cx="1600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Phase 1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Cellular </a:t>
            </a:r>
            <a:br>
              <a:rPr lang="en-US" sz="1800" dirty="0"/>
            </a:br>
            <a:r>
              <a:rPr lang="en-US" sz="1800" dirty="0"/>
              <a:t>proliferation </a:t>
            </a:r>
            <a:br>
              <a:rPr lang="en-US" sz="1800" dirty="0"/>
            </a:br>
            <a:r>
              <a:rPr lang="en-US" sz="1800" dirty="0"/>
              <a:t>and migration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808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189259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581400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984682" y="4572001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438400" y="2614339"/>
            <a:ext cx="1981200" cy="134806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FF"/>
                </a:solidFill>
              </a:rPr>
              <a:t>Phase 2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Differentiation of internal &amp; external structures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012882" y="4343401"/>
            <a:ext cx="7315200" cy="304800"/>
            <a:chOff x="838200" y="3733800"/>
            <a:chExt cx="7315200" cy="3048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38200" y="3886200"/>
              <a:ext cx="73152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382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2382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6383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3835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38400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8050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50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60512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005177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151613" y="3733800"/>
              <a:ext cx="0" cy="3048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8045564" y="4572001"/>
            <a:ext cx="565036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40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334000" y="2614339"/>
            <a:ext cx="1981200" cy="107106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Phase 3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Growth and maturation</a:t>
            </a:r>
          </a:p>
        </p:txBody>
      </p:sp>
      <p:sp>
        <p:nvSpPr>
          <p:cNvPr id="43" name="Left Brace 42"/>
          <p:cNvSpPr/>
          <p:nvPr/>
        </p:nvSpPr>
        <p:spPr>
          <a:xfrm rot="5400000">
            <a:off x="2438400" y="685800"/>
            <a:ext cx="304800" cy="32004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1600200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660066"/>
                </a:solidFill>
              </a:rPr>
              <a:t>Embryo</a:t>
            </a:r>
          </a:p>
        </p:txBody>
      </p:sp>
      <p:sp>
        <p:nvSpPr>
          <p:cNvPr id="45" name="Left Brace 44"/>
          <p:cNvSpPr/>
          <p:nvPr/>
        </p:nvSpPr>
        <p:spPr>
          <a:xfrm rot="5400000">
            <a:off x="6134100" y="266700"/>
            <a:ext cx="304800" cy="4038600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5280082" y="1524000"/>
            <a:ext cx="1981200" cy="46166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Fetus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815918" y="4572000"/>
            <a:ext cx="3810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7718678" y="5486401"/>
            <a:ext cx="12192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8000"/>
                </a:solidFill>
              </a:rPr>
              <a:t>Delivery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8328278" y="5029201"/>
            <a:ext cx="0" cy="533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13" idx="2"/>
          </p:cNvCxnSpPr>
          <p:nvPr/>
        </p:nvCxnSpPr>
        <p:spPr>
          <a:xfrm>
            <a:off x="5425723" y="5418667"/>
            <a:ext cx="7055" cy="5785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40001" y="2554111"/>
            <a:ext cx="5771443" cy="2864556"/>
          </a:xfrm>
          <a:prstGeom prst="rect">
            <a:avLst/>
          </a:prstGeom>
          <a:noFill/>
          <a:ln w="38100" cmpd="sng">
            <a:solidFill>
              <a:srgbClr val="D473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653148" y="5998781"/>
            <a:ext cx="8476741" cy="83099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400" dirty="0">
                <a:solidFill>
                  <a:srgbClr val="000000"/>
                </a:solidFill>
              </a:rPr>
              <a:t>We’ll cover head and neck development in oral histology,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and we’ll cover development of organ systems later in this course.</a:t>
            </a:r>
          </a:p>
        </p:txBody>
      </p:sp>
    </p:spTree>
    <p:extLst>
      <p:ext uri="{BB962C8B-B14F-4D97-AF65-F5344CB8AC3E}">
        <p14:creationId xmlns:p14="http://schemas.microsoft.com/office/powerpoint/2010/main" val="47126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7855</TotalTime>
  <Words>964</Words>
  <Application>Microsoft Macintosh PowerPoint</Application>
  <PresentationFormat>On-screen Show (4:3)</PresentationFormat>
  <Paragraphs>255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Prenatal Development</vt:lpstr>
      <vt:lpstr>PowerPoint Presentation</vt:lpstr>
      <vt:lpstr>PowerPoint Presentation</vt:lpstr>
      <vt:lpstr>Prenatal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Prenatal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Prenatal Development</vt:lpstr>
      <vt:lpstr>Prenatal Development</vt:lpstr>
      <vt:lpstr>Prenatal Development</vt:lpstr>
    </vt:vector>
  </TitlesOfParts>
  <Company>University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gopal007</dc:creator>
  <cp:lastModifiedBy>Kristine P Krafts</cp:lastModifiedBy>
  <cp:revision>440</cp:revision>
  <dcterms:created xsi:type="dcterms:W3CDTF">2012-01-06T07:31:16Z</dcterms:created>
  <dcterms:modified xsi:type="dcterms:W3CDTF">2022-08-17T01:38:57Z</dcterms:modified>
</cp:coreProperties>
</file>