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41"/>
  </p:notesMasterIdLst>
  <p:sldIdLst>
    <p:sldId id="488" r:id="rId4"/>
    <p:sldId id="444" r:id="rId5"/>
    <p:sldId id="257" r:id="rId6"/>
    <p:sldId id="501" r:id="rId7"/>
    <p:sldId id="499" r:id="rId8"/>
    <p:sldId id="470" r:id="rId9"/>
    <p:sldId id="446" r:id="rId10"/>
    <p:sldId id="472" r:id="rId11"/>
    <p:sldId id="474" r:id="rId12"/>
    <p:sldId id="473" r:id="rId13"/>
    <p:sldId id="475" r:id="rId14"/>
    <p:sldId id="476" r:id="rId15"/>
    <p:sldId id="448" r:id="rId16"/>
    <p:sldId id="455" r:id="rId17"/>
    <p:sldId id="456" r:id="rId18"/>
    <p:sldId id="458" r:id="rId19"/>
    <p:sldId id="457" r:id="rId20"/>
    <p:sldId id="498" r:id="rId21"/>
    <p:sldId id="450" r:id="rId22"/>
    <p:sldId id="481" r:id="rId23"/>
    <p:sldId id="477" r:id="rId24"/>
    <p:sldId id="489" r:id="rId25"/>
    <p:sldId id="479" r:id="rId26"/>
    <p:sldId id="490" r:id="rId27"/>
    <p:sldId id="482" r:id="rId28"/>
    <p:sldId id="459" r:id="rId29"/>
    <p:sldId id="483" r:id="rId30"/>
    <p:sldId id="461" r:id="rId31"/>
    <p:sldId id="484" r:id="rId32"/>
    <p:sldId id="462" r:id="rId33"/>
    <p:sldId id="485" r:id="rId34"/>
    <p:sldId id="491" r:id="rId35"/>
    <p:sldId id="486" r:id="rId36"/>
    <p:sldId id="471" r:id="rId37"/>
    <p:sldId id="487" r:id="rId38"/>
    <p:sldId id="451" r:id="rId39"/>
    <p:sldId id="453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">
          <p15:clr>
            <a:srgbClr val="A4A3A4"/>
          </p15:clr>
        </p15:guide>
        <p15:guide id="2" orient="horz" pos="3794">
          <p15:clr>
            <a:srgbClr val="A4A3A4"/>
          </p15:clr>
        </p15:guide>
        <p15:guide id="3" pos="5492">
          <p15:clr>
            <a:srgbClr val="A4A3A4"/>
          </p15:clr>
        </p15:guide>
        <p15:guide id="4" pos="2880">
          <p15:clr>
            <a:srgbClr val="A4A3A4"/>
          </p15:clr>
        </p15:guide>
        <p15:guide id="5" pos="2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4CCA"/>
    <a:srgbClr val="D334B5"/>
    <a:srgbClr val="121212"/>
    <a:srgbClr val="509601"/>
    <a:srgbClr val="595959"/>
    <a:srgbClr val="11FF0B"/>
    <a:srgbClr val="FEFFE3"/>
    <a:srgbClr val="484345"/>
    <a:srgbClr val="D47310"/>
    <a:srgbClr val="E05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29" autoAdjust="0"/>
    <p:restoredTop sz="84014" autoAdjust="0"/>
  </p:normalViewPr>
  <p:slideViewPr>
    <p:cSldViewPr snapToGrid="0">
      <p:cViewPr varScale="1">
        <p:scale>
          <a:sx n="106" d="100"/>
          <a:sy n="106" d="100"/>
        </p:scale>
        <p:origin x="1992" y="184"/>
      </p:cViewPr>
      <p:guideLst>
        <p:guide orient="horz" pos="227"/>
        <p:guide orient="horz" pos="3794"/>
        <p:guide pos="5492"/>
        <p:guide pos="2880"/>
        <p:guide pos="233"/>
      </p:guideLst>
    </p:cSldViewPr>
  </p:slideViewPr>
  <p:outlineViewPr>
    <p:cViewPr>
      <p:scale>
        <a:sx n="33" d="100"/>
        <a:sy n="33" d="100"/>
      </p:scale>
      <p:origin x="0" y="3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8" d="100"/>
        <a:sy n="15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3DCD7-3A2F-F442-8E0E-CE9B0E0899A4}" type="datetimeFigureOut">
              <a:rPr lang="en-US" smtClean="0"/>
              <a:t>8/15/22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065AD-3860-894D-94CD-8F4DF3EAE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83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444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3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02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725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61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888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66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36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38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45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54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48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669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4161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065AD-3860-894D-94CD-8F4DF3EAE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2460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2006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52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3652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66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471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410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502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10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0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3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5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0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0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9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3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8/15/22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8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9431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2538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0166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7290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4938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0101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1444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9224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2093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5329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18086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734596-F04C-E54E-8F2E-38B2EB18F836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92498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5AE1B-EA37-C34B-B0A0-BFEDF52EE504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32704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65BB5E-61D2-694E-9DD8-B38A878759B0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95336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1E5797-BF8C-174C-A19F-A4BF1E6A4511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80268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4B3C41-239E-B148-A246-9B0E243C56DE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00729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20927E-5B8A-4D42-A0CE-02DE90ED9FA2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12531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656544-1584-264E-91C6-7EF7AEB6E1E9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56618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E357A-DF1F-734A-957F-52AB8CA8107A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67227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4B4199-924F-F146-B2CC-93BD2439E78A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66676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3F0E99-9ADB-2942-A2EA-DB2F79B1808E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4859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3C2726-3385-8D43-92E0-8064BF738B47}" type="datetime1">
              <a:rPr lang="en-US" smtClean="0">
                <a:solidFill>
                  <a:prstClr val="black"/>
                </a:solidFill>
                <a:latin typeface="Calibri"/>
              </a:rPr>
              <a:pPr/>
              <a:t>8/15/22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1275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770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784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883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550688"/>
            <a:ext cx="9144000" cy="1307312"/>
          </a:xfrm>
          <a:prstGeom prst="rect">
            <a:avLst/>
          </a:prstGeom>
          <a:gradFill flip="none" rotWithShape="1">
            <a:gsLst>
              <a:gs pos="62000">
                <a:schemeClr val="bg1">
                  <a:alpha val="80000"/>
                </a:schemeClr>
              </a:gs>
              <a:gs pos="100000">
                <a:schemeClr val="bg1">
                  <a:alpha val="19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1765" y="5264339"/>
            <a:ext cx="7039272" cy="1244716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000000"/>
                </a:solidFill>
                <a:cs typeface="Helvetica"/>
              </a:rPr>
              <a:t>Introduction to Histology</a:t>
            </a:r>
          </a:p>
        </p:txBody>
      </p:sp>
      <p:pic>
        <p:nvPicPr>
          <p:cNvPr id="5" name="Picture 4" descr="Intro lar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E05237-59B5-7ED3-B757-377B51242BF4}"/>
              </a:ext>
            </a:extLst>
          </p:cNvPr>
          <p:cNvSpPr/>
          <p:nvPr/>
        </p:nvSpPr>
        <p:spPr>
          <a:xfrm>
            <a:off x="0" y="3946358"/>
            <a:ext cx="9144000" cy="291164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6022974"/>
            <a:ext cx="9144000" cy="835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prstClr val="black"/>
                </a:solidFill>
                <a:latin typeface="Calibri"/>
                <a:cs typeface="Helvetica Light"/>
              </a:rPr>
              <a:t>Introduction to Histology | Kristine Krafts, M.D.</a:t>
            </a:r>
          </a:p>
        </p:txBody>
      </p:sp>
    </p:spTree>
    <p:extLst>
      <p:ext uri="{BB962C8B-B14F-4D97-AF65-F5344CB8AC3E}">
        <p14:creationId xmlns:p14="http://schemas.microsoft.com/office/powerpoint/2010/main" val="137443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734CCA"/>
                </a:solidFill>
              </a:rPr>
              <a:t>Why are we studying histology?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idx="1"/>
          </p:nvPr>
        </p:nvSpPr>
        <p:spPr>
          <a:xfrm>
            <a:off x="891820" y="1578044"/>
            <a:ext cx="7417342" cy="475663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To develop a mental image of the microscopic appearance of cells, structures, tissues, and organs.</a:t>
            </a: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To correlate microscopic appearance with function in health and disease. </a:t>
            </a: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To provide a basis for later study of anatomy and pathology.</a:t>
            </a: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To pass boards.</a:t>
            </a: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Because it’s awesome.</a:t>
            </a:r>
          </a:p>
        </p:txBody>
      </p:sp>
    </p:spTree>
    <p:extLst>
      <p:ext uri="{BB962C8B-B14F-4D97-AF65-F5344CB8AC3E}">
        <p14:creationId xmlns:p14="http://schemas.microsoft.com/office/powerpoint/2010/main" val="386152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422"/>
            <a:ext cx="8229600" cy="749820"/>
          </a:xfrm>
        </p:spPr>
        <p:txBody>
          <a:bodyPr/>
          <a:lstStyle/>
          <a:p>
            <a:r>
              <a:rPr lang="en-US" dirty="0">
                <a:solidFill>
                  <a:srgbClr val="734CCA"/>
                </a:solidFill>
              </a:rPr>
              <a:t>What’s this course going to be like?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831" y="970696"/>
            <a:ext cx="8229599" cy="509530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We’ll have lots of lectures, which will be recorded.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There’s no lab.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There are three exams, spaced pretty evenly throughout the course. The last exam is NOT cumulative.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I want you to succeed! So there are lots of resources (crosswords, Kahoots, summary videos) on our website, GeneralHistology.com.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There will be cookies and prizes.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It will actually be surprisingly fun.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It will ruin you for all other courses.</a:t>
            </a:r>
          </a:p>
        </p:txBody>
      </p:sp>
    </p:spTree>
    <p:extLst>
      <p:ext uri="{BB962C8B-B14F-4D97-AF65-F5344CB8AC3E}">
        <p14:creationId xmlns:p14="http://schemas.microsoft.com/office/powerpoint/2010/main" val="3296513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34CCA"/>
                </a:solidFill>
              </a:rPr>
              <a:t>Introduction to Histology Lecture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4150" y="1488054"/>
            <a:ext cx="7410138" cy="569346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Be able to fill out this table.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800" dirty="0">
              <a:solidFill>
                <a:srgbClr val="121212"/>
              </a:solidFill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E92A2E7-1EA4-F519-2FD9-61EB447DB7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062368"/>
              </p:ext>
            </p:extLst>
          </p:nvPr>
        </p:nvGraphicFramePr>
        <p:xfrm>
          <a:off x="397042" y="2501900"/>
          <a:ext cx="8373978" cy="3441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7916">
                  <a:extLst>
                    <a:ext uri="{9D8B030D-6E8A-4147-A177-3AD203B41FA5}">
                      <a16:colId xmlns:a16="http://schemas.microsoft.com/office/drawing/2014/main" val="434192017"/>
                    </a:ext>
                  </a:extLst>
                </a:gridCol>
                <a:gridCol w="2442410">
                  <a:extLst>
                    <a:ext uri="{9D8B030D-6E8A-4147-A177-3AD203B41FA5}">
                      <a16:colId xmlns:a16="http://schemas.microsoft.com/office/drawing/2014/main" val="3333842686"/>
                    </a:ext>
                  </a:extLst>
                </a:gridCol>
                <a:gridCol w="2153652">
                  <a:extLst>
                    <a:ext uri="{9D8B030D-6E8A-4147-A177-3AD203B41FA5}">
                      <a16:colId xmlns:a16="http://schemas.microsoft.com/office/drawing/2014/main" val="2660214784"/>
                    </a:ext>
                  </a:extLst>
                </a:gridCol>
              </a:tblGrid>
              <a:tr h="40974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Hematoxylin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Eosin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4657519"/>
                  </a:ext>
                </a:extLst>
              </a:tr>
              <a:tr h="74609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Color of the dye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7380666"/>
                  </a:ext>
                </a:extLst>
              </a:tr>
              <a:tr h="74609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Charge (positive or negative) 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of the dye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638183"/>
                  </a:ext>
                </a:extLst>
              </a:tr>
              <a:tr h="74609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Charge (positive or negative) 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of the structures the dye stains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364615"/>
                  </a:ext>
                </a:extLst>
              </a:tr>
              <a:tr h="74609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Specific examples 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of some structures the dye stains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4800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787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34CCA"/>
                </a:solidFill>
              </a:rPr>
              <a:t>Introduction to Histology Lecture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705" y="1608370"/>
            <a:ext cx="7410138" cy="479243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Briefly explain what kinds of things stain with Wright-Giemsa, silver, PAS, and acid-fast stains.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121212"/>
                </a:solidFill>
              </a:rPr>
              <a:t>Know that a red blood cell is about </a:t>
            </a:r>
            <a:r>
              <a:rPr lang="en-US" sz="2800" dirty="0">
                <a:solidFill>
                  <a:schemeClr val="tx1"/>
                </a:solidFill>
              </a:rPr>
              <a:t>7 µm in diameter. This may sound silly, but some day in the future, you’ll want to know how big a particular cell is, and then you’ll fondly recall your very first histology course, and you’ll remember that red blood cells are </a:t>
            </a:r>
            <a:r>
              <a:rPr lang="en-US" sz="2800" dirty="0">
                <a:solidFill>
                  <a:srgbClr val="121212"/>
                </a:solidFill>
              </a:rPr>
              <a:t>about </a:t>
            </a:r>
            <a:r>
              <a:rPr lang="en-US" sz="2800" dirty="0">
                <a:solidFill>
                  <a:schemeClr val="tx1"/>
                </a:solidFill>
              </a:rPr>
              <a:t>7 µm in diameter, and you’ll be able to use a nearby red blood cell as a cute little ruler. </a:t>
            </a:r>
            <a:endParaRPr lang="en-US" sz="2800" dirty="0">
              <a:solidFill>
                <a:srgbClr val="1212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471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1013" y="2626624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solidFill>
                  <a:srgbClr val="734CCA"/>
                </a:solidFill>
              </a:rPr>
              <a:t>Here is some background stuff </a:t>
            </a:r>
            <a:br>
              <a:rPr lang="en-US" dirty="0">
                <a:solidFill>
                  <a:srgbClr val="734CCA"/>
                </a:solidFill>
              </a:rPr>
            </a:br>
            <a:r>
              <a:rPr lang="en-US" dirty="0">
                <a:solidFill>
                  <a:srgbClr val="734CCA"/>
                </a:solidFill>
              </a:rPr>
              <a:t>you should know about histology </a:t>
            </a:r>
            <a:br>
              <a:rPr lang="en-US" dirty="0">
                <a:solidFill>
                  <a:srgbClr val="734CCA"/>
                </a:solidFill>
              </a:rPr>
            </a:br>
            <a:r>
              <a:rPr lang="en-US" dirty="0">
                <a:solidFill>
                  <a:srgbClr val="734CCA"/>
                </a:solidFill>
              </a:rPr>
              <a:t>before we get started.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9222F5-13C9-47B7-BFBD-B0F1F1138AD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769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" y="204203"/>
            <a:ext cx="8915400" cy="8064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Specimens come to the lab fresh or in formalin.</a:t>
            </a:r>
          </a:p>
        </p:txBody>
      </p:sp>
      <p:sp>
        <p:nvSpPr>
          <p:cNvPr id="12294" name="TextBox 7"/>
          <p:cNvSpPr txBox="1">
            <a:spLocks noChangeArrowheads="1"/>
          </p:cNvSpPr>
          <p:nvPr/>
        </p:nvSpPr>
        <p:spPr bwMode="auto">
          <a:xfrm>
            <a:off x="719117" y="6034136"/>
            <a:ext cx="3170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>
                <a:latin typeface="+mj-lt"/>
              </a:rPr>
              <a:t>Fresh lung specimen</a:t>
            </a:r>
          </a:p>
        </p:txBody>
      </p:sp>
      <p:sp>
        <p:nvSpPr>
          <p:cNvPr id="12296" name="TextBox 9"/>
          <p:cNvSpPr txBox="1">
            <a:spLocks noChangeArrowheads="1"/>
          </p:cNvSpPr>
          <p:nvPr/>
        </p:nvSpPr>
        <p:spPr bwMode="auto">
          <a:xfrm>
            <a:off x="4219059" y="6034136"/>
            <a:ext cx="44994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>
                <a:latin typeface="+mj-lt"/>
              </a:rPr>
              <a:t>Formalin container for specimen</a:t>
            </a:r>
          </a:p>
        </p:txBody>
      </p:sp>
      <p:pic>
        <p:nvPicPr>
          <p:cNvPr id="3" name="Picture 2" descr="lu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84" y="1209245"/>
            <a:ext cx="3271423" cy="48242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0212" y="1209243"/>
            <a:ext cx="4349136" cy="481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8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" y="5550402"/>
            <a:ext cx="8915400" cy="107239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The specimen is placed in a “cassette” that goes into an automated processor for tissue fixation.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895" y="1082904"/>
            <a:ext cx="3392555" cy="42446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965" y="1458232"/>
            <a:ext cx="4436523" cy="294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28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746" y="6051550"/>
            <a:ext cx="8915400" cy="8064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The specimen is embedded in paraffin…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19" y="438763"/>
            <a:ext cx="8328761" cy="552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20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746" y="6051550"/>
            <a:ext cx="8915400" cy="8064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…and then cut into super thin slices.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4350"/>
            <a:ext cx="7315200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22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957470"/>
            <a:ext cx="9144000" cy="8064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The tissue is transferred onto a slide...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3" y="360363"/>
            <a:ext cx="8355080" cy="555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49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957470"/>
            <a:ext cx="9144000" cy="8064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...and then stained and coverslipped.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63" y="360363"/>
            <a:ext cx="8358595" cy="555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18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734CCA"/>
                </a:solidFill>
              </a:rPr>
              <a:t>So many stains!</a:t>
            </a:r>
          </a:p>
        </p:txBody>
      </p:sp>
      <p:sp>
        <p:nvSpPr>
          <p:cNvPr id="14339" name="Content Placeholder 3"/>
          <p:cNvSpPr>
            <a:spLocks noGrp="1"/>
          </p:cNvSpPr>
          <p:nvPr>
            <p:ph idx="1"/>
          </p:nvPr>
        </p:nvSpPr>
        <p:spPr>
          <a:xfrm>
            <a:off x="728335" y="1989178"/>
            <a:ext cx="7998153" cy="390646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Most tissue specimens are stained with hematoxylin and eosin.</a:t>
            </a:r>
          </a:p>
          <a:p>
            <a:pPr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Most blood smears are stained with the Wright-Giemsa stain.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Other stains (like silver, PAS, and acid-fast stains) can be used to highlight special cells or features.</a:t>
            </a:r>
          </a:p>
        </p:txBody>
      </p:sp>
    </p:spTree>
    <p:extLst>
      <p:ext uri="{BB962C8B-B14F-4D97-AF65-F5344CB8AC3E}">
        <p14:creationId xmlns:p14="http://schemas.microsoft.com/office/powerpoint/2010/main" val="2885709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Section of pancreas stained with hematoxylin and eosin</a:t>
            </a:r>
          </a:p>
        </p:txBody>
      </p:sp>
      <p:pic>
        <p:nvPicPr>
          <p:cNvPr id="2" name="Picture 1" descr="Pancrea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44" y="367550"/>
            <a:ext cx="8327136" cy="569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11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ancrea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1"/>
          <a:stretch/>
        </p:blipFill>
        <p:spPr>
          <a:xfrm>
            <a:off x="409244" y="367550"/>
            <a:ext cx="8327136" cy="54499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22347" y="1646390"/>
            <a:ext cx="2649526" cy="1015663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Hematoxylin stains negatively-charged things (like DNA) blue.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4507899" y="2163827"/>
            <a:ext cx="1151738" cy="188159"/>
          </a:xfrm>
          <a:prstGeom prst="straightConnector1">
            <a:avLst/>
          </a:prstGeom>
          <a:ln w="3810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17959" y="3887090"/>
            <a:ext cx="2649526" cy="1323439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Eosin stains positively-charged things </a:t>
            </a:r>
            <a:br>
              <a:rPr lang="en-US" sz="2000" dirty="0"/>
            </a:br>
            <a:r>
              <a:rPr lang="en-US" sz="2000" dirty="0"/>
              <a:t>(like most cytoplasmic proteins) red.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091871" y="3904297"/>
            <a:ext cx="1567756" cy="533117"/>
          </a:xfrm>
          <a:prstGeom prst="straightConnector1">
            <a:avLst/>
          </a:prstGeom>
          <a:ln w="3810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5"/>
          <p:cNvSpPr>
            <a:spLocks noGrp="1"/>
          </p:cNvSpPr>
          <p:nvPr>
            <p:ph sz="half" idx="2"/>
          </p:nvPr>
        </p:nvSpPr>
        <p:spPr>
          <a:xfrm>
            <a:off x="0" y="5958605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chemeClr val="tx1"/>
                </a:solidFill>
              </a:rPr>
              <a:t>Hematoxylin (blue) is positively charged. </a:t>
            </a:r>
            <a:br>
              <a:rPr lang="en-US" sz="2700" dirty="0">
                <a:solidFill>
                  <a:schemeClr val="tx1"/>
                </a:solidFill>
              </a:rPr>
            </a:br>
            <a:r>
              <a:rPr lang="en-US" sz="2700" dirty="0">
                <a:solidFill>
                  <a:schemeClr val="tx1"/>
                </a:solidFill>
              </a:rPr>
              <a:t>Eosin (red) is negatively charged.</a:t>
            </a:r>
          </a:p>
        </p:txBody>
      </p:sp>
    </p:spTree>
    <p:extLst>
      <p:ext uri="{BB962C8B-B14F-4D97-AF65-F5344CB8AC3E}">
        <p14:creationId xmlns:p14="http://schemas.microsoft.com/office/powerpoint/2010/main" val="3867793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Section of pancreas stained with hematoxylin only</a:t>
            </a:r>
          </a:p>
        </p:txBody>
      </p:sp>
      <p:pic>
        <p:nvPicPr>
          <p:cNvPr id="2" name="Picture 1" descr="Hematoxylin pancreas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8" b="11511"/>
          <a:stretch/>
        </p:blipFill>
        <p:spPr>
          <a:xfrm>
            <a:off x="385763" y="360363"/>
            <a:ext cx="8333265" cy="569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83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Section of pancreas stained with eosin only</a:t>
            </a:r>
          </a:p>
        </p:txBody>
      </p:sp>
      <p:pic>
        <p:nvPicPr>
          <p:cNvPr id="3" name="Picture 2" descr="pancreas eosin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3489"/>
          <a:stretch/>
        </p:blipFill>
        <p:spPr>
          <a:xfrm>
            <a:off x="391938" y="335673"/>
            <a:ext cx="8337515" cy="573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43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Same section stained with both H &amp; E…WAY BETTER.</a:t>
            </a:r>
          </a:p>
        </p:txBody>
      </p:sp>
      <p:pic>
        <p:nvPicPr>
          <p:cNvPr id="12" name="Picture 11" descr="H and E pancreas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7" r="32" b="8962"/>
          <a:stretch/>
        </p:blipFill>
        <p:spPr>
          <a:xfrm>
            <a:off x="406158" y="360362"/>
            <a:ext cx="8320330" cy="569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06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197274" y="5896402"/>
            <a:ext cx="8741745" cy="57631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tx1"/>
                </a:solidFill>
              </a:rPr>
              <a:t>Section of skin stained with hematoxylin and eosin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3678" y="965772"/>
            <a:ext cx="3966101" cy="4348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>
            <a:off x="2241907" y="3872937"/>
            <a:ext cx="1333701" cy="405222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5881259" y="1630710"/>
            <a:ext cx="1158014" cy="440559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5"/>
          <p:cNvSpPr>
            <a:spLocks noGrp="1"/>
          </p:cNvSpPr>
          <p:nvPr>
            <p:ph sz="half" idx="2"/>
          </p:nvPr>
        </p:nvSpPr>
        <p:spPr>
          <a:xfrm>
            <a:off x="11266" y="3225587"/>
            <a:ext cx="2194682" cy="1989701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400" dirty="0">
                <a:solidFill>
                  <a:schemeClr val="tx1"/>
                </a:solidFill>
              </a:rPr>
              <a:t>Collagen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stains pink-red with eosin.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Content Placeholder 5"/>
          <p:cNvSpPr>
            <a:spLocks noGrp="1"/>
          </p:cNvSpPr>
          <p:nvPr>
            <p:ph sz="half" idx="2"/>
          </p:nvPr>
        </p:nvSpPr>
        <p:spPr>
          <a:xfrm>
            <a:off x="7064725" y="912066"/>
            <a:ext cx="2042285" cy="28650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Cell nuclei stain purple with hematoxylin.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796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Blood smear stained with Wright-Giemsa stain</a:t>
            </a:r>
          </a:p>
        </p:txBody>
      </p:sp>
      <p:pic>
        <p:nvPicPr>
          <p:cNvPr id="3" name="Picture 2" descr="blood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8" y="360363"/>
            <a:ext cx="8302570" cy="566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54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Silver stains are great for fungi (this one is </a:t>
            </a:r>
            <a:r>
              <a:rPr lang="en-US" sz="3000" i="1" dirty="0">
                <a:solidFill>
                  <a:schemeClr val="tx1"/>
                </a:solidFill>
              </a:rPr>
              <a:t>Aspergillus</a:t>
            </a:r>
            <a:r>
              <a:rPr lang="en-US" sz="3000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3" name="Picture 2" descr="sil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11" y="329003"/>
            <a:ext cx="7626096" cy="574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41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71" y="5858372"/>
            <a:ext cx="9033033" cy="89556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000" dirty="0">
                <a:solidFill>
                  <a:srgbClr val="000000"/>
                </a:solidFill>
              </a:rPr>
              <a:t>The silver stain also stains reticulin fibers </a:t>
            </a:r>
            <a:br>
              <a:rPr lang="en-US" sz="3000" dirty="0">
                <a:solidFill>
                  <a:srgbClr val="000000"/>
                </a:solidFill>
              </a:rPr>
            </a:br>
            <a:r>
              <a:rPr lang="en-US" sz="3000" dirty="0">
                <a:solidFill>
                  <a:srgbClr val="000000"/>
                </a:solidFill>
              </a:rPr>
              <a:t>(this is a lymph node).</a:t>
            </a:r>
          </a:p>
        </p:txBody>
      </p:sp>
      <p:pic>
        <p:nvPicPr>
          <p:cNvPr id="3" name="Picture 2" descr="silver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66" y="548523"/>
            <a:ext cx="8338092" cy="52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0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/>
          <p:cNvSpPr>
            <a:spLocks noGrp="1"/>
          </p:cNvSpPr>
          <p:nvPr>
            <p:ph sz="half" idx="2"/>
          </p:nvPr>
        </p:nvSpPr>
        <p:spPr>
          <a:xfrm>
            <a:off x="0" y="594344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The periodic acid-Schiff (PAS) stain highlights sugars </a:t>
            </a:r>
            <a:br>
              <a:rPr lang="en-US" sz="3000" dirty="0">
                <a:solidFill>
                  <a:schemeClr val="tx1"/>
                </a:solidFill>
              </a:rPr>
            </a:br>
            <a:r>
              <a:rPr lang="en-US" sz="3000" dirty="0">
                <a:solidFill>
                  <a:schemeClr val="tx1"/>
                </a:solidFill>
              </a:rPr>
              <a:t>(this is a liver section with a lot of glycogen).</a:t>
            </a:r>
          </a:p>
        </p:txBody>
      </p:sp>
      <p:pic>
        <p:nvPicPr>
          <p:cNvPr id="2" name="Picture 1" descr="P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34" y="360363"/>
            <a:ext cx="7075419" cy="547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00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/>
          <p:cNvSpPr>
            <a:spLocks noGrp="1"/>
          </p:cNvSpPr>
          <p:nvPr>
            <p:ph sz="half" idx="2"/>
          </p:nvPr>
        </p:nvSpPr>
        <p:spPr>
          <a:xfrm>
            <a:off x="0" y="594344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The acid-fast stain highlights </a:t>
            </a:r>
            <a:r>
              <a:rPr lang="en-US" sz="3000" i="1" dirty="0">
                <a:solidFill>
                  <a:schemeClr val="tx1"/>
                </a:solidFill>
              </a:rPr>
              <a:t>M. tuberculosis </a:t>
            </a:r>
            <a:r>
              <a:rPr lang="en-US" sz="3000" dirty="0">
                <a:solidFill>
                  <a:schemeClr val="tx1"/>
                </a:solidFill>
              </a:rPr>
              <a:t>organisms.</a:t>
            </a:r>
          </a:p>
        </p:txBody>
      </p:sp>
      <p:pic>
        <p:nvPicPr>
          <p:cNvPr id="2" name="Picture 1" descr="Acid fa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44" y="532842"/>
            <a:ext cx="8358994" cy="539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678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rgbClr val="734CCA"/>
                </a:solidFill>
              </a:rPr>
              <a:t>So many cell sizes and shapes!</a:t>
            </a:r>
          </a:p>
        </p:txBody>
      </p:sp>
      <p:sp>
        <p:nvSpPr>
          <p:cNvPr id="14339" name="Content Placeholder 3"/>
          <p:cNvSpPr>
            <a:spLocks noGrp="1"/>
          </p:cNvSpPr>
          <p:nvPr>
            <p:ph idx="1"/>
          </p:nvPr>
        </p:nvSpPr>
        <p:spPr>
          <a:xfrm>
            <a:off x="369889" y="1926459"/>
            <a:ext cx="8629093" cy="390646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The biggest cells are motor neurons, which can be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up to 80 µm in diameter.</a:t>
            </a:r>
          </a:p>
          <a:p>
            <a:pPr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Most cells are somewhere between 10 and 30 µm.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Some cells are quite small (red cells are about 7 µm).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Cell shapes vary from round to hexagonal to flat.</a:t>
            </a:r>
          </a:p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Nuclear shapes and locations vary too.</a:t>
            </a:r>
          </a:p>
          <a:p>
            <a:pPr>
              <a:spcBef>
                <a:spcPts val="1800"/>
              </a:spcBef>
            </a:pP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66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tor neuro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77" y="360363"/>
            <a:ext cx="8236527" cy="5662612"/>
          </a:xfrm>
          <a:prstGeom prst="rect">
            <a:avLst/>
          </a:prstGeom>
        </p:spPr>
      </p:pic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Motor neurons (about 50-80 µm)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540250" y="2477427"/>
            <a:ext cx="0" cy="379453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021881" y="4296295"/>
            <a:ext cx="2456367" cy="1971269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3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otor neuro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77" y="360363"/>
            <a:ext cx="8236527" cy="5662612"/>
          </a:xfrm>
          <a:prstGeom prst="rect">
            <a:avLst/>
          </a:prstGeom>
        </p:spPr>
      </p:pic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Red blood cells (about 7 µm)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555928" y="2806703"/>
            <a:ext cx="1558363" cy="341822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346085" y="4609894"/>
            <a:ext cx="3010112" cy="1662069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07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patocy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55" y="407403"/>
            <a:ext cx="8236527" cy="5662612"/>
          </a:xfrm>
          <a:prstGeom prst="rect">
            <a:avLst/>
          </a:prstGeom>
        </p:spPr>
      </p:pic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Hepatocytes (about 25 µm)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307989" y="4139496"/>
            <a:ext cx="768205" cy="214814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75177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996801" y="5048931"/>
            <a:ext cx="2105183" cy="123431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75177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048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patocy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55" y="407403"/>
            <a:ext cx="8236527" cy="5662612"/>
          </a:xfrm>
          <a:prstGeom prst="rect">
            <a:avLst/>
          </a:prstGeom>
        </p:spPr>
      </p:pic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Red blood cells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2963080" y="3465260"/>
            <a:ext cx="1144469" cy="275966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70908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530846" y="3575019"/>
            <a:ext cx="136724" cy="264550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70908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665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ymphocy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8" y="360363"/>
            <a:ext cx="8428074" cy="5662612"/>
          </a:xfrm>
          <a:prstGeom prst="rect">
            <a:avLst/>
          </a:prstGeom>
        </p:spPr>
      </p:pic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Lymphocytes (about 9 µm)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872384" y="3324141"/>
            <a:ext cx="203810" cy="290078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9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367607" y="3967018"/>
            <a:ext cx="351371" cy="228926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9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198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ymphocy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8" y="360363"/>
            <a:ext cx="8428074" cy="5662612"/>
          </a:xfrm>
          <a:prstGeom prst="rect">
            <a:avLst/>
          </a:prstGeom>
        </p:spPr>
      </p:pic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Red cells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903739" y="5221411"/>
            <a:ext cx="611429" cy="105055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84827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2369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otor neuro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77" y="360363"/>
            <a:ext cx="8236527" cy="5662612"/>
          </a:xfrm>
          <a:prstGeom prst="rect">
            <a:avLst/>
          </a:prstGeom>
        </p:spPr>
      </p:pic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Motor neurons and their nuclei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975854" y="2320626"/>
            <a:ext cx="382538" cy="401405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687623" y="2116788"/>
            <a:ext cx="1729571" cy="4213495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770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ipocy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7" y="360363"/>
            <a:ext cx="8331199" cy="5662612"/>
          </a:xfrm>
          <a:prstGeom prst="rect">
            <a:avLst/>
          </a:prstGeom>
        </p:spPr>
      </p:pic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</a:rPr>
              <a:t>Adipocytes and their nuclei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229600" y="2367666"/>
            <a:ext cx="266523" cy="39043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300000" rotWithShape="0">
              <a:schemeClr val="tx1">
                <a:alpha val="64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5769382" y="4751012"/>
            <a:ext cx="141099" cy="152095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40000" dist="20000" dir="300000" rotWithShape="0">
              <a:schemeClr val="tx1">
                <a:alpha val="64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1863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10257"/>
            <a:ext cx="89154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solidFill>
                  <a:srgbClr val="734CCA"/>
                </a:solidFill>
              </a:rPr>
              <a:t>Something else to remember: </a:t>
            </a:r>
            <a:br>
              <a:rPr lang="en-US" dirty="0">
                <a:solidFill>
                  <a:srgbClr val="734CCA"/>
                </a:solidFill>
              </a:rPr>
            </a:br>
            <a:r>
              <a:rPr lang="en-US" dirty="0">
                <a:solidFill>
                  <a:srgbClr val="734CCA"/>
                </a:solidFill>
              </a:rPr>
              <a:t>slides show 2D images of 3D structures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8241" y="2157573"/>
            <a:ext cx="4306181" cy="260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49719" y="1940607"/>
            <a:ext cx="2650882" cy="2850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Box 7"/>
          <p:cNvSpPr txBox="1">
            <a:spLocks noChangeArrowheads="1"/>
          </p:cNvSpPr>
          <p:nvPr/>
        </p:nvSpPr>
        <p:spPr bwMode="auto">
          <a:xfrm>
            <a:off x="936838" y="5310970"/>
            <a:ext cx="2819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latin typeface="+mj-lt"/>
              </a:rPr>
              <a:t>Hollow ball and tube</a:t>
            </a:r>
          </a:p>
        </p:txBody>
      </p:sp>
      <p:sp>
        <p:nvSpPr>
          <p:cNvPr id="12296" name="TextBox 9"/>
          <p:cNvSpPr txBox="1">
            <a:spLocks noChangeArrowheads="1"/>
          </p:cNvSpPr>
          <p:nvPr/>
        </p:nvSpPr>
        <p:spPr bwMode="auto">
          <a:xfrm>
            <a:off x="4944204" y="5310970"/>
            <a:ext cx="34424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>
                <a:latin typeface="+mj-lt"/>
              </a:rPr>
              <a:t>Solid ball and cylinder</a:t>
            </a:r>
          </a:p>
        </p:txBody>
      </p:sp>
    </p:spTree>
    <p:extLst>
      <p:ext uri="{BB962C8B-B14F-4D97-AF65-F5344CB8AC3E}">
        <p14:creationId xmlns:p14="http://schemas.microsoft.com/office/powerpoint/2010/main" val="596770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lver la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60" y="360363"/>
            <a:ext cx="7626096" cy="5742432"/>
          </a:xfrm>
          <a:prstGeom prst="rect">
            <a:avLst/>
          </a:prstGeom>
        </p:spPr>
      </p:pic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0" y="6053201"/>
            <a:ext cx="9144000" cy="7832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3000" i="1" dirty="0">
                <a:solidFill>
                  <a:schemeClr val="tx1"/>
                </a:solidFill>
              </a:rPr>
              <a:t>Aspergillus</a:t>
            </a:r>
            <a:r>
              <a:rPr lang="en-US" sz="3000" dirty="0">
                <a:solidFill>
                  <a:schemeClr val="tx1"/>
                </a:solidFill>
              </a:rPr>
              <a:t> is a long, branching organism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14727" y="1520951"/>
            <a:ext cx="2649526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34CCA"/>
                </a:solidFill>
              </a:rPr>
              <a:t>Lengthwise cuts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333778" y="1975668"/>
            <a:ext cx="141097" cy="83103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784052" y="2018308"/>
            <a:ext cx="349287" cy="2654305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12984" y="360363"/>
            <a:ext cx="2649526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34CCA"/>
                </a:solidFill>
              </a:rPr>
              <a:t>Cross-sections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579069" y="799400"/>
            <a:ext cx="141097" cy="83103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778503" y="831035"/>
            <a:ext cx="71462" cy="71660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320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734CCA"/>
                </a:solidFill>
              </a:rPr>
              <a:t>Histologic Hierarchy</a:t>
            </a:r>
          </a:p>
        </p:txBody>
      </p:sp>
      <p:sp>
        <p:nvSpPr>
          <p:cNvPr id="17411" name="Content Placeholder 5"/>
          <p:cNvSpPr>
            <a:spLocks noGrp="1"/>
          </p:cNvSpPr>
          <p:nvPr>
            <p:ph idx="1"/>
          </p:nvPr>
        </p:nvSpPr>
        <p:spPr>
          <a:xfrm>
            <a:off x="1035693" y="1673304"/>
            <a:ext cx="6887745" cy="433091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tx1"/>
                </a:solidFill>
              </a:rPr>
              <a:t>Cells</a:t>
            </a:r>
          </a:p>
          <a:p>
            <a:pPr marL="0" indent="0" algn="ctr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chemeClr val="tx1"/>
                </a:solidFill>
              </a:rPr>
              <a:t>Tissues</a:t>
            </a:r>
          </a:p>
          <a:p>
            <a:pPr algn="ctr"/>
            <a:endParaRPr lang="en-US" sz="32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chemeClr val="tx1"/>
                </a:solidFill>
              </a:rPr>
              <a:t>Organs</a:t>
            </a:r>
          </a:p>
          <a:p>
            <a:pPr algn="ctr"/>
            <a:endParaRPr lang="en-US" sz="32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chemeClr val="tx1"/>
                </a:solidFill>
              </a:rPr>
              <a:t>Organ systems</a:t>
            </a:r>
          </a:p>
          <a:p>
            <a:pPr algn="ctr"/>
            <a:endParaRPr lang="en-US" sz="3800" dirty="0"/>
          </a:p>
          <a:p>
            <a:pPr algn="ctr"/>
            <a:endParaRPr lang="en-US" sz="3800" dirty="0"/>
          </a:p>
          <a:p>
            <a:pPr algn="ctr"/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531995" y="2317850"/>
            <a:ext cx="9771" cy="51781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31995" y="3468898"/>
            <a:ext cx="9771" cy="51781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531995" y="4726455"/>
            <a:ext cx="9771" cy="51781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1518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734CCA"/>
                </a:solidFill>
              </a:rPr>
              <a:t>A few more terms</a:t>
            </a:r>
          </a:p>
        </p:txBody>
      </p:sp>
      <p:sp>
        <p:nvSpPr>
          <p:cNvPr id="22531" name="Content Placeholder 3"/>
          <p:cNvSpPr>
            <a:spLocks noGrp="1"/>
          </p:cNvSpPr>
          <p:nvPr>
            <p:ph idx="1"/>
          </p:nvPr>
        </p:nvSpPr>
        <p:spPr>
          <a:xfrm>
            <a:off x="1621521" y="1697961"/>
            <a:ext cx="6264353" cy="4355571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Clr>
                <a:schemeClr val="tx1"/>
              </a:buClr>
              <a:buNone/>
            </a:pPr>
            <a:r>
              <a:rPr lang="en-US" sz="2800" dirty="0">
                <a:solidFill>
                  <a:schemeClr val="tx1"/>
                </a:solidFill>
              </a:rPr>
              <a:t>Tissues are composed of: </a:t>
            </a:r>
          </a:p>
          <a:p>
            <a:pPr lvl="1">
              <a:spcBef>
                <a:spcPts val="8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Cells </a:t>
            </a:r>
          </a:p>
          <a:p>
            <a:pPr lvl="1">
              <a:spcBef>
                <a:spcPts val="8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Extracellular matrix</a:t>
            </a:r>
          </a:p>
          <a:p>
            <a:pPr marL="0" indent="0">
              <a:spcBef>
                <a:spcPts val="2400"/>
              </a:spcBef>
              <a:buClr>
                <a:schemeClr val="tx1"/>
              </a:buClr>
              <a:buNone/>
            </a:pPr>
            <a:r>
              <a:rPr lang="en-US" sz="2800" dirty="0">
                <a:solidFill>
                  <a:schemeClr val="tx1"/>
                </a:solidFill>
              </a:rPr>
              <a:t>Organs are composed of:</a:t>
            </a:r>
          </a:p>
          <a:p>
            <a:pPr lvl="1">
              <a:spcBef>
                <a:spcPts val="8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Parenchyma (the cells that perform the main function of organ)</a:t>
            </a:r>
          </a:p>
          <a:p>
            <a:pPr lvl="1">
              <a:spcBef>
                <a:spcPts val="800"/>
              </a:spcBef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Stroma (supporting tissue)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7450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4648</TotalTime>
  <Words>787</Words>
  <Application>Microsoft Macintosh PowerPoint</Application>
  <PresentationFormat>On-screen Show (4:3)</PresentationFormat>
  <Paragraphs>95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Office Theme</vt:lpstr>
      <vt:lpstr>1_Office Theme</vt:lpstr>
      <vt:lpstr>2_Office Theme</vt:lpstr>
      <vt:lpstr>Introduction to Histology</vt:lpstr>
      <vt:lpstr>Why are we studying histology?</vt:lpstr>
      <vt:lpstr>What’s this course going to be like?</vt:lpstr>
      <vt:lpstr>Introduction to Histology Lecture Objectives</vt:lpstr>
      <vt:lpstr>Introduction to Histology Lecture Objectives</vt:lpstr>
      <vt:lpstr>Here is some background stuff  you should know about histology  before we get started.</vt:lpstr>
      <vt:lpstr>Specimens come to the lab fresh or in formalin.</vt:lpstr>
      <vt:lpstr>The specimen is placed in a “cassette” that goes into an automated processor for tissue fixation.</vt:lpstr>
      <vt:lpstr>The specimen is embedded in paraffin…</vt:lpstr>
      <vt:lpstr>…and then cut into super thin slices.</vt:lpstr>
      <vt:lpstr>The tissue is transferred onto a slide...</vt:lpstr>
      <vt:lpstr>...and then stained and coverslipped.</vt:lpstr>
      <vt:lpstr>So many stains!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silver stain also stains reticulin fibers  (this is a lymph node).</vt:lpstr>
      <vt:lpstr>PowerPoint Presentation</vt:lpstr>
      <vt:lpstr>PowerPoint Presentation</vt:lpstr>
      <vt:lpstr>So many cell sizes and shapes!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Something else to remember:  slides show 2D images of 3D structures</vt:lpstr>
      <vt:lpstr>PowerPoint Presentation</vt:lpstr>
      <vt:lpstr>Histologic Hierarchy</vt:lpstr>
      <vt:lpstr>A few more terms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Krafts</dc:creator>
  <cp:lastModifiedBy>Kristine P Krafts</cp:lastModifiedBy>
  <cp:revision>440</cp:revision>
  <cp:lastPrinted>2022-08-11T03:59:59Z</cp:lastPrinted>
  <dcterms:created xsi:type="dcterms:W3CDTF">2011-10-27T17:49:46Z</dcterms:created>
  <dcterms:modified xsi:type="dcterms:W3CDTF">2022-08-16T03:46:53Z</dcterms:modified>
</cp:coreProperties>
</file>